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97"/>
  </p:notesMasterIdLst>
  <p:handoutMasterIdLst>
    <p:handoutMasterId r:id="rId98"/>
  </p:handoutMasterIdLst>
  <p:sldIdLst>
    <p:sldId id="474" r:id="rId2"/>
    <p:sldId id="398" r:id="rId3"/>
    <p:sldId id="258" r:id="rId4"/>
    <p:sldId id="259" r:id="rId5"/>
    <p:sldId id="261" r:id="rId6"/>
    <p:sldId id="519" r:id="rId7"/>
    <p:sldId id="529" r:id="rId8"/>
    <p:sldId id="260" r:id="rId9"/>
    <p:sldId id="401" r:id="rId10"/>
    <p:sldId id="524" r:id="rId11"/>
    <p:sldId id="520" r:id="rId12"/>
    <p:sldId id="468" r:id="rId13"/>
    <p:sldId id="469" r:id="rId14"/>
    <p:sldId id="521" r:id="rId15"/>
    <p:sldId id="470" r:id="rId16"/>
    <p:sldId id="522" r:id="rId17"/>
    <p:sldId id="471" r:id="rId18"/>
    <p:sldId id="472" r:id="rId19"/>
    <p:sldId id="523" r:id="rId20"/>
    <p:sldId id="473" r:id="rId21"/>
    <p:sldId id="402" r:id="rId22"/>
    <p:sldId id="525" r:id="rId23"/>
    <p:sldId id="390" r:id="rId24"/>
    <p:sldId id="486" r:id="rId25"/>
    <p:sldId id="510" r:id="rId26"/>
    <p:sldId id="551" r:id="rId27"/>
    <p:sldId id="511" r:id="rId28"/>
    <p:sldId id="500" r:id="rId29"/>
    <p:sldId id="544" r:id="rId30"/>
    <p:sldId id="497" r:id="rId31"/>
    <p:sldId id="499" r:id="rId32"/>
    <p:sldId id="498" r:id="rId33"/>
    <p:sldId id="543" r:id="rId34"/>
    <p:sldId id="579" r:id="rId35"/>
    <p:sldId id="503" r:id="rId36"/>
    <p:sldId id="581" r:id="rId37"/>
    <p:sldId id="504" r:id="rId38"/>
    <p:sldId id="505" r:id="rId39"/>
    <p:sldId id="507" r:id="rId40"/>
    <p:sldId id="554" r:id="rId41"/>
    <p:sldId id="580" r:id="rId42"/>
    <p:sldId id="391" r:id="rId43"/>
    <p:sldId id="271" r:id="rId44"/>
    <p:sldId id="277" r:id="rId45"/>
    <p:sldId id="557" r:id="rId46"/>
    <p:sldId id="267" r:id="rId47"/>
    <p:sldId id="418" r:id="rId48"/>
    <p:sldId id="419" r:id="rId49"/>
    <p:sldId id="483" r:id="rId50"/>
    <p:sldId id="582" r:id="rId51"/>
    <p:sldId id="480" r:id="rId52"/>
    <p:sldId id="404" r:id="rId53"/>
    <p:sldId id="405" r:id="rId54"/>
    <p:sldId id="406" r:id="rId55"/>
    <p:sldId id="407" r:id="rId56"/>
    <p:sldId id="408" r:id="rId57"/>
    <p:sldId id="409" r:id="rId58"/>
    <p:sldId id="386" r:id="rId59"/>
    <p:sldId id="387" r:id="rId60"/>
    <p:sldId id="388" r:id="rId61"/>
    <p:sldId id="278" r:id="rId62"/>
    <p:sldId id="279" r:id="rId63"/>
    <p:sldId id="283" r:id="rId64"/>
    <p:sldId id="282" r:id="rId65"/>
    <p:sldId id="284" r:id="rId66"/>
    <p:sldId id="285" r:id="rId67"/>
    <p:sldId id="286" r:id="rId68"/>
    <p:sldId id="287" r:id="rId69"/>
    <p:sldId id="291" r:id="rId70"/>
    <p:sldId id="384" r:id="rId71"/>
    <p:sldId id="383" r:id="rId72"/>
    <p:sldId id="290" r:id="rId73"/>
    <p:sldId id="389" r:id="rId74"/>
    <p:sldId id="411" r:id="rId75"/>
    <p:sldId id="413" r:id="rId76"/>
    <p:sldId id="412" r:id="rId77"/>
    <p:sldId id="410" r:id="rId78"/>
    <p:sldId id="415" r:id="rId79"/>
    <p:sldId id="558" r:id="rId80"/>
    <p:sldId id="475" r:id="rId81"/>
    <p:sldId id="397" r:id="rId82"/>
    <p:sldId id="490" r:id="rId83"/>
    <p:sldId id="583" r:id="rId84"/>
    <p:sldId id="300" r:id="rId85"/>
    <p:sldId id="539" r:id="rId86"/>
    <p:sldId id="540" r:id="rId87"/>
    <p:sldId id="541" r:id="rId88"/>
    <p:sldId id="542" r:id="rId89"/>
    <p:sldId id="555" r:id="rId90"/>
    <p:sldId id="556" r:id="rId91"/>
    <p:sldId id="491" r:id="rId92"/>
    <p:sldId id="492" r:id="rId93"/>
    <p:sldId id="584" r:id="rId94"/>
    <p:sldId id="393" r:id="rId95"/>
    <p:sldId id="585" r:id="rId9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6395" autoAdjust="0"/>
  </p:normalViewPr>
  <p:slideViewPr>
    <p:cSldViewPr snapToGrid="0">
      <p:cViewPr>
        <p:scale>
          <a:sx n="80" d="100"/>
          <a:sy n="80" d="100"/>
        </p:scale>
        <p:origin x="2658" y="78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2236"/>
    </p:cViewPr>
  </p:sorterViewPr>
  <p:notesViewPr>
    <p:cSldViewPr snapToGrid="0">
      <p:cViewPr varScale="1">
        <p:scale>
          <a:sx n="68" d="100"/>
          <a:sy n="68" d="100"/>
        </p:scale>
        <p:origin x="-2736" y="-12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C548176B-4C31-49C0-949B-EB9B4C33501B}" type="datetimeFigureOut">
              <a:rPr lang="en-US" smtClean="0"/>
              <a:t>6/27/2018</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6A2DCB08-8CDE-4833-994D-13369ACAD377}" type="slidenum">
              <a:rPr lang="en-US" smtClean="0"/>
              <a:t>‹#›</a:t>
            </a:fld>
            <a:endParaRPr lang="en-US"/>
          </a:p>
        </p:txBody>
      </p:sp>
    </p:spTree>
    <p:extLst>
      <p:ext uri="{BB962C8B-B14F-4D97-AF65-F5344CB8AC3E}">
        <p14:creationId xmlns:p14="http://schemas.microsoft.com/office/powerpoint/2010/main" val="2630270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5144B08-392F-4639-9009-1591BA919E03}" type="datetimeFigureOut">
              <a:rPr lang="en-US" smtClean="0"/>
              <a:t>6/27/2018</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71BA96CB-A533-45F2-89E8-EC3052DE9A4C}" type="slidenum">
              <a:rPr lang="en-US" smtClean="0"/>
              <a:t>‹#›</a:t>
            </a:fld>
            <a:endParaRPr lang="en-US"/>
          </a:p>
        </p:txBody>
      </p:sp>
    </p:spTree>
    <p:extLst>
      <p:ext uri="{BB962C8B-B14F-4D97-AF65-F5344CB8AC3E}">
        <p14:creationId xmlns:p14="http://schemas.microsoft.com/office/powerpoint/2010/main" val="360159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75" y="465138"/>
            <a:ext cx="5089525" cy="3817937"/>
          </a:xfrm>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a:solidFill>
                  <a:schemeClr val="bg1"/>
                </a:solidFill>
              </a:rPr>
              <a:t>Activities: This slide</a:t>
            </a:r>
            <a:r>
              <a:rPr lang="en-US" sz="1100" baseline="0">
                <a:solidFill>
                  <a:schemeClr val="bg1"/>
                </a:solidFill>
              </a:rPr>
              <a:t> is a place holder for a warm up activities that can be held at the start of and during the training event:</a:t>
            </a:r>
          </a:p>
          <a:p>
            <a:pPr marL="457200" lvl="1" indent="0">
              <a:buFont typeface="Arial" panose="020B0604020202020204" pitchFamily="34" charset="0"/>
              <a:buNone/>
              <a:defRPr/>
            </a:pPr>
            <a:endParaRPr lang="en-US" sz="1100"/>
          </a:p>
          <a:p>
            <a:pPr marL="628650" lvl="1" indent="-171450">
              <a:buFont typeface="Arial" panose="020B0604020202020204" pitchFamily="34" charset="0"/>
              <a:buChar char="•"/>
              <a:defRPr/>
            </a:pPr>
            <a:r>
              <a:rPr lang="en-US">
                <a:solidFill>
                  <a:schemeClr val="bg1"/>
                </a:solidFill>
              </a:rPr>
              <a:t>A Pre</a:t>
            </a:r>
            <a:r>
              <a:rPr lang="en-US" baseline="0">
                <a:solidFill>
                  <a:schemeClr val="bg1"/>
                </a:solidFill>
              </a:rPr>
              <a:t> and Post training (15-30 minutes)-</a:t>
            </a:r>
            <a:r>
              <a:rPr lang="en-US">
                <a:solidFill>
                  <a:schemeClr val="bg1"/>
                </a:solidFill>
              </a:rPr>
              <a:t> Using the quizzes  included in the handouts and completed at the beginning</a:t>
            </a:r>
            <a:r>
              <a:rPr lang="en-US" baseline="0">
                <a:solidFill>
                  <a:schemeClr val="bg1"/>
                </a:solidFill>
              </a:rPr>
              <a:t> and </a:t>
            </a:r>
            <a:r>
              <a:rPr lang="en-US">
                <a:solidFill>
                  <a:schemeClr val="bg1"/>
                </a:solidFill>
              </a:rPr>
              <a:t>end of the session will serve</a:t>
            </a:r>
            <a:r>
              <a:rPr lang="en-US" baseline="0">
                <a:solidFill>
                  <a:schemeClr val="bg1"/>
                </a:solidFill>
              </a:rPr>
              <a:t> two functions: 1.) </a:t>
            </a:r>
            <a:r>
              <a:rPr lang="en-US">
                <a:solidFill>
                  <a:schemeClr val="bg1"/>
                </a:solidFill>
              </a:rPr>
              <a:t>as used as a metric to determine impact and 2.) used as</a:t>
            </a:r>
            <a:r>
              <a:rPr lang="en-US" baseline="0">
                <a:solidFill>
                  <a:schemeClr val="bg1"/>
                </a:solidFill>
              </a:rPr>
              <a:t> an interactive discussion and group makeup review tool for the instructor to determine what is the demographic of the class they are teaching to: (Installers, O&amp;M/Pumpers, Designers and or Regulators).</a:t>
            </a:r>
          </a:p>
          <a:p>
            <a:pPr marL="628650" lvl="1" indent="-171450">
              <a:buFont typeface="Arial" panose="020B0604020202020204" pitchFamily="34" charset="0"/>
              <a:buChar char="•"/>
              <a:defRPr/>
            </a:pPr>
            <a:r>
              <a:rPr lang="en-US" baseline="0">
                <a:solidFill>
                  <a:schemeClr val="bg1"/>
                </a:solidFill>
              </a:rPr>
              <a:t>Using the handout included in the “Instructors Guide”, at the end of each session, break the groups into 2-4 people and have them each write or describe an experience that they had personally for the segment (</a:t>
            </a:r>
            <a:r>
              <a:rPr lang="en-US" baseline="0" err="1">
                <a:solidFill>
                  <a:schemeClr val="bg1"/>
                </a:solidFill>
              </a:rPr>
              <a:t>ie</a:t>
            </a:r>
            <a:r>
              <a:rPr lang="en-US" baseline="0">
                <a:solidFill>
                  <a:schemeClr val="bg1"/>
                </a:solidFill>
              </a:rPr>
              <a:t>: Falls, Struck By, etc.). Then have them share their experience with their group. The instructor can then move around through the groups and invite them to share their stories with the entire group overall. This exercise can take up to 15-30 minutes.</a:t>
            </a:r>
          </a:p>
          <a:p>
            <a:pPr marL="628650" lvl="1" indent="-171450">
              <a:buFont typeface="Arial" panose="020B0604020202020204" pitchFamily="34" charset="0"/>
              <a:buChar char="•"/>
              <a:defRPr/>
            </a:pPr>
            <a:r>
              <a:rPr lang="en-US" baseline="0">
                <a:solidFill>
                  <a:schemeClr val="bg1"/>
                </a:solidFill>
              </a:rPr>
              <a:t>Created Scenario’s – Root Cause Analysis: 15 – 60 minutes depending on group size– Using the prepared examples for each segment or the instructor may create/add them for each segment, have small groups (up to 5) each work through and present solutions. The instructor should try to relate their effort and presentation to the following:</a:t>
            </a:r>
          </a:p>
          <a:p>
            <a:pPr marL="1085850" lvl="2" indent="-171450">
              <a:buFont typeface="Arial" panose="020B0604020202020204" pitchFamily="34" charset="0"/>
              <a:buChar char="•"/>
              <a:defRPr/>
            </a:pPr>
            <a:r>
              <a:rPr lang="en-US" baseline="0">
                <a:solidFill>
                  <a:schemeClr val="bg1"/>
                </a:solidFill>
              </a:rPr>
              <a:t>What was the accident/fatality?</a:t>
            </a:r>
          </a:p>
          <a:p>
            <a:pPr marL="1085850" lvl="2" indent="-171450">
              <a:buFont typeface="Arial" panose="020B0604020202020204" pitchFamily="34" charset="0"/>
              <a:buChar char="•"/>
              <a:defRPr/>
            </a:pPr>
            <a:r>
              <a:rPr lang="en-US" baseline="0">
                <a:solidFill>
                  <a:schemeClr val="bg1"/>
                </a:solidFill>
              </a:rPr>
              <a:t>What were the contributing factors? (employer responsibilities: procedures, training, etc.) (employee responsibilities: housekeeping, equipment, maintenance, failure to use established procedures, behaviors, etc.), Environmental and other contributors to the scenario)</a:t>
            </a:r>
          </a:p>
          <a:p>
            <a:pPr marL="1085850" lvl="2" indent="-171450">
              <a:buFont typeface="Arial" panose="020B0604020202020204" pitchFamily="34" charset="0"/>
              <a:buChar char="•"/>
              <a:defRPr/>
            </a:pPr>
            <a:r>
              <a:rPr lang="en-US" baseline="0">
                <a:solidFill>
                  <a:schemeClr val="bg1"/>
                </a:solidFill>
              </a:rPr>
              <a:t>How could they have been recognized in advance in the workplace setting</a:t>
            </a:r>
          </a:p>
          <a:p>
            <a:pPr marL="1085850" lvl="2" indent="-171450">
              <a:buFont typeface="Arial" panose="020B0604020202020204" pitchFamily="34" charset="0"/>
              <a:buChar char="•"/>
              <a:defRPr/>
            </a:pPr>
            <a:r>
              <a:rPr lang="en-US" baseline="0">
                <a:solidFill>
                  <a:schemeClr val="bg1"/>
                </a:solidFill>
              </a:rPr>
              <a:t>How will “lessons learned” be incorporated into the workplace going forward (safety program focus, equipment replacement, requirements prior to working,  training, employee testing, experience minimums.</a:t>
            </a:r>
          </a:p>
          <a:p>
            <a:pPr marL="1085850" lvl="2" indent="-171450">
              <a:buFont typeface="Arial" panose="020B0604020202020204" pitchFamily="34" charset="0"/>
              <a:buChar char="•"/>
              <a:defRPr/>
            </a:pPr>
            <a:endParaRPr lang="en-US">
              <a:solidFill>
                <a:schemeClr val="bg1"/>
              </a:solidFill>
            </a:endParaRPr>
          </a:p>
          <a:p>
            <a:pPr marL="628650" lvl="1" indent="-171450">
              <a:buFont typeface="Arial" panose="020B0604020202020204" pitchFamily="34" charset="0"/>
              <a:buChar char="•"/>
              <a:defRPr/>
            </a:pPr>
            <a:r>
              <a:rPr lang="en-US">
                <a:solidFill>
                  <a:schemeClr val="bg1"/>
                </a:solidFill>
              </a:rPr>
              <a:t>A course overall assessment of the program as a feedback loop for improvement.</a:t>
            </a:r>
          </a:p>
          <a:p>
            <a:endParaRPr lang="en-US" sz="1200" baseline="0">
              <a:solidFill>
                <a:schemeClr val="bg1"/>
              </a:solidFill>
            </a:endParaRPr>
          </a:p>
          <a:p>
            <a:pPr marL="171450" indent="-171450">
              <a:buFont typeface="Arial" panose="020B0604020202020204" pitchFamily="34" charset="0"/>
              <a:buChar char="•"/>
            </a:pPr>
            <a:endParaRPr lang="en-US" sz="1200" baseline="0">
              <a:solidFill>
                <a:schemeClr val="bg1"/>
              </a:solidFill>
            </a:endParaRPr>
          </a:p>
          <a:p>
            <a:pPr marL="171450" lvl="0" indent="-171450">
              <a:buFont typeface="Arial" panose="020B0604020202020204" pitchFamily="34" charset="0"/>
              <a:buChar char="•"/>
            </a:pPr>
            <a:r>
              <a:rPr lang="en-US" baseline="0">
                <a:solidFill>
                  <a:schemeClr val="bg1"/>
                </a:solidFill>
              </a:rPr>
              <a:t>Toilet Terrors and other Bathroom fears</a:t>
            </a:r>
          </a:p>
          <a:p>
            <a:pPr marL="171450" lvl="0" indent="-171450">
              <a:buFont typeface="Arial" panose="020B0604020202020204" pitchFamily="34" charset="0"/>
              <a:buChar char="•"/>
            </a:pPr>
            <a:endParaRPr lang="en-US" baseline="0">
              <a:solidFill>
                <a:schemeClr val="bg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a:solidFill>
                  <a:schemeClr val="bg1"/>
                </a:solidFill>
              </a:rPr>
              <a:t>Relational analysis to help participants connect the Focus Four at work, by identifying similar exposures in other settings (</a:t>
            </a:r>
            <a:r>
              <a:rPr lang="en-US" sz="1200" baseline="0" err="1">
                <a:solidFill>
                  <a:schemeClr val="bg1"/>
                </a:solidFill>
              </a:rPr>
              <a:t>ie</a:t>
            </a:r>
            <a:r>
              <a:rPr lang="en-US" sz="1200" baseline="0">
                <a:solidFill>
                  <a:schemeClr val="bg1"/>
                </a:solidFill>
              </a:rPr>
              <a:t>: home, play). The connection is what our industry ends up with </a:t>
            </a:r>
            <a:r>
              <a:rPr lang="en-US" sz="1200" i="1" baseline="0">
                <a:solidFill>
                  <a:schemeClr val="bg1"/>
                </a:solidFill>
              </a:rPr>
              <a:t>in</a:t>
            </a:r>
            <a:r>
              <a:rPr lang="en-US" sz="1200" baseline="0">
                <a:solidFill>
                  <a:schemeClr val="bg1"/>
                </a:solidFill>
              </a:rPr>
              <a:t> the onsite systems starts with the plumbing </a:t>
            </a:r>
            <a:r>
              <a:rPr lang="en-US" sz="1200" i="0" baseline="0">
                <a:solidFill>
                  <a:schemeClr val="bg1"/>
                </a:solidFill>
              </a:rPr>
              <a:t>in</a:t>
            </a:r>
            <a:r>
              <a:rPr lang="en-US" sz="1200" baseline="0">
                <a:solidFill>
                  <a:schemeClr val="bg1"/>
                </a:solidFill>
              </a:rPr>
              <a:t> the </a:t>
            </a:r>
            <a:r>
              <a:rPr lang="en-US" sz="1200" i="1" baseline="0">
                <a:solidFill>
                  <a:schemeClr val="bg1"/>
                </a:solidFill>
              </a:rPr>
              <a:t>house</a:t>
            </a:r>
            <a:r>
              <a:rPr lang="en-US" sz="1200" baseline="0">
                <a:solidFill>
                  <a:schemeClr val="bg1"/>
                </a:solidFill>
              </a:rPr>
              <a:t>. </a:t>
            </a:r>
          </a:p>
          <a:p>
            <a:pPr marL="628650" lvl="1" indent="-171450">
              <a:buFont typeface="Arial" panose="020B0604020202020204" pitchFamily="34" charset="0"/>
              <a:buChar char="•"/>
            </a:pPr>
            <a:endParaRPr lang="en-US" baseline="0">
              <a:solidFill>
                <a:schemeClr val="bg1"/>
              </a:solidFill>
            </a:endParaRPr>
          </a:p>
          <a:p>
            <a:pPr marL="457200" lvl="1" indent="0">
              <a:buFont typeface="Arial" panose="020B0604020202020204" pitchFamily="34" charset="0"/>
              <a:buNone/>
            </a:pPr>
            <a:endParaRPr lang="en-US" baseline="0">
              <a:solidFill>
                <a:schemeClr val="bg1"/>
              </a:solidFill>
            </a:endParaRPr>
          </a:p>
          <a:p>
            <a:pPr marL="457200" lvl="1" indent="0">
              <a:buFont typeface="Arial" panose="020B0604020202020204" pitchFamily="34" charset="0"/>
              <a:buNone/>
            </a:pPr>
            <a:endParaRPr lang="en-US" baseline="0">
              <a:solidFill>
                <a:schemeClr val="tx1"/>
              </a:solidFill>
            </a:endParaRPr>
          </a:p>
          <a:p>
            <a:pPr marL="628650" lvl="1" indent="-171450">
              <a:buFont typeface="Arial" panose="020B0604020202020204" pitchFamily="34" charset="0"/>
              <a:buChar char="•"/>
            </a:pPr>
            <a:endParaRPr lang="en-US" baseline="0">
              <a:solidFill>
                <a:schemeClr val="tx1"/>
              </a:solidFil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a:solidFill>
                <a:schemeClr val="tx1"/>
              </a:solidFill>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584321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10</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392738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11</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3426106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12</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1723493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13</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225416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14</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50496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15</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2276293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16</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11702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17</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2557967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18</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3538690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19</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516114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982663" y="354013"/>
            <a:ext cx="5199062" cy="3900487"/>
          </a:xfrm>
          <a:prstGeom prst="rect">
            <a:avLst/>
          </a:prstGeom>
          <a:ln/>
        </p:spPr>
      </p:sp>
      <p:sp>
        <p:nvSpPr>
          <p:cNvPr id="97283" name="Notes Placeholder 2"/>
          <p:cNvSpPr>
            <a:spLocks noGrp="1"/>
          </p:cNvSpPr>
          <p:nvPr>
            <p:ph type="body" idx="1"/>
          </p:nvPr>
        </p:nvSpPr>
        <p:spPr>
          <a:xfrm>
            <a:off x="2" y="4490041"/>
            <a:ext cx="6857998" cy="4252781"/>
          </a:xfrm>
          <a:prstGeom prst="rect">
            <a:avLst/>
          </a:prstGeom>
          <a:noFill/>
          <a:ln/>
        </p:spPr>
        <p:txBody>
          <a:bodyPr/>
          <a:lstStyle/>
          <a:p>
            <a:r>
              <a:rPr lang="en-US" sz="1100"/>
              <a:t>The Spanish version of the training resource is to be printed and used as a follow guide/handout for Spanish speaking participants that  have limited English  language skills.</a:t>
            </a:r>
          </a:p>
          <a:p>
            <a:endParaRPr lang="en-US" sz="1100"/>
          </a:p>
          <a:p>
            <a:endParaRPr lang="en-US" sz="1100"/>
          </a:p>
        </p:txBody>
      </p:sp>
      <p:sp>
        <p:nvSpPr>
          <p:cNvPr id="97284" name="Slide Number Placeholder 3"/>
          <p:cNvSpPr>
            <a:spLocks noGrp="1"/>
          </p:cNvSpPr>
          <p:nvPr>
            <p:ph type="sldNum" sz="quarter" idx="5"/>
          </p:nvPr>
        </p:nvSpPr>
        <p:spPr>
          <a:xfrm>
            <a:off x="3971928" y="8978459"/>
            <a:ext cx="3038475" cy="472889"/>
          </a:xfrm>
          <a:prstGeom prst="rect">
            <a:avLst/>
          </a:prstGeom>
          <a:noFill/>
        </p:spPr>
        <p:txBody>
          <a:bodyPr/>
          <a:lstStyle/>
          <a:p>
            <a:fld id="{59DFCBCD-DF51-4190-AA22-26C923966144}" type="slidenum">
              <a:rPr lang="en-US" smtClean="0">
                <a:solidFill>
                  <a:prstClr val="black"/>
                </a:solidFill>
              </a:rPr>
              <a:pPr/>
              <a:t>2</a:t>
            </a:fld>
            <a:endParaRPr lang="en-US">
              <a:solidFill>
                <a:prstClr val="black"/>
              </a:solidFill>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030740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20</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3293100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21</a:t>
            </a:fld>
            <a:endParaRPr lang="en-US" altLang="en-US"/>
          </a:p>
        </p:txBody>
      </p:sp>
      <p:sp>
        <p:nvSpPr>
          <p:cNvPr id="11267" name="Rectangle 2"/>
          <p:cNvSpPr>
            <a:spLocks noGrp="1" noRot="1" noChangeAspect="1" noChangeArrowheads="1" noTextEdit="1"/>
          </p:cNvSpPr>
          <p:nvPr>
            <p:ph type="sldImg"/>
          </p:nvPr>
        </p:nvSpPr>
        <p:spPr>
          <a:xfrm>
            <a:off x="882650" y="431800"/>
            <a:ext cx="5092700" cy="38195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393595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22</a:t>
            </a:fld>
            <a:endParaRPr lang="en-US" altLang="en-US"/>
          </a:p>
        </p:txBody>
      </p:sp>
      <p:sp>
        <p:nvSpPr>
          <p:cNvPr id="11267" name="Rectangle 2"/>
          <p:cNvSpPr>
            <a:spLocks noGrp="1" noRot="1" noChangeAspect="1" noChangeArrowheads="1" noTextEdit="1"/>
          </p:cNvSpPr>
          <p:nvPr>
            <p:ph type="sldImg"/>
          </p:nvPr>
        </p:nvSpPr>
        <p:spPr>
          <a:xfrm>
            <a:off x="882650" y="431800"/>
            <a:ext cx="5092700" cy="381952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638313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7"/>
          <p:cNvSpPr>
            <a:spLocks noGrp="1" noChangeArrowheads="1"/>
          </p:cNvSpPr>
          <p:nvPr>
            <p:ph type="sldNum" sz="quarter" idx="5"/>
          </p:nvPr>
        </p:nvSpPr>
        <p:spPr>
          <a:xfrm>
            <a:off x="3429000" y="9013485"/>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C6B6D96-C190-4D1B-AEB0-3D79465ABBD9}" type="slidenum">
              <a:rPr lang="en-US" altLang="en-US" sz="1000" smtClean="0"/>
              <a:pPr>
                <a:spcBef>
                  <a:spcPct val="0"/>
                </a:spcBef>
                <a:buFontTx/>
                <a:buNone/>
              </a:pPr>
              <a:t>23</a:t>
            </a:fld>
            <a:endParaRPr lang="en-US" altLang="en-US" sz="1000"/>
          </a:p>
        </p:txBody>
      </p:sp>
      <p:sp>
        <p:nvSpPr>
          <p:cNvPr id="89092" name="Rectangle 2"/>
          <p:cNvSpPr>
            <a:spLocks noGrp="1" noRot="1" noChangeAspect="1" noChangeArrowheads="1" noTextEdit="1"/>
          </p:cNvSpPr>
          <p:nvPr>
            <p:ph type="sldImg"/>
          </p:nvPr>
        </p:nvSpPr>
        <p:spPr>
          <a:xfrm>
            <a:off x="989013" y="466725"/>
            <a:ext cx="4879975" cy="3660775"/>
          </a:xfrm>
          <a:ln/>
        </p:spPr>
      </p:sp>
      <p:sp>
        <p:nvSpPr>
          <p:cNvPr id="89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b="1" u="sng"/>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485899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24</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7434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A2F5473-0663-4A38-BA18-5F7A9B81C1E4}" type="slidenum">
              <a:rPr lang="en-US" altLang="en-US" sz="1000" smtClean="0"/>
              <a:pPr>
                <a:spcBef>
                  <a:spcPct val="0"/>
                </a:spcBef>
                <a:buFontTx/>
                <a:buNone/>
              </a:pPr>
              <a:t>25</a:t>
            </a:fld>
            <a:endParaRPr lang="en-US" altLang="en-US" sz="1000"/>
          </a:p>
        </p:txBody>
      </p:sp>
      <p:sp>
        <p:nvSpPr>
          <p:cNvPr id="23556" name="Rectangle 2"/>
          <p:cNvSpPr>
            <a:spLocks noGrp="1" noRot="1" noChangeAspect="1" noChangeArrowheads="1" noTextEdit="1"/>
          </p:cNvSpPr>
          <p:nvPr>
            <p:ph type="sldImg"/>
          </p:nvPr>
        </p:nvSpPr>
        <p:spPr>
          <a:xfrm>
            <a:off x="658813" y="666750"/>
            <a:ext cx="5416550" cy="4064000"/>
          </a:xfrm>
          <a:ln/>
        </p:spPr>
      </p:sp>
      <p:sp>
        <p:nvSpPr>
          <p:cNvPr id="23557" name="Rectangle 3"/>
          <p:cNvSpPr>
            <a:spLocks noGrp="1" noChangeArrowheads="1"/>
          </p:cNvSpPr>
          <p:nvPr>
            <p:ph type="body" idx="1"/>
          </p:nvPr>
        </p:nvSpPr>
        <p:spPr>
          <a:xfrm>
            <a:off x="701566" y="5387504"/>
            <a:ext cx="5486400" cy="21938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106372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baseline="0" dirty="0">
              <a:latin typeface="Arial" panose="020B0604020202020204" pitchFamily="34" charset="0"/>
            </a:endParaRPr>
          </a:p>
          <a:p>
            <a:endParaRPr lang="en-US" altLang="en-US" dirty="0">
              <a:latin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E7B0940C-6B0B-4458-A4B0-99F6A1B217A5}" type="slidenum">
              <a:rPr lang="en-US" altLang="en-US" smtClean="0"/>
              <a:pPr/>
              <a:t>26</a:t>
            </a:fld>
            <a:endParaRPr lang="en-US" altLang="en-US"/>
          </a:p>
        </p:txBody>
      </p:sp>
    </p:spTree>
    <p:extLst>
      <p:ext uri="{BB962C8B-B14F-4D97-AF65-F5344CB8AC3E}">
        <p14:creationId xmlns:p14="http://schemas.microsoft.com/office/powerpoint/2010/main" val="4258207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27</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335912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28</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690462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29</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59375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3C9694DC-D32C-43BE-8F79-A6CDAE8530FD}" type="slidenum">
              <a:rPr lang="en-US" altLang="en-US" smtClean="0"/>
              <a:pPr/>
              <a:t>3</a:t>
            </a:fld>
            <a:endParaRPr lang="en-US" altLang="en-US"/>
          </a:p>
        </p:txBody>
      </p:sp>
      <p:sp>
        <p:nvSpPr>
          <p:cNvPr id="7171" name="Rectangle 2"/>
          <p:cNvSpPr>
            <a:spLocks noGrp="1" noRot="1" noChangeAspect="1" noChangeArrowheads="1" noTextEdit="1"/>
          </p:cNvSpPr>
          <p:nvPr>
            <p:ph type="sldImg"/>
          </p:nvPr>
        </p:nvSpPr>
        <p:spPr>
          <a:xfrm>
            <a:off x="862013" y="465138"/>
            <a:ext cx="5133975" cy="3851275"/>
          </a:xfr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a:t>Recognition</a:t>
            </a:r>
            <a:r>
              <a:rPr lang="en-US" altLang="en-US" sz="1100" baseline="0"/>
              <a:t> slide for grant from OSHA</a:t>
            </a:r>
            <a:endParaRPr lang="en-US" altLang="en-US" sz="1100"/>
          </a:p>
        </p:txBody>
      </p:sp>
      <p:sp>
        <p:nvSpPr>
          <p:cNvPr id="5" name="Rectangle 6"/>
          <p:cNvSpPr>
            <a:spLocks noGrp="1" noChangeArrowheads="1"/>
          </p:cNvSpPr>
          <p:nvPr>
            <p:ph type="ftr" sz="quarter" idx="4"/>
          </p:nvPr>
        </p:nvSpPr>
        <p:spPr>
          <a:xfrm>
            <a:off x="0" y="8845996"/>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690913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30</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721964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31</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baseline="0"/>
          </a:p>
          <a:p>
            <a:pPr eaLnBrk="1" hangingPunct="1"/>
            <a:endParaRPr lang="en-US" altLang="en-US" sz="1100"/>
          </a:p>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744800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32</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119019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33</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435156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34</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714038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2F510C6-9F88-4F73-894C-457937A81C90}" type="slidenum">
              <a:rPr lang="en-US" altLang="en-US" sz="1000" smtClean="0"/>
              <a:pPr>
                <a:spcBef>
                  <a:spcPct val="0"/>
                </a:spcBef>
                <a:buFontTx/>
                <a:buNone/>
              </a:pPr>
              <a:t>35</a:t>
            </a:fld>
            <a:endParaRPr lang="en-US" altLang="en-US" sz="1000"/>
          </a:p>
        </p:txBody>
      </p:sp>
      <p:sp>
        <p:nvSpPr>
          <p:cNvPr id="21508" name="Rectangle 2"/>
          <p:cNvSpPr>
            <a:spLocks noGrp="1" noRot="1" noChangeAspect="1" noChangeArrowheads="1" noTextEdit="1"/>
          </p:cNvSpPr>
          <p:nvPr>
            <p:ph type="sldImg"/>
          </p:nvPr>
        </p:nvSpPr>
        <p:spPr>
          <a:xfrm>
            <a:off x="969963" y="561975"/>
            <a:ext cx="4918075" cy="3689350"/>
          </a:xfrm>
          <a:ln/>
        </p:spPr>
      </p:sp>
      <p:sp>
        <p:nvSpPr>
          <p:cNvPr id="21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355282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36</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baseline="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830676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37</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6125978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38</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5632013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39</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766608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92BF56E-1CBF-4E34-AEA6-05A32483CA81}" type="slidenum">
              <a:rPr lang="en-US" altLang="en-US" smtClean="0"/>
              <a:pPr/>
              <a:t>4</a:t>
            </a:fld>
            <a:endParaRPr lang="en-US" altLang="en-US"/>
          </a:p>
        </p:txBody>
      </p:sp>
      <p:sp>
        <p:nvSpPr>
          <p:cNvPr id="9219" name="Rectangle 2"/>
          <p:cNvSpPr>
            <a:spLocks noGrp="1" noRot="1" noChangeAspect="1" noChangeArrowheads="1" noTextEdit="1"/>
          </p:cNvSpPr>
          <p:nvPr>
            <p:ph type="sldImg"/>
          </p:nvPr>
        </p:nvSpPr>
        <p:spPr>
          <a:xfrm>
            <a:off x="949325" y="577850"/>
            <a:ext cx="4959350" cy="37211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 </a:t>
            </a:r>
            <a:r>
              <a:rPr lang="en-US" altLang="en-US" sz="1100"/>
              <a:t>Credit to source information for the development</a:t>
            </a:r>
            <a:r>
              <a:rPr lang="en-US" altLang="en-US" sz="1100" baseline="0"/>
              <a:t> of the material. </a:t>
            </a:r>
          </a:p>
          <a:p>
            <a:pPr eaLnBrk="1" hangingPunct="1"/>
            <a:endParaRPr lang="en-US" altLang="en-US" sz="1100" baseline="0"/>
          </a:p>
          <a:p>
            <a:pPr eaLnBrk="1" hangingPunct="1"/>
            <a:r>
              <a:rPr lang="en-US" altLang="en-US" sz="1100" baseline="0"/>
              <a:t>The presenter should also make a connection to the audience depending on where (what State) the training is occurring. Principally to make the point that some states have OSHA approved plans and comments to the differences that may exist.</a:t>
            </a:r>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083284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40</a:t>
            </a:fld>
            <a:endParaRPr lang="en-US" altLang="en-US"/>
          </a:p>
        </p:txBody>
      </p:sp>
    </p:spTree>
    <p:extLst>
      <p:ext uri="{BB962C8B-B14F-4D97-AF65-F5344CB8AC3E}">
        <p14:creationId xmlns:p14="http://schemas.microsoft.com/office/powerpoint/2010/main" val="1401906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41</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239549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6796378-5FB0-4CEC-995D-28B6735FA40A}" type="slidenum">
              <a:rPr lang="en-US" altLang="en-US" sz="1000" smtClean="0"/>
              <a:pPr>
                <a:spcBef>
                  <a:spcPct val="0"/>
                </a:spcBef>
                <a:buFontTx/>
                <a:buNone/>
              </a:pPr>
              <a:t>42</a:t>
            </a:fld>
            <a:endParaRPr lang="en-US" altLang="en-US" sz="1000"/>
          </a:p>
        </p:txBody>
      </p:sp>
      <p:sp>
        <p:nvSpPr>
          <p:cNvPr id="44036" name="Rectangle 2"/>
          <p:cNvSpPr>
            <a:spLocks noGrp="1" noRot="1" noChangeAspect="1" noChangeArrowheads="1" noTextEdit="1"/>
          </p:cNvSpPr>
          <p:nvPr>
            <p:ph type="sldImg"/>
          </p:nvPr>
        </p:nvSpPr>
        <p:spPr>
          <a:xfrm>
            <a:off x="842963" y="528638"/>
            <a:ext cx="5024437" cy="3770312"/>
          </a:xfrm>
          <a:ln/>
        </p:spPr>
      </p:sp>
      <p:sp>
        <p:nvSpPr>
          <p:cNvPr id="44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74726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9DD3509-AA13-417D-9F44-00072E74F7DD}" type="slidenum">
              <a:rPr lang="en-US" altLang="en-US" sz="1000" smtClean="0"/>
              <a:pPr>
                <a:spcBef>
                  <a:spcPct val="0"/>
                </a:spcBef>
                <a:buFontTx/>
                <a:buNone/>
              </a:pPr>
              <a:t>43</a:t>
            </a:fld>
            <a:endParaRPr lang="en-US" altLang="en-US" sz="1000"/>
          </a:p>
        </p:txBody>
      </p:sp>
      <p:sp>
        <p:nvSpPr>
          <p:cNvPr id="33796" name="Rectangle 2"/>
          <p:cNvSpPr>
            <a:spLocks noGrp="1" noRot="1" noChangeAspect="1" noChangeArrowheads="1" noTextEdit="1"/>
          </p:cNvSpPr>
          <p:nvPr>
            <p:ph type="sldImg"/>
          </p:nvPr>
        </p:nvSpPr>
        <p:spPr>
          <a:xfrm>
            <a:off x="873125" y="415925"/>
            <a:ext cx="5111750" cy="3835400"/>
          </a:xfrm>
          <a:ln/>
        </p:spPr>
      </p:sp>
      <p:sp>
        <p:nvSpPr>
          <p:cNvPr id="33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130194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44</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731260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45</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2853368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8814677A-F510-4DA1-A2AB-3D8C51CED7BD}" type="slidenum">
              <a:rPr lang="en-US" altLang="en-US" sz="1000" smtClean="0"/>
              <a:pPr>
                <a:spcBef>
                  <a:spcPct val="0"/>
                </a:spcBef>
                <a:buFontTx/>
                <a:buNone/>
              </a:pPr>
              <a:t>46</a:t>
            </a:fld>
            <a:endParaRPr lang="en-US" altLang="en-US" sz="1000"/>
          </a:p>
        </p:txBody>
      </p:sp>
      <p:sp>
        <p:nvSpPr>
          <p:cNvPr id="25604" name="Rectangle 2"/>
          <p:cNvSpPr>
            <a:spLocks noGrp="1" noRot="1" noChangeAspect="1" noChangeArrowheads="1" noTextEdit="1"/>
          </p:cNvSpPr>
          <p:nvPr>
            <p:ph type="sldImg"/>
          </p:nvPr>
        </p:nvSpPr>
        <p:spPr>
          <a:xfrm>
            <a:off x="811213" y="590550"/>
            <a:ext cx="4879975" cy="3660775"/>
          </a:xfrm>
          <a:ln/>
        </p:spPr>
      </p:sp>
      <p:sp>
        <p:nvSpPr>
          <p:cNvPr id="25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baseline="0"/>
          </a:p>
          <a:p>
            <a:pPr marL="1085850" lvl="2" indent="-171450">
              <a:buFont typeface="Arial" panose="020B0604020202020204" pitchFamily="34" charset="0"/>
              <a:buChar char="•"/>
              <a:defRPr/>
            </a:pPr>
            <a:r>
              <a:rPr lang="en-US" baseline="0">
                <a:solidFill>
                  <a:schemeClr val="bg1"/>
                </a:solidFill>
              </a:rPr>
              <a:t>Falls: </a:t>
            </a:r>
          </a:p>
          <a:p>
            <a:pPr marL="1543050" lvl="3" indent="-171450">
              <a:buFont typeface="Arial" panose="020B0604020202020204" pitchFamily="34" charset="0"/>
              <a:buChar char="•"/>
              <a:defRPr/>
            </a:pPr>
            <a:r>
              <a:rPr lang="en-US" baseline="0">
                <a:solidFill>
                  <a:schemeClr val="bg1"/>
                </a:solidFill>
              </a:rPr>
              <a:t>29- Falling into septic tank or trench: Loose edge/uneven ground</a:t>
            </a:r>
          </a:p>
          <a:p>
            <a:pPr marL="1543050" lvl="3" indent="-171450">
              <a:buFont typeface="Arial" panose="020B0604020202020204" pitchFamily="34" charset="0"/>
              <a:buChar char="•"/>
              <a:defRPr/>
            </a:pPr>
            <a:r>
              <a:rPr lang="en-US" baseline="0">
                <a:solidFill>
                  <a:schemeClr val="bg1"/>
                </a:solidFill>
              </a:rPr>
              <a:t>28- Falling after tripping on lid or tank ring/slippery ground</a:t>
            </a:r>
          </a:p>
          <a:p>
            <a:pPr marL="1543050" lvl="3" indent="-171450">
              <a:buFont typeface="Arial" panose="020B0604020202020204" pitchFamily="34" charset="0"/>
              <a:buChar char="•"/>
              <a:defRPr/>
            </a:pPr>
            <a:r>
              <a:rPr lang="en-US" baseline="0">
                <a:solidFill>
                  <a:schemeClr val="bg1"/>
                </a:solidFill>
              </a:rPr>
              <a:t>13- Falling into septic tank</a:t>
            </a:r>
          </a:p>
          <a:p>
            <a:pPr marL="1543050" lvl="3" indent="-171450">
              <a:buFont typeface="Arial" panose="020B0604020202020204" pitchFamily="34" charset="0"/>
              <a:buChar char="•"/>
              <a:defRPr/>
            </a:pPr>
            <a:r>
              <a:rPr lang="en-US" baseline="0">
                <a:solidFill>
                  <a:schemeClr val="bg1"/>
                </a:solidFill>
              </a:rPr>
              <a:t>12- Falling after tripping on something at the worksite (Housekeeping), tools, materials, lids</a:t>
            </a:r>
          </a:p>
          <a:p>
            <a:pPr marL="1543050" lvl="3" indent="-171450">
              <a:buFont typeface="Arial" panose="020B0604020202020204" pitchFamily="34" charset="0"/>
              <a:buChar char="•"/>
              <a:defRPr/>
            </a:pPr>
            <a:r>
              <a:rPr lang="en-US" baseline="0">
                <a:solidFill>
                  <a:schemeClr val="bg1"/>
                </a:solidFill>
              </a:rPr>
              <a:t>11- Falling climbing in or out of equipment/pump trucks/vehicles</a:t>
            </a:r>
          </a:p>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587999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46BABAC7-1470-4A72-A678-8A991F000FBA}" type="slidenum">
              <a:rPr lang="en-US" altLang="en-US" sz="1000" smtClean="0"/>
              <a:pPr>
                <a:spcBef>
                  <a:spcPct val="0"/>
                </a:spcBef>
                <a:buFontTx/>
                <a:buNone/>
              </a:pPr>
              <a:t>47</a:t>
            </a:fld>
            <a:endParaRPr lang="en-US" altLang="en-US" sz="1000"/>
          </a:p>
        </p:txBody>
      </p:sp>
      <p:sp>
        <p:nvSpPr>
          <p:cNvPr id="35844" name="Rectangle 2"/>
          <p:cNvSpPr>
            <a:spLocks noGrp="1" noRot="1" noChangeAspect="1" noChangeArrowheads="1" noTextEdit="1"/>
          </p:cNvSpPr>
          <p:nvPr>
            <p:ph type="sldImg"/>
          </p:nvPr>
        </p:nvSpPr>
        <p:spPr>
          <a:xfrm>
            <a:off x="565150" y="309563"/>
            <a:ext cx="5886450" cy="4416425"/>
          </a:xfrm>
          <a:ln/>
        </p:spPr>
      </p:sp>
      <p:sp>
        <p:nvSpPr>
          <p:cNvPr id="35845" name="Rectangle 3"/>
          <p:cNvSpPr>
            <a:spLocks noGrp="1" noChangeArrowheads="1"/>
          </p:cNvSpPr>
          <p:nvPr>
            <p:ph type="body" idx="1"/>
          </p:nvPr>
        </p:nvSpPr>
        <p:spPr>
          <a:xfrm>
            <a:off x="764627" y="4947590"/>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248988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D33EB3B-B78E-4BEC-A5BF-8A671DFF5AD3}" type="slidenum">
              <a:rPr lang="en-US" altLang="en-US" sz="1000" smtClean="0"/>
              <a:pPr>
                <a:spcBef>
                  <a:spcPct val="0"/>
                </a:spcBef>
                <a:buFontTx/>
                <a:buNone/>
              </a:pPr>
              <a:t>48</a:t>
            </a:fld>
            <a:endParaRPr lang="en-US" altLang="en-US" sz="1000"/>
          </a:p>
        </p:txBody>
      </p:sp>
      <p:sp>
        <p:nvSpPr>
          <p:cNvPr id="46084" name="Rectangle 2"/>
          <p:cNvSpPr>
            <a:spLocks noGrp="1" noRot="1" noChangeAspect="1" noChangeArrowheads="1" noTextEdit="1"/>
          </p:cNvSpPr>
          <p:nvPr>
            <p:ph type="sldImg"/>
          </p:nvPr>
        </p:nvSpPr>
        <p:spPr>
          <a:xfrm>
            <a:off x="814388" y="352425"/>
            <a:ext cx="5114925" cy="3836988"/>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baseline="0"/>
          </a:p>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7111549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49</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772091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
        <p:nvSpPr>
          <p:cNvPr id="13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B6E9982-B281-45FC-AF93-80544D6B9BBD}" type="slidenum">
              <a:rPr lang="en-US" altLang="en-US" sz="1000" smtClean="0"/>
              <a:pPr>
                <a:spcBef>
                  <a:spcPct val="0"/>
                </a:spcBef>
                <a:buFontTx/>
                <a:buNone/>
              </a:pPr>
              <a:t>5</a:t>
            </a:fld>
            <a:endParaRPr lang="en-US" altLang="en-US" sz="1000"/>
          </a:p>
        </p:txBody>
      </p:sp>
      <p:sp>
        <p:nvSpPr>
          <p:cNvPr id="13316" name="Rectangle 2"/>
          <p:cNvSpPr>
            <a:spLocks noGrp="1" noRot="1" noChangeAspect="1" noChangeArrowheads="1" noTextEdit="1"/>
          </p:cNvSpPr>
          <p:nvPr>
            <p:ph type="sldImg"/>
          </p:nvPr>
        </p:nvSpPr>
        <p:spPr>
          <a:xfrm>
            <a:off x="776288" y="588963"/>
            <a:ext cx="5129212" cy="3848100"/>
          </a:xfrm>
          <a:ln/>
        </p:spPr>
      </p:sp>
      <p:sp>
        <p:nvSpPr>
          <p:cNvPr id="13317" name="Rectangle 3"/>
          <p:cNvSpPr>
            <a:spLocks noGrp="1" noChangeArrowheads="1"/>
          </p:cNvSpPr>
          <p:nvPr>
            <p:ph type="body" idx="1"/>
          </p:nvPr>
        </p:nvSpPr>
        <p:spPr>
          <a:xfrm>
            <a:off x="654269" y="4947590"/>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1100"/>
              <a:t>Housekeeping</a:t>
            </a:r>
            <a:r>
              <a:rPr lang="en-US" altLang="en-US" sz="1100" baseline="0"/>
              <a:t> comments to note the limitations of the presentation. Local county and state regulations may impact the application of rule and states with approved plans from OSHA may have additional restrictions.</a:t>
            </a:r>
            <a:endParaRPr lang="en-US" altLang="en-US" sz="1100"/>
          </a:p>
        </p:txBody>
      </p:sp>
    </p:spTree>
    <p:extLst>
      <p:ext uri="{BB962C8B-B14F-4D97-AF65-F5344CB8AC3E}">
        <p14:creationId xmlns:p14="http://schemas.microsoft.com/office/powerpoint/2010/main" val="26683767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50</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848512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51</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baseline="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833817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52</a:t>
            </a:fld>
            <a:endParaRPr lang="en-US" altLang="en-US" sz="1000"/>
          </a:p>
        </p:txBody>
      </p:sp>
      <p:sp>
        <p:nvSpPr>
          <p:cNvPr id="68612" name="Rectangle 2"/>
          <p:cNvSpPr>
            <a:spLocks noGrp="1" noRot="1" noChangeAspect="1" noChangeArrowheads="1" noTextEdit="1"/>
          </p:cNvSpPr>
          <p:nvPr>
            <p:ph type="sldImg"/>
          </p:nvPr>
        </p:nvSpPr>
        <p:spPr>
          <a:xfrm>
            <a:off x="954088" y="623888"/>
            <a:ext cx="4876800" cy="3659187"/>
          </a:xfrm>
          <a:ln/>
        </p:spPr>
      </p:sp>
      <p:sp>
        <p:nvSpPr>
          <p:cNvPr id="68613" name="Rectangle 3"/>
          <p:cNvSpPr>
            <a:spLocks noGrp="1" noChangeArrowheads="1"/>
          </p:cNvSpPr>
          <p:nvPr>
            <p:ph type="body" idx="1"/>
          </p:nvPr>
        </p:nvSpPr>
        <p:spPr>
          <a:xfrm>
            <a:off x="685802" y="4473893"/>
            <a:ext cx="5352393" cy="1392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baseline="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90080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53</a:t>
            </a:fld>
            <a:endParaRPr lang="en-US" altLang="en-US" sz="1000"/>
          </a:p>
        </p:txBody>
      </p:sp>
      <p:sp>
        <p:nvSpPr>
          <p:cNvPr id="68612" name="Rectangle 2"/>
          <p:cNvSpPr>
            <a:spLocks noGrp="1" noRot="1" noChangeAspect="1" noChangeArrowheads="1" noTextEdit="1"/>
          </p:cNvSpPr>
          <p:nvPr>
            <p:ph type="sldImg"/>
          </p:nvPr>
        </p:nvSpPr>
        <p:spPr>
          <a:xfrm>
            <a:off x="989013" y="655638"/>
            <a:ext cx="4879975" cy="3660775"/>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913089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706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F5C5934C-6CBA-47D1-A33F-B479E6D85E50}" type="slidenum">
              <a:rPr lang="en-US" altLang="en-US" sz="1000" smtClean="0"/>
              <a:pPr>
                <a:spcBef>
                  <a:spcPct val="0"/>
                </a:spcBef>
                <a:buFontTx/>
                <a:buNone/>
              </a:pPr>
              <a:t>54</a:t>
            </a:fld>
            <a:endParaRPr lang="en-US" altLang="en-US" sz="1000"/>
          </a:p>
        </p:txBody>
      </p:sp>
      <p:sp>
        <p:nvSpPr>
          <p:cNvPr id="70660"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549934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E81B10FB-D62C-47FA-B318-5368768CC690}" type="slidenum">
              <a:rPr lang="en-US" altLang="en-US" sz="1000" smtClean="0"/>
              <a:pPr>
                <a:spcBef>
                  <a:spcPct val="0"/>
                </a:spcBef>
                <a:buFontTx/>
                <a:buNone/>
              </a:pPr>
              <a:t>55</a:t>
            </a:fld>
            <a:endParaRPr lang="en-US" altLang="en-US" sz="1000"/>
          </a:p>
        </p:txBody>
      </p:sp>
      <p:sp>
        <p:nvSpPr>
          <p:cNvPr id="52228" name="Rectangle 2"/>
          <p:cNvSpPr>
            <a:spLocks noGrp="1" noRot="1" noChangeAspect="1" noChangeArrowheads="1" noTextEdit="1"/>
          </p:cNvSpPr>
          <p:nvPr>
            <p:ph type="sldImg"/>
          </p:nvPr>
        </p:nvSpPr>
        <p:spPr>
          <a:xfrm>
            <a:off x="908050" y="639763"/>
            <a:ext cx="4876800" cy="3659187"/>
          </a:xfrm>
          <a:ln/>
        </p:spPr>
      </p:sp>
      <p:sp>
        <p:nvSpPr>
          <p:cNvPr id="52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8295128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1966D75-FFDE-4AE0-BB8A-352736FE7235}" type="slidenum">
              <a:rPr lang="en-US" altLang="en-US" sz="1000" smtClean="0"/>
              <a:pPr>
                <a:spcBef>
                  <a:spcPct val="0"/>
                </a:spcBef>
                <a:buFontTx/>
                <a:buNone/>
              </a:pPr>
              <a:t>56</a:t>
            </a:fld>
            <a:endParaRPr lang="en-US" altLang="en-US" sz="1000"/>
          </a:p>
        </p:txBody>
      </p:sp>
      <p:sp>
        <p:nvSpPr>
          <p:cNvPr id="54276" name="Rectangle 2"/>
          <p:cNvSpPr>
            <a:spLocks noGrp="1" noRot="1" noChangeAspect="1" noChangeArrowheads="1" noTextEdit="1"/>
          </p:cNvSpPr>
          <p:nvPr>
            <p:ph type="sldImg"/>
          </p:nvPr>
        </p:nvSpPr>
        <p:spPr>
          <a:xfrm>
            <a:off x="825500" y="512763"/>
            <a:ext cx="5048250" cy="3786187"/>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4558719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31966D75-FFDE-4AE0-BB8A-352736FE7235}" type="slidenum">
              <a:rPr lang="en-US" altLang="en-US" sz="1000" smtClean="0"/>
              <a:pPr>
                <a:spcBef>
                  <a:spcPct val="0"/>
                </a:spcBef>
                <a:buFontTx/>
                <a:buNone/>
              </a:pPr>
              <a:t>57</a:t>
            </a:fld>
            <a:endParaRPr lang="en-US" altLang="en-US" sz="1000"/>
          </a:p>
        </p:txBody>
      </p:sp>
      <p:sp>
        <p:nvSpPr>
          <p:cNvPr id="54276" name="Rectangle 2"/>
          <p:cNvSpPr>
            <a:spLocks noGrp="1" noRot="1" noChangeAspect="1" noChangeArrowheads="1" noTextEdit="1"/>
          </p:cNvSpPr>
          <p:nvPr>
            <p:ph type="sldImg"/>
          </p:nvPr>
        </p:nvSpPr>
        <p:spPr>
          <a:xfrm>
            <a:off x="827088" y="466725"/>
            <a:ext cx="4879975" cy="3660775"/>
          </a:xfrm>
          <a:ln/>
        </p:spPr>
      </p:sp>
      <p:sp>
        <p:nvSpPr>
          <p:cNvPr id="54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499312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07030330-3495-4EE1-A678-7D371D26D65D}" type="slidenum">
              <a:rPr lang="en-US" altLang="en-US" sz="1000" smtClean="0"/>
              <a:pPr>
                <a:spcBef>
                  <a:spcPct val="0"/>
                </a:spcBef>
                <a:buFontTx/>
                <a:buNone/>
              </a:pPr>
              <a:t>58</a:t>
            </a:fld>
            <a:endParaRPr lang="en-US" altLang="en-US" sz="1000"/>
          </a:p>
        </p:txBody>
      </p:sp>
      <p:sp>
        <p:nvSpPr>
          <p:cNvPr id="76804" name="Rectangle 2"/>
          <p:cNvSpPr>
            <a:spLocks noGrp="1" noRot="1" noChangeAspect="1" noChangeArrowheads="1" noTextEdit="1"/>
          </p:cNvSpPr>
          <p:nvPr>
            <p:ph type="sldImg"/>
          </p:nvPr>
        </p:nvSpPr>
        <p:spPr>
          <a:xfrm>
            <a:off x="920750" y="623888"/>
            <a:ext cx="4899025" cy="3675062"/>
          </a:xfrm>
          <a:ln/>
        </p:spPr>
      </p:sp>
      <p:sp>
        <p:nvSpPr>
          <p:cNvPr id="76805" name="Rectangle 3"/>
          <p:cNvSpPr>
            <a:spLocks noGrp="1" noChangeArrowheads="1"/>
          </p:cNvSpPr>
          <p:nvPr>
            <p:ph type="body" idx="1"/>
          </p:nvPr>
        </p:nvSpPr>
        <p:spPr>
          <a:xfrm>
            <a:off x="685800" y="4473893"/>
            <a:ext cx="5486400" cy="1680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555630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F6E2223E-187C-4134-9A17-035F846068D5}" type="slidenum">
              <a:rPr lang="en-US" altLang="en-US" sz="1000" smtClean="0"/>
              <a:pPr>
                <a:spcBef>
                  <a:spcPct val="0"/>
                </a:spcBef>
                <a:buFontTx/>
                <a:buNone/>
              </a:pPr>
              <a:t>59</a:t>
            </a:fld>
            <a:endParaRPr lang="en-US" altLang="en-US" sz="1000"/>
          </a:p>
        </p:txBody>
      </p:sp>
      <p:sp>
        <p:nvSpPr>
          <p:cNvPr id="78852" name="Rectangle 2"/>
          <p:cNvSpPr>
            <a:spLocks noGrp="1" noRot="1" noChangeAspect="1" noChangeArrowheads="1" noTextEdit="1"/>
          </p:cNvSpPr>
          <p:nvPr>
            <p:ph type="sldImg"/>
          </p:nvPr>
        </p:nvSpPr>
        <p:spPr>
          <a:xfrm>
            <a:off x="990600" y="592138"/>
            <a:ext cx="4876800" cy="3659187"/>
          </a:xfrm>
          <a:ln/>
        </p:spPr>
      </p:sp>
      <p:sp>
        <p:nvSpPr>
          <p:cNvPr id="78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95505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
        <p:nvSpPr>
          <p:cNvPr id="13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B6E9982-B281-45FC-AF93-80544D6B9BBD}" type="slidenum">
              <a:rPr lang="en-US" altLang="en-US" sz="1000" smtClean="0"/>
              <a:pPr>
                <a:spcBef>
                  <a:spcPct val="0"/>
                </a:spcBef>
                <a:buFontTx/>
                <a:buNone/>
              </a:pPr>
              <a:t>6</a:t>
            </a:fld>
            <a:endParaRPr lang="en-US" altLang="en-US" sz="1000"/>
          </a:p>
        </p:txBody>
      </p:sp>
      <p:sp>
        <p:nvSpPr>
          <p:cNvPr id="13316" name="Rectangle 2"/>
          <p:cNvSpPr>
            <a:spLocks noGrp="1" noRot="1" noChangeAspect="1" noChangeArrowheads="1" noTextEdit="1"/>
          </p:cNvSpPr>
          <p:nvPr>
            <p:ph type="sldImg"/>
          </p:nvPr>
        </p:nvSpPr>
        <p:spPr>
          <a:xfrm>
            <a:off x="776288" y="588963"/>
            <a:ext cx="5129212" cy="3848100"/>
          </a:xfrm>
          <a:ln/>
        </p:spPr>
      </p:sp>
      <p:sp>
        <p:nvSpPr>
          <p:cNvPr id="13317" name="Rectangle 3"/>
          <p:cNvSpPr>
            <a:spLocks noGrp="1" noChangeArrowheads="1"/>
          </p:cNvSpPr>
          <p:nvPr>
            <p:ph type="body" idx="1"/>
          </p:nvPr>
        </p:nvSpPr>
        <p:spPr>
          <a:xfrm>
            <a:off x="654269" y="4947590"/>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1100"/>
              <a:t>Housekeeping</a:t>
            </a:r>
            <a:r>
              <a:rPr lang="en-US" altLang="en-US" sz="1100" baseline="0"/>
              <a:t> comments to note the limitations of the presentation. Local county and state regulations may impact the application of rule and states with approved plans from OSHA may have additional restrictions.</a:t>
            </a:r>
            <a:endParaRPr lang="en-US" altLang="en-US" sz="1100"/>
          </a:p>
        </p:txBody>
      </p:sp>
    </p:spTree>
    <p:extLst>
      <p:ext uri="{BB962C8B-B14F-4D97-AF65-F5344CB8AC3E}">
        <p14:creationId xmlns:p14="http://schemas.microsoft.com/office/powerpoint/2010/main" val="33778230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93F0C33-09F9-4C10-9DC2-41C4AF9FA34E}" type="slidenum">
              <a:rPr lang="en-US" altLang="en-US" sz="1000" smtClean="0"/>
              <a:pPr>
                <a:spcBef>
                  <a:spcPct val="0"/>
                </a:spcBef>
                <a:buFontTx/>
                <a:buNone/>
              </a:pPr>
              <a:t>60</a:t>
            </a:fld>
            <a:endParaRPr lang="en-US" altLang="en-US" sz="1000"/>
          </a:p>
        </p:txBody>
      </p:sp>
      <p:sp>
        <p:nvSpPr>
          <p:cNvPr id="80900" name="Rectangle 2"/>
          <p:cNvSpPr>
            <a:spLocks noGrp="1" noRot="1" noChangeAspect="1" noChangeArrowheads="1" noTextEdit="1"/>
          </p:cNvSpPr>
          <p:nvPr>
            <p:ph type="sldImg"/>
          </p:nvPr>
        </p:nvSpPr>
        <p:spPr>
          <a:xfrm>
            <a:off x="954088" y="606425"/>
            <a:ext cx="4879975" cy="3660775"/>
          </a:xfrm>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8976565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6C4DE56-F400-4F8C-AFE0-66F17A2AFA14}" type="slidenum">
              <a:rPr lang="en-US" altLang="en-US" sz="1000" smtClean="0"/>
              <a:pPr>
                <a:spcBef>
                  <a:spcPct val="0"/>
                </a:spcBef>
                <a:buFontTx/>
                <a:buNone/>
              </a:pPr>
              <a:t>61</a:t>
            </a:fld>
            <a:endParaRPr lang="en-US" altLang="en-US" sz="1000"/>
          </a:p>
        </p:txBody>
      </p:sp>
      <p:sp>
        <p:nvSpPr>
          <p:cNvPr id="48132" name="Rectangle 2"/>
          <p:cNvSpPr>
            <a:spLocks noGrp="1" noRot="1" noChangeAspect="1" noChangeArrowheads="1" noTextEdit="1"/>
          </p:cNvSpPr>
          <p:nvPr>
            <p:ph type="sldImg"/>
          </p:nvPr>
        </p:nvSpPr>
        <p:spPr>
          <a:xfrm>
            <a:off x="985838" y="592138"/>
            <a:ext cx="4940300" cy="3706812"/>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7247263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4A25B95-AA7B-44CE-8071-DEC96F530E65}" type="slidenum">
              <a:rPr lang="en-US" altLang="en-US" sz="1000" smtClean="0"/>
              <a:pPr>
                <a:spcBef>
                  <a:spcPct val="0"/>
                </a:spcBef>
                <a:buFontTx/>
                <a:buNone/>
              </a:pPr>
              <a:t>62</a:t>
            </a:fld>
            <a:endParaRPr lang="en-US" altLang="en-US" sz="1000"/>
          </a:p>
        </p:txBody>
      </p:sp>
      <p:sp>
        <p:nvSpPr>
          <p:cNvPr id="50180" name="Rectangle 2"/>
          <p:cNvSpPr>
            <a:spLocks noGrp="1" noRot="1" noChangeAspect="1" noChangeArrowheads="1" noTextEdit="1"/>
          </p:cNvSpPr>
          <p:nvPr>
            <p:ph type="sldImg"/>
          </p:nvPr>
        </p:nvSpPr>
        <p:spPr>
          <a:xfrm>
            <a:off x="874713" y="606425"/>
            <a:ext cx="4879975" cy="3660775"/>
          </a:xfrm>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8151408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8A65553C-AF8F-4DAB-BA04-858FB0938B4E}" type="slidenum">
              <a:rPr lang="en-US" altLang="en-US" sz="1000" smtClean="0"/>
              <a:pPr>
                <a:spcBef>
                  <a:spcPct val="0"/>
                </a:spcBef>
                <a:buFontTx/>
                <a:buNone/>
              </a:pPr>
              <a:t>63</a:t>
            </a:fld>
            <a:endParaRPr lang="en-US" altLang="en-US" sz="1000"/>
          </a:p>
        </p:txBody>
      </p:sp>
      <p:sp>
        <p:nvSpPr>
          <p:cNvPr id="58372" name="Rectangle 2"/>
          <p:cNvSpPr>
            <a:spLocks noGrp="1" noRot="1" noChangeAspect="1" noChangeArrowheads="1" noTextEdit="1"/>
          </p:cNvSpPr>
          <p:nvPr>
            <p:ph type="sldImg"/>
          </p:nvPr>
        </p:nvSpPr>
        <p:spPr>
          <a:xfrm>
            <a:off x="1031875" y="606425"/>
            <a:ext cx="4879975" cy="3660775"/>
          </a:xfrm>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a:t>.</a:t>
            </a: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7739263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03021B87-1CBB-479A-A6EF-1BBED7400EEF}" type="slidenum">
              <a:rPr lang="en-US" altLang="en-US" sz="1000" smtClean="0"/>
              <a:pPr>
                <a:spcBef>
                  <a:spcPct val="0"/>
                </a:spcBef>
                <a:buFontTx/>
                <a:buNone/>
              </a:pPr>
              <a:t>64</a:t>
            </a:fld>
            <a:endParaRPr lang="en-US" altLang="en-US" sz="1000"/>
          </a:p>
        </p:txBody>
      </p:sp>
      <p:sp>
        <p:nvSpPr>
          <p:cNvPr id="56324" name="Rectangle 2"/>
          <p:cNvSpPr>
            <a:spLocks noGrp="1" noRot="1" noChangeAspect="1" noChangeArrowheads="1" noTextEdit="1"/>
          </p:cNvSpPr>
          <p:nvPr>
            <p:ph type="sldImg"/>
          </p:nvPr>
        </p:nvSpPr>
        <p:spPr>
          <a:xfrm>
            <a:off x="874713" y="671513"/>
            <a:ext cx="4879975" cy="3660775"/>
          </a:xfrm>
          <a:ln/>
        </p:spPr>
      </p:sp>
      <p:sp>
        <p:nvSpPr>
          <p:cNvPr id="56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656437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CF90C2FE-243A-4F5B-B0B4-E97F505FAFDA}" type="slidenum">
              <a:rPr lang="en-US" altLang="en-US" sz="1000" smtClean="0"/>
              <a:pPr>
                <a:spcBef>
                  <a:spcPct val="0"/>
                </a:spcBef>
                <a:buFontTx/>
                <a:buNone/>
              </a:pPr>
              <a:t>65</a:t>
            </a:fld>
            <a:endParaRPr lang="en-US" altLang="en-US" sz="1000"/>
          </a:p>
        </p:txBody>
      </p:sp>
      <p:sp>
        <p:nvSpPr>
          <p:cNvPr id="60420" name="Rectangle 2"/>
          <p:cNvSpPr>
            <a:spLocks noGrp="1" noRot="1" noChangeAspect="1" noChangeArrowheads="1" noTextEdit="1"/>
          </p:cNvSpPr>
          <p:nvPr>
            <p:ph type="sldImg"/>
          </p:nvPr>
        </p:nvSpPr>
        <p:spPr>
          <a:xfrm>
            <a:off x="862013" y="465138"/>
            <a:ext cx="5133975" cy="3851275"/>
          </a:xfrm>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7534825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FAA996A4-85DC-4617-8CE1-29A8B8EBD404}" type="slidenum">
              <a:rPr lang="en-US" altLang="en-US" sz="1000" smtClean="0"/>
              <a:pPr>
                <a:spcBef>
                  <a:spcPct val="0"/>
                </a:spcBef>
                <a:buFontTx/>
                <a:buNone/>
              </a:pPr>
              <a:t>66</a:t>
            </a:fld>
            <a:endParaRPr lang="en-US" altLang="en-US" sz="1000"/>
          </a:p>
        </p:txBody>
      </p:sp>
      <p:sp>
        <p:nvSpPr>
          <p:cNvPr id="62468" name="Rectangle 2"/>
          <p:cNvSpPr>
            <a:spLocks noGrp="1" noRot="1" noChangeAspect="1" noChangeArrowheads="1" noTextEdit="1"/>
          </p:cNvSpPr>
          <p:nvPr>
            <p:ph type="sldImg"/>
          </p:nvPr>
        </p:nvSpPr>
        <p:spPr>
          <a:xfrm>
            <a:off x="989013" y="622300"/>
            <a:ext cx="4879975" cy="3660775"/>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5439516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203A9529-64B8-426B-8B25-319D583AD7F7}" type="slidenum">
              <a:rPr lang="en-US" altLang="en-US" sz="1000" smtClean="0"/>
              <a:pPr>
                <a:spcBef>
                  <a:spcPct val="0"/>
                </a:spcBef>
                <a:buFontTx/>
                <a:buNone/>
              </a:pPr>
              <a:t>67</a:t>
            </a:fld>
            <a:endParaRPr lang="en-US" altLang="en-US" sz="1000"/>
          </a:p>
        </p:txBody>
      </p:sp>
      <p:sp>
        <p:nvSpPr>
          <p:cNvPr id="64516" name="Rectangle 2"/>
          <p:cNvSpPr>
            <a:spLocks noGrp="1" noRot="1" noChangeAspect="1" noChangeArrowheads="1" noTextEdit="1"/>
          </p:cNvSpPr>
          <p:nvPr>
            <p:ph type="sldImg"/>
          </p:nvPr>
        </p:nvSpPr>
        <p:spPr>
          <a:ln/>
        </p:spPr>
      </p:sp>
      <p:sp>
        <p:nvSpPr>
          <p:cNvPr id="64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7615125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3CD39B5-28B1-4D14-8D25-3CC2112FE512}" type="slidenum">
              <a:rPr lang="en-US" altLang="en-US" sz="1000" smtClean="0"/>
              <a:pPr>
                <a:spcBef>
                  <a:spcPct val="0"/>
                </a:spcBef>
                <a:buFontTx/>
                <a:buNone/>
              </a:pPr>
              <a:t>68</a:t>
            </a:fld>
            <a:endParaRPr lang="en-US" altLang="en-US" sz="1000"/>
          </a:p>
        </p:txBody>
      </p:sp>
      <p:sp>
        <p:nvSpPr>
          <p:cNvPr id="66564" name="Rectangle 2"/>
          <p:cNvSpPr>
            <a:spLocks noGrp="1" noRot="1" noChangeAspect="1" noChangeArrowheads="1" noTextEdit="1"/>
          </p:cNvSpPr>
          <p:nvPr>
            <p:ph type="sldImg"/>
          </p:nvPr>
        </p:nvSpPr>
        <p:spPr>
          <a:xfrm>
            <a:off x="987425" y="639763"/>
            <a:ext cx="4876800" cy="3659187"/>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41946883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D2CB70-8FC0-437D-9B0D-51CD2B21153D}" type="slidenum">
              <a:rPr lang="en-US" altLang="en-US" sz="1000" smtClean="0"/>
              <a:pPr>
                <a:spcBef>
                  <a:spcPct val="0"/>
                </a:spcBef>
                <a:buFontTx/>
                <a:buNone/>
              </a:pPr>
              <a:t>69</a:t>
            </a:fld>
            <a:endParaRPr lang="en-US" altLang="en-US" sz="1000"/>
          </a:p>
        </p:txBody>
      </p:sp>
      <p:sp>
        <p:nvSpPr>
          <p:cNvPr id="74756" name="Rectangle 2"/>
          <p:cNvSpPr>
            <a:spLocks noGrp="1" noRot="1" noChangeAspect="1" noChangeArrowheads="1" noTextEdit="1"/>
          </p:cNvSpPr>
          <p:nvPr>
            <p:ph type="sldImg"/>
          </p:nvPr>
        </p:nvSpPr>
        <p:spPr>
          <a:xfrm>
            <a:off x="990600" y="639763"/>
            <a:ext cx="4876800" cy="3659187"/>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Tree>
    <p:extLst>
      <p:ext uri="{BB962C8B-B14F-4D97-AF65-F5344CB8AC3E}">
        <p14:creationId xmlns:p14="http://schemas.microsoft.com/office/powerpoint/2010/main" val="1808750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7</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25722059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D2CB70-8FC0-437D-9B0D-51CD2B21153D}" type="slidenum">
              <a:rPr lang="en-US" altLang="en-US" sz="1000" smtClean="0"/>
              <a:pPr>
                <a:spcBef>
                  <a:spcPct val="0"/>
                </a:spcBef>
                <a:buFontTx/>
                <a:buNone/>
              </a:pPr>
              <a:t>70</a:t>
            </a:fld>
            <a:endParaRPr lang="en-US" altLang="en-US" sz="1000"/>
          </a:p>
        </p:txBody>
      </p:sp>
      <p:sp>
        <p:nvSpPr>
          <p:cNvPr id="74756" name="Rectangle 2"/>
          <p:cNvSpPr>
            <a:spLocks noGrp="1" noRot="1" noChangeAspect="1" noChangeArrowheads="1" noTextEdit="1"/>
          </p:cNvSpPr>
          <p:nvPr>
            <p:ph type="sldImg"/>
          </p:nvPr>
        </p:nvSpPr>
        <p:spPr>
          <a:xfrm>
            <a:off x="989013" y="301625"/>
            <a:ext cx="4879975" cy="3660775"/>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Tree>
    <p:extLst>
      <p:ext uri="{BB962C8B-B14F-4D97-AF65-F5344CB8AC3E}">
        <p14:creationId xmlns:p14="http://schemas.microsoft.com/office/powerpoint/2010/main" val="27915489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74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18D2CB70-8FC0-437D-9B0D-51CD2B21153D}" type="slidenum">
              <a:rPr lang="en-US" altLang="en-US" sz="1000" smtClean="0"/>
              <a:pPr>
                <a:spcBef>
                  <a:spcPct val="0"/>
                </a:spcBef>
                <a:buFontTx/>
                <a:buNone/>
              </a:pPr>
              <a:t>71</a:t>
            </a:fld>
            <a:endParaRPr lang="en-US" altLang="en-US" sz="1000"/>
          </a:p>
        </p:txBody>
      </p:sp>
      <p:sp>
        <p:nvSpPr>
          <p:cNvPr id="74756" name="Rectangle 2"/>
          <p:cNvSpPr>
            <a:spLocks noGrp="1" noRot="1" noChangeAspect="1" noChangeArrowheads="1" noTextEdit="1"/>
          </p:cNvSpPr>
          <p:nvPr>
            <p:ph type="sldImg"/>
          </p:nvPr>
        </p:nvSpPr>
        <p:spPr>
          <a:xfrm>
            <a:off x="989013" y="466725"/>
            <a:ext cx="4879975" cy="3660775"/>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Tree>
    <p:extLst>
      <p:ext uri="{BB962C8B-B14F-4D97-AF65-F5344CB8AC3E}">
        <p14:creationId xmlns:p14="http://schemas.microsoft.com/office/powerpoint/2010/main" val="34611700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E7B0940C-6B0B-4458-A4B0-99F6A1B217A5}" type="slidenum">
              <a:rPr lang="en-US" altLang="en-US" smtClean="0"/>
              <a:pPr/>
              <a:t>72</a:t>
            </a:fld>
            <a:endParaRPr lang="en-US" altLang="en-US"/>
          </a:p>
        </p:txBody>
      </p:sp>
    </p:spTree>
    <p:extLst>
      <p:ext uri="{BB962C8B-B14F-4D97-AF65-F5344CB8AC3E}">
        <p14:creationId xmlns:p14="http://schemas.microsoft.com/office/powerpoint/2010/main" val="1679798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73</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9412785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74</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39418332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75</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17044911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76</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baseline="0">
              <a:latin typeface="Arial" panose="020B0604020202020204" pitchFamily="34" charset="0"/>
            </a:endParaRPr>
          </a:p>
        </p:txBody>
      </p:sp>
    </p:spTree>
    <p:extLst>
      <p:ext uri="{BB962C8B-B14F-4D97-AF65-F5344CB8AC3E}">
        <p14:creationId xmlns:p14="http://schemas.microsoft.com/office/powerpoint/2010/main" val="565501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87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68D00808-F3BA-422A-A84E-734EA94ED621}" type="slidenum">
              <a:rPr lang="en-US" altLang="en-US" sz="1000" smtClean="0"/>
              <a:pPr>
                <a:spcBef>
                  <a:spcPct val="0"/>
                </a:spcBef>
                <a:buFontTx/>
                <a:buNone/>
              </a:pPr>
              <a:t>77</a:t>
            </a:fld>
            <a:endParaRPr lang="en-US" altLang="en-US" sz="100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2916112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CE86914-EA08-4B62-B749-E3D75790BE64}" type="slidenum">
              <a:rPr lang="en-US" altLang="en-US" sz="1000" smtClean="0"/>
              <a:pPr>
                <a:spcBef>
                  <a:spcPct val="0"/>
                </a:spcBef>
                <a:buFontTx/>
                <a:buNone/>
              </a:pPr>
              <a:t>78</a:t>
            </a:fld>
            <a:endParaRPr lang="en-US" altLang="en-US" sz="1000"/>
          </a:p>
        </p:txBody>
      </p:sp>
      <p:sp>
        <p:nvSpPr>
          <p:cNvPr id="29700" name="Rectangle 2"/>
          <p:cNvSpPr>
            <a:spLocks noGrp="1" noRot="1" noChangeAspect="1" noChangeArrowheads="1" noTextEdit="1"/>
          </p:cNvSpPr>
          <p:nvPr>
            <p:ph type="sldImg"/>
          </p:nvPr>
        </p:nvSpPr>
        <p:spPr>
          <a:xfrm>
            <a:off x="862013" y="622300"/>
            <a:ext cx="5133975" cy="3851275"/>
          </a:xfrm>
          <a:ln/>
        </p:spPr>
      </p:sp>
      <p:sp>
        <p:nvSpPr>
          <p:cNvPr id="29701" name="Rectangle 3"/>
          <p:cNvSpPr>
            <a:spLocks noGrp="1" noChangeArrowheads="1"/>
          </p:cNvSpPr>
          <p:nvPr>
            <p:ph type="body" idx="1"/>
          </p:nvPr>
        </p:nvSpPr>
        <p:spPr>
          <a:xfrm>
            <a:off x="685799" y="4821701"/>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7333894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9CE86914-EA08-4B62-B749-E3D75790BE64}" type="slidenum">
              <a:rPr lang="en-US" altLang="en-US" sz="1000" smtClean="0"/>
              <a:pPr>
                <a:spcBef>
                  <a:spcPct val="0"/>
                </a:spcBef>
                <a:buFontTx/>
                <a:buNone/>
              </a:pPr>
              <a:t>79</a:t>
            </a:fld>
            <a:endParaRPr lang="en-US" altLang="en-US" sz="1000"/>
          </a:p>
        </p:txBody>
      </p:sp>
      <p:sp>
        <p:nvSpPr>
          <p:cNvPr id="29700" name="Rectangle 2"/>
          <p:cNvSpPr>
            <a:spLocks noGrp="1" noRot="1" noChangeAspect="1" noChangeArrowheads="1" noTextEdit="1"/>
          </p:cNvSpPr>
          <p:nvPr>
            <p:ph type="sldImg"/>
          </p:nvPr>
        </p:nvSpPr>
        <p:spPr>
          <a:xfrm>
            <a:off x="862013" y="622300"/>
            <a:ext cx="5133975" cy="3851275"/>
          </a:xfrm>
          <a:ln/>
        </p:spPr>
      </p:sp>
      <p:sp>
        <p:nvSpPr>
          <p:cNvPr id="29701" name="Rectangle 3"/>
          <p:cNvSpPr>
            <a:spLocks noGrp="1" noChangeArrowheads="1"/>
          </p:cNvSpPr>
          <p:nvPr>
            <p:ph type="body" idx="1"/>
          </p:nvPr>
        </p:nvSpPr>
        <p:spPr>
          <a:xfrm>
            <a:off x="685799" y="4821701"/>
            <a:ext cx="5486400" cy="36604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85850" lvl="2" indent="-171450">
              <a:buFont typeface="Arial" panose="020B0604020202020204" pitchFamily="34" charset="0"/>
              <a:buChar char="•"/>
              <a:defRPr/>
            </a:pPr>
            <a:r>
              <a:rPr lang="en-US" baseline="0">
                <a:solidFill>
                  <a:schemeClr val="bg1"/>
                </a:solidFill>
              </a:rPr>
              <a:t>Struck By: </a:t>
            </a:r>
          </a:p>
          <a:p>
            <a:pPr marL="1543050" lvl="3" indent="-171450">
              <a:buFont typeface="Arial" panose="020B0604020202020204" pitchFamily="34" charset="0"/>
              <a:buChar char="•"/>
              <a:defRPr/>
            </a:pPr>
            <a:r>
              <a:rPr lang="en-US" baseline="0">
                <a:solidFill>
                  <a:schemeClr val="bg1"/>
                </a:solidFill>
              </a:rPr>
              <a:t>13- Equipment, excavator, tools</a:t>
            </a:r>
          </a:p>
          <a:p>
            <a:pPr marL="1543050" lvl="3" indent="-171450">
              <a:buFont typeface="Arial" panose="020B0604020202020204" pitchFamily="34" charset="0"/>
              <a:buChar char="•"/>
              <a:defRPr/>
            </a:pPr>
            <a:r>
              <a:rPr lang="en-US" baseline="0">
                <a:solidFill>
                  <a:schemeClr val="bg1"/>
                </a:solidFill>
              </a:rPr>
              <a:t>10- Pipe (materials)</a:t>
            </a:r>
          </a:p>
          <a:p>
            <a:pPr marL="1543050" lvl="3" indent="-171450">
              <a:buFont typeface="Arial" panose="020B0604020202020204" pitchFamily="34" charset="0"/>
              <a:buChar char="•"/>
              <a:defRPr/>
            </a:pPr>
            <a:r>
              <a:rPr lang="en-US" baseline="0">
                <a:solidFill>
                  <a:schemeClr val="bg1"/>
                </a:solidFill>
              </a:rPr>
              <a:t>09- Trees/loose branches (soil logs, woods)</a:t>
            </a:r>
          </a:p>
          <a:p>
            <a:pPr marL="1543050" lvl="3" indent="-171450">
              <a:buFont typeface="Arial" panose="020B0604020202020204" pitchFamily="34" charset="0"/>
              <a:buChar char="•"/>
              <a:defRPr/>
            </a:pPr>
            <a:r>
              <a:rPr lang="en-US" baseline="0">
                <a:solidFill>
                  <a:schemeClr val="bg1"/>
                </a:solidFill>
              </a:rPr>
              <a:t>08- Loose hoses/ hoses under pressure (pumper, jetter)</a:t>
            </a:r>
          </a:p>
          <a:p>
            <a:pPr marL="1543050" lvl="3" indent="-171450">
              <a:buFont typeface="Arial" panose="020B0604020202020204" pitchFamily="34" charset="0"/>
              <a:buChar char="•"/>
              <a:defRPr/>
            </a:pPr>
            <a:r>
              <a:rPr lang="en-US" baseline="0">
                <a:solidFill>
                  <a:schemeClr val="bg1"/>
                </a:solidFill>
              </a:rPr>
              <a:t>06- Release of chain tension on loads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100"/>
          </a:p>
          <a:p>
            <a:pPr eaLnBrk="1" hangingPunct="1"/>
            <a:endParaRPr lang="en-US" altLang="en-US" sz="1800" baseline="0">
              <a:latin typeface="Arial" panose="020B0604020202020204" pitchFamily="34" charset="0"/>
            </a:endParaRPr>
          </a:p>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22864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8</a:t>
            </a:fld>
            <a:endParaRPr lang="en-US" altLang="en-US"/>
          </a:p>
        </p:txBody>
      </p:sp>
      <p:sp>
        <p:nvSpPr>
          <p:cNvPr id="11267" name="Rectangle 2"/>
          <p:cNvSpPr>
            <a:spLocks noGrp="1" noRot="1" noChangeAspect="1" noChangeArrowheads="1" noTextEdit="1"/>
          </p:cNvSpPr>
          <p:nvPr>
            <p:ph type="sldImg"/>
          </p:nvPr>
        </p:nvSpPr>
        <p:spPr>
          <a:xfrm>
            <a:off x="938213" y="608013"/>
            <a:ext cx="4897437" cy="36750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5806147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0920703-F7D4-4E7E-A848-B2B1CDA5FE2A}" type="slidenum">
              <a:rPr lang="en-US" altLang="en-US" sz="1000" smtClean="0"/>
              <a:pPr>
                <a:spcBef>
                  <a:spcPct val="0"/>
                </a:spcBef>
                <a:buFontTx/>
                <a:buNone/>
              </a:pPr>
              <a:t>80</a:t>
            </a:fld>
            <a:endParaRPr lang="en-US" altLang="en-US" sz="1000"/>
          </a:p>
        </p:txBody>
      </p:sp>
      <p:sp>
        <p:nvSpPr>
          <p:cNvPr id="37892" name="Rectangle 2"/>
          <p:cNvSpPr>
            <a:spLocks noGrp="1" noRot="1" noChangeAspect="1" noChangeArrowheads="1" noTextEdit="1"/>
          </p:cNvSpPr>
          <p:nvPr>
            <p:ph type="sldImg"/>
          </p:nvPr>
        </p:nvSpPr>
        <p:spPr>
          <a:xfrm>
            <a:off x="565150" y="374650"/>
            <a:ext cx="5886450" cy="4414838"/>
          </a:xfrm>
          <a:ln/>
        </p:spPr>
      </p:sp>
      <p:sp>
        <p:nvSpPr>
          <p:cNvPr id="37893" name="Rectangle 3"/>
          <p:cNvSpPr>
            <a:spLocks noGrp="1" noChangeArrowheads="1"/>
          </p:cNvSpPr>
          <p:nvPr>
            <p:ph type="body" idx="1"/>
          </p:nvPr>
        </p:nvSpPr>
        <p:spPr>
          <a:xfrm>
            <a:off x="764628" y="5066940"/>
            <a:ext cx="5486400" cy="22098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3248472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81</a:t>
            </a:fld>
            <a:endParaRPr lang="en-US" altLang="en-US"/>
          </a:p>
        </p:txBody>
      </p:sp>
    </p:spTree>
    <p:extLst>
      <p:ext uri="{BB962C8B-B14F-4D97-AF65-F5344CB8AC3E}">
        <p14:creationId xmlns:p14="http://schemas.microsoft.com/office/powerpoint/2010/main" val="850424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82</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1372999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83</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1357225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84</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39818437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baseline="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85</a:t>
            </a:fld>
            <a:endParaRPr lang="en-US" altLang="en-US"/>
          </a:p>
        </p:txBody>
      </p:sp>
    </p:spTree>
    <p:extLst>
      <p:ext uri="{BB962C8B-B14F-4D97-AF65-F5344CB8AC3E}">
        <p14:creationId xmlns:p14="http://schemas.microsoft.com/office/powerpoint/2010/main" val="36174990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baseline="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86</a:t>
            </a:fld>
            <a:endParaRPr lang="en-US" altLang="en-US"/>
          </a:p>
        </p:txBody>
      </p:sp>
    </p:spTree>
    <p:extLst>
      <p:ext uri="{BB962C8B-B14F-4D97-AF65-F5344CB8AC3E}">
        <p14:creationId xmlns:p14="http://schemas.microsoft.com/office/powerpoint/2010/main" val="419306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87</a:t>
            </a:fld>
            <a:endParaRPr lang="en-US" altLang="en-US"/>
          </a:p>
        </p:txBody>
      </p:sp>
    </p:spTree>
    <p:extLst>
      <p:ext uri="{BB962C8B-B14F-4D97-AF65-F5344CB8AC3E}">
        <p14:creationId xmlns:p14="http://schemas.microsoft.com/office/powerpoint/2010/main" val="23045592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88</a:t>
            </a:fld>
            <a:endParaRPr lang="en-US" altLang="en-US"/>
          </a:p>
        </p:txBody>
      </p:sp>
    </p:spTree>
    <p:extLst>
      <p:ext uri="{BB962C8B-B14F-4D97-AF65-F5344CB8AC3E}">
        <p14:creationId xmlns:p14="http://schemas.microsoft.com/office/powerpoint/2010/main" val="35354025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89</a:t>
            </a:fld>
            <a:endParaRPr lang="en-US" altLang="en-US"/>
          </a:p>
        </p:txBody>
      </p:sp>
    </p:spTree>
    <p:extLst>
      <p:ext uri="{BB962C8B-B14F-4D97-AF65-F5344CB8AC3E}">
        <p14:creationId xmlns:p14="http://schemas.microsoft.com/office/powerpoint/2010/main" val="894172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D7925C3A-34A0-49C5-AC95-1D063F1AE872}" type="slidenum">
              <a:rPr lang="en-US" altLang="en-US" smtClean="0"/>
              <a:pPr/>
              <a:t>9</a:t>
            </a:fld>
            <a:endParaRPr lang="en-US" altLang="en-US"/>
          </a:p>
        </p:txBody>
      </p:sp>
      <p:sp>
        <p:nvSpPr>
          <p:cNvPr id="11267" name="Rectangle 2"/>
          <p:cNvSpPr>
            <a:spLocks noGrp="1" noRot="1" noChangeAspect="1" noChangeArrowheads="1" noTextEdit="1"/>
          </p:cNvSpPr>
          <p:nvPr>
            <p:ph type="sldImg"/>
          </p:nvPr>
        </p:nvSpPr>
        <p:spPr>
          <a:xfrm>
            <a:off x="952500" y="465138"/>
            <a:ext cx="5111750" cy="383381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3347871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en-US" altLang="en-US">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1831AD34-7981-4659-8537-5176AA486196}" type="slidenum">
              <a:rPr lang="en-US" altLang="en-US" smtClean="0"/>
              <a:pPr/>
              <a:t>90</a:t>
            </a:fld>
            <a:endParaRPr lang="en-US" altLang="en-US"/>
          </a:p>
        </p:txBody>
      </p:sp>
    </p:spTree>
    <p:extLst>
      <p:ext uri="{BB962C8B-B14F-4D97-AF65-F5344CB8AC3E}">
        <p14:creationId xmlns:p14="http://schemas.microsoft.com/office/powerpoint/2010/main" val="398855330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91</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25209186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A807F3BB-2C9F-4742-800A-84BAD0C144E0}" type="slidenum">
              <a:rPr lang="en-US" altLang="en-US" sz="1000" smtClean="0"/>
              <a:pPr>
                <a:spcBef>
                  <a:spcPct val="0"/>
                </a:spcBef>
                <a:buFontTx/>
                <a:buNone/>
              </a:pPr>
              <a:t>92</a:t>
            </a:fld>
            <a:endParaRPr lang="en-US" altLang="en-US" sz="1000"/>
          </a:p>
        </p:txBody>
      </p:sp>
      <p:sp>
        <p:nvSpPr>
          <p:cNvPr id="68612" name="Rectangle 2"/>
          <p:cNvSpPr>
            <a:spLocks noGrp="1" noRot="1" noChangeAspect="1" noChangeArrowheads="1" noTextEdit="1"/>
          </p:cNvSpPr>
          <p:nvPr>
            <p:ph type="sldImg"/>
          </p:nvPr>
        </p:nvSpPr>
        <p:spPr>
          <a:xfrm>
            <a:off x="1017588" y="639763"/>
            <a:ext cx="4876800" cy="3659187"/>
          </a:xfrm>
          <a:ln/>
        </p:spPr>
      </p:sp>
      <p:sp>
        <p:nvSpPr>
          <p:cNvPr id="68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latin typeface="Arial" panose="020B0604020202020204" pitchFamily="34" charset="0"/>
            </a:endParaRPr>
          </a:p>
        </p:txBody>
      </p:sp>
      <p:sp>
        <p:nvSpPr>
          <p:cNvPr id="6"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5513201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defRPr>
            </a:lvl1pPr>
            <a:lvl2pPr marL="742950" indent="-285750" defTabSz="966788">
              <a:defRPr>
                <a:solidFill>
                  <a:schemeClr val="tx1"/>
                </a:solidFill>
                <a:latin typeface="Arial" panose="020B0604020202020204" pitchFamily="34" charset="0"/>
              </a:defRPr>
            </a:lvl2pPr>
            <a:lvl3pPr marL="1143000" indent="-228600" defTabSz="966788">
              <a:defRPr>
                <a:solidFill>
                  <a:schemeClr val="tx1"/>
                </a:solidFill>
                <a:latin typeface="Arial" panose="020B0604020202020204" pitchFamily="34" charset="0"/>
              </a:defRPr>
            </a:lvl3pPr>
            <a:lvl4pPr marL="1600200" indent="-228600" defTabSz="966788">
              <a:defRPr>
                <a:solidFill>
                  <a:schemeClr val="tx1"/>
                </a:solidFill>
                <a:latin typeface="Arial" panose="020B0604020202020204" pitchFamily="34" charset="0"/>
              </a:defRPr>
            </a:lvl4pPr>
            <a:lvl5pPr marL="2057400" indent="-228600" defTabSz="966788">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fld id="{64A7A301-6E1F-4B38-83FF-EC5B2F7B24A4}" type="slidenum">
              <a:rPr lang="en-US" altLang="en-US" smtClean="0"/>
              <a:pPr/>
              <a:t>93</a:t>
            </a:fld>
            <a:endParaRPr lang="en-US" altLang="en-US"/>
          </a:p>
        </p:txBody>
      </p:sp>
      <p:sp>
        <p:nvSpPr>
          <p:cNvPr id="19459" name="Rectangle 2"/>
          <p:cNvSpPr>
            <a:spLocks noGrp="1" noRot="1" noChangeAspect="1" noChangeArrowheads="1" noTextEdit="1"/>
          </p:cNvSpPr>
          <p:nvPr>
            <p:ph type="sldImg"/>
          </p:nvPr>
        </p:nvSpPr>
        <p:spPr>
          <a:xfrm>
            <a:off x="825500" y="207963"/>
            <a:ext cx="5241925" cy="3932237"/>
          </a:xfrm>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a:p>
        </p:txBody>
      </p:sp>
      <p:sp>
        <p:nvSpPr>
          <p:cNvPr id="5" name="Rectangle 6"/>
          <p:cNvSpPr>
            <a:spLocks noGrp="1" noChangeArrowheads="1"/>
          </p:cNvSpPr>
          <p:nvPr>
            <p:ph type="ftr" sz="quarter" idx="4"/>
          </p:nvPr>
        </p:nvSpPr>
        <p:spPr>
          <a:xfrm>
            <a:off x="0" y="8829967"/>
            <a:ext cx="2971800" cy="46643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a:t>
            </a:r>
            <a:br>
              <a:rPr lang="en-US" altLang="en-US" sz="900">
                <a:solidFill>
                  <a:srgbClr val="000000"/>
                </a:solidFill>
              </a:rPr>
            </a:br>
            <a:r>
              <a:rPr lang="en-US" altLang="en-US" sz="900">
                <a:solidFill>
                  <a:srgbClr val="000000"/>
                </a:solidFill>
              </a:rPr>
              <a:t>Focus Four Hazards in the Onsite  Industry </a:t>
            </a:r>
          </a:p>
        </p:txBody>
      </p:sp>
    </p:spTree>
    <p:extLst>
      <p:ext uri="{BB962C8B-B14F-4D97-AF65-F5344CB8AC3E}">
        <p14:creationId xmlns:p14="http://schemas.microsoft.com/office/powerpoint/2010/main" val="4621468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r>
              <a:rPr lang="en-US" altLang="en-US" sz="900">
                <a:solidFill>
                  <a:srgbClr val="000000"/>
                </a:solidFill>
              </a:rPr>
              <a:t>Susan Harwood Training Grant Program (2015) </a:t>
            </a:r>
            <a:br>
              <a:rPr lang="en-US" altLang="en-US" sz="900">
                <a:solidFill>
                  <a:srgbClr val="000000"/>
                </a:solidFill>
              </a:rPr>
            </a:br>
            <a:r>
              <a:rPr lang="en-US" altLang="en-US" sz="900">
                <a:solidFill>
                  <a:srgbClr val="000000"/>
                </a:solidFill>
              </a:rPr>
              <a:t>Focus Four Hazards in the Onsite Industry </a:t>
            </a:r>
          </a:p>
        </p:txBody>
      </p:sp>
      <p:sp>
        <p:nvSpPr>
          <p:cNvPr id="93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buChar char="•"/>
              <a:defRPr sz="1200">
                <a:solidFill>
                  <a:schemeClr val="tx1"/>
                </a:solidFill>
                <a:latin typeface="Arial" panose="020B0604020202020204" pitchFamily="34" charset="0"/>
              </a:defRPr>
            </a:lvl1pPr>
            <a:lvl2pPr marL="742950" indent="-285750" defTabSz="966788">
              <a:spcBef>
                <a:spcPct val="30000"/>
              </a:spcBef>
              <a:buFont typeface="Arial" panose="020B0604020202020204" pitchFamily="34" charset="0"/>
              <a:buChar char="–"/>
              <a:defRPr sz="1200">
                <a:solidFill>
                  <a:schemeClr val="tx1"/>
                </a:solidFill>
                <a:latin typeface="Arial" panose="020B0604020202020204" pitchFamily="34" charset="0"/>
              </a:defRPr>
            </a:lvl2pPr>
            <a:lvl3pPr marL="1143000" indent="-228600" defTabSz="966788">
              <a:spcBef>
                <a:spcPct val="30000"/>
              </a:spcBef>
              <a:buChar char="•"/>
              <a:defRPr sz="1200">
                <a:solidFill>
                  <a:schemeClr val="tx1"/>
                </a:solidFill>
                <a:latin typeface="Arial" panose="020B0604020202020204" pitchFamily="34" charset="0"/>
              </a:defRPr>
            </a:lvl3pPr>
            <a:lvl4pPr marL="1600200" indent="-228600" defTabSz="966788">
              <a:spcBef>
                <a:spcPct val="30000"/>
              </a:spcBef>
              <a:buChar char="•"/>
              <a:defRPr sz="1200">
                <a:solidFill>
                  <a:schemeClr val="tx1"/>
                </a:solidFill>
                <a:latin typeface="Arial" panose="020B0604020202020204" pitchFamily="34" charset="0"/>
              </a:defRPr>
            </a:lvl4pPr>
            <a:lvl5pPr marL="2057400" indent="-228600" defTabSz="966788">
              <a:spcBef>
                <a:spcPct val="30000"/>
              </a:spcBef>
              <a:buChar char="•"/>
              <a:defRPr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buChar char="•"/>
              <a:defRPr sz="1200">
                <a:solidFill>
                  <a:schemeClr val="tx1"/>
                </a:solidFill>
                <a:latin typeface="Arial" panose="020B0604020202020204" pitchFamily="34" charset="0"/>
              </a:defRPr>
            </a:lvl9pPr>
          </a:lstStyle>
          <a:p>
            <a:pPr>
              <a:spcBef>
                <a:spcPct val="0"/>
              </a:spcBef>
              <a:buFontTx/>
              <a:buNone/>
            </a:pPr>
            <a:fld id="{DA8E8DD5-E1F6-4D23-966F-FA5C51E7B890}" type="slidenum">
              <a:rPr lang="en-US" altLang="en-US" sz="1000" smtClean="0"/>
              <a:pPr>
                <a:spcBef>
                  <a:spcPct val="0"/>
                </a:spcBef>
                <a:buFontTx/>
                <a:buNone/>
              </a:pPr>
              <a:t>94</a:t>
            </a:fld>
            <a:endParaRPr lang="en-US" altLang="en-US" sz="1000"/>
          </a:p>
        </p:txBody>
      </p:sp>
      <p:sp>
        <p:nvSpPr>
          <p:cNvPr id="93188" name="Rectangle 2"/>
          <p:cNvSpPr>
            <a:spLocks noGrp="1" noRot="1" noChangeAspect="1" noChangeArrowheads="1" noTextEdit="1"/>
          </p:cNvSpPr>
          <p:nvPr>
            <p:ph type="sldImg"/>
          </p:nvPr>
        </p:nvSpPr>
        <p:spPr>
          <a:ln/>
        </p:spPr>
      </p:sp>
      <p:sp>
        <p:nvSpPr>
          <p:cNvPr id="93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Tree>
    <p:extLst>
      <p:ext uri="{BB962C8B-B14F-4D97-AF65-F5344CB8AC3E}">
        <p14:creationId xmlns:p14="http://schemas.microsoft.com/office/powerpoint/2010/main" val="2689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12341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017080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731635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9208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815059-ED1A-4327-BF99-C215F5F5C310}" type="datetimeFigureOut">
              <a:rPr lang="en-US" smtClean="0"/>
              <a:t>6/27/2018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147577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761234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815059-ED1A-4327-BF99-C215F5F5C310}" type="datetimeFigureOut">
              <a:rPr lang="en-US" smtClean="0"/>
              <a:t>6/27/2018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238253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815059-ED1A-4327-BF99-C215F5F5C310}" type="datetimeFigureOut">
              <a:rPr lang="en-US" smtClean="0"/>
              <a:t>6/27/2018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19132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15059-ED1A-4327-BF99-C215F5F5C310}" type="datetimeFigureOut">
              <a:rPr lang="en-US" smtClean="0"/>
              <a:t>6/27/2018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405983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28220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4815059-ED1A-4327-BF99-C215F5F5C310}" type="datetimeFigureOut">
              <a:rPr lang="en-US" smtClean="0"/>
              <a:t>6/27/2018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D69023-A09E-4591-B502-6E1515A7B2B8}" type="slidenum">
              <a:rPr lang="en-US" smtClean="0"/>
              <a:t>‹#›</a:t>
            </a:fld>
            <a:endParaRPr lang="en-US"/>
          </a:p>
        </p:txBody>
      </p:sp>
    </p:spTree>
    <p:extLst>
      <p:ext uri="{BB962C8B-B14F-4D97-AF65-F5344CB8AC3E}">
        <p14:creationId xmlns:p14="http://schemas.microsoft.com/office/powerpoint/2010/main" val="301054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815059-ED1A-4327-BF99-C215F5F5C310}" type="datetimeFigureOut">
              <a:rPr lang="en-US" smtClean="0"/>
              <a:t>6/27/2018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D69023-A09E-4591-B502-6E1515A7B2B8}" type="slidenum">
              <a:rPr lang="en-US" smtClean="0"/>
              <a:t>‹#›</a:t>
            </a:fld>
            <a:endParaRPr lang="en-US"/>
          </a:p>
        </p:txBody>
      </p:sp>
    </p:spTree>
    <p:extLst>
      <p:ext uri="{BB962C8B-B14F-4D97-AF65-F5344CB8AC3E}">
        <p14:creationId xmlns:p14="http://schemas.microsoft.com/office/powerpoint/2010/main" val="928399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5&amp;src_anchor_name=1910.215(a)(4)"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osha.gov/pls/oshaweb/owalink.query_links?src_doc_type=STANDARDS&amp;src_unique_file=1910_0215&amp;src_anchor_name=1910.215(a)(4)"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087" y="1841242"/>
            <a:ext cx="8458200" cy="4093428"/>
          </a:xfrm>
          <a:prstGeom prst="rect">
            <a:avLst/>
          </a:prstGeom>
          <a:noFill/>
        </p:spPr>
        <p:txBody>
          <a:bodyPr wrap="square" rtlCol="0">
            <a:spAutoFit/>
          </a:bodyPr>
          <a:lstStyle/>
          <a:p>
            <a:r>
              <a:rPr lang="es-ES" sz="3600"/>
              <a:t>Actividades para eventos de capacitación</a:t>
            </a:r>
            <a:r>
              <a:rPr lang="en-US" sz="3600"/>
              <a:t>:</a:t>
            </a:r>
          </a:p>
          <a:p>
            <a:pPr marL="1371600" lvl="1" indent="-914400">
              <a:buFont typeface="+mj-lt"/>
              <a:buAutoNum type="arabicPeriod"/>
            </a:pPr>
            <a:r>
              <a:rPr lang="en-US" sz="3200"/>
              <a:t>Pre/Post </a:t>
            </a:r>
            <a:r>
              <a:rPr lang="en-US" sz="3200" err="1"/>
              <a:t>Prueba</a:t>
            </a:r>
            <a:r>
              <a:rPr lang="en-US" sz="3200"/>
              <a:t> - </a:t>
            </a:r>
            <a:r>
              <a:rPr lang="en-US" sz="3200" err="1"/>
              <a:t>Evaluacion</a:t>
            </a:r>
            <a:endParaRPr lang="en-US" sz="3200"/>
          </a:p>
          <a:p>
            <a:pPr marL="1371600" lvl="1" indent="-914400">
              <a:buFont typeface="+mj-lt"/>
              <a:buAutoNum type="arabicPeriod"/>
            </a:pPr>
            <a:r>
              <a:rPr lang="es-ES" sz="3200" err="1"/>
              <a:t>Cordinar</a:t>
            </a:r>
            <a:r>
              <a:rPr lang="es-ES" sz="3200"/>
              <a:t> a Pequeños grupos que </a:t>
            </a:r>
            <a:r>
              <a:rPr lang="es-ES" sz="3200" err="1"/>
              <a:t>analisan</a:t>
            </a:r>
            <a:r>
              <a:rPr lang="es-ES" sz="3200"/>
              <a:t> "Ejemplos de la vida Real" y tienen discusiones sobre eso</a:t>
            </a:r>
          </a:p>
          <a:p>
            <a:pPr marL="1371600" lvl="1" indent="-914400">
              <a:buFont typeface="+mj-lt"/>
              <a:buAutoNum type="arabicPeriod"/>
            </a:pPr>
            <a:r>
              <a:rPr lang="en-US" sz="3200" err="1"/>
              <a:t>Crear</a:t>
            </a:r>
            <a:r>
              <a:rPr lang="es-ES" sz="3200"/>
              <a:t> grupos pequeños que analizan la raíz del la causa de la situación creada</a:t>
            </a:r>
            <a:endParaRPr lang="en-US" sz="3200"/>
          </a:p>
          <a:p>
            <a:pPr marL="1371600" lvl="1" indent="-914400">
              <a:buFont typeface="+mj-lt"/>
              <a:buAutoNum type="arabicPeriod"/>
            </a:pPr>
            <a:r>
              <a:rPr lang="en-US" sz="3200"/>
              <a:t>Pre </a:t>
            </a:r>
            <a:r>
              <a:rPr lang="en-US" sz="3200" err="1"/>
              <a:t>curso</a:t>
            </a:r>
            <a:r>
              <a:rPr lang="en-US" sz="3200"/>
              <a:t> </a:t>
            </a:r>
            <a:r>
              <a:rPr lang="en-US" sz="3200" err="1"/>
              <a:t>Evaluacion</a:t>
            </a:r>
            <a:endParaRPr lang="en-US" sz="3200"/>
          </a:p>
        </p:txBody>
      </p:sp>
      <p:sp>
        <p:nvSpPr>
          <p:cNvPr id="5" name="Title 4"/>
          <p:cNvSpPr>
            <a:spLocks noGrp="1"/>
          </p:cNvSpPr>
          <p:nvPr>
            <p:ph type="title"/>
          </p:nvPr>
        </p:nvSpPr>
        <p:spPr>
          <a:xfrm>
            <a:off x="628650" y="365126"/>
            <a:ext cx="7886700" cy="620219"/>
          </a:xfrm>
        </p:spPr>
        <p:txBody>
          <a:bodyPr>
            <a:normAutofit fontScale="90000"/>
          </a:bodyPr>
          <a:lstStyle/>
          <a:p>
            <a:pPr lvl="0" defTabSz="914400">
              <a:lnSpc>
                <a:spcPct val="100000"/>
              </a:lnSpc>
              <a:spcBef>
                <a:spcPts val="0"/>
              </a:spcBef>
            </a:pPr>
            <a:r>
              <a:rPr lang="en-US" sz="3600" err="1">
                <a:solidFill>
                  <a:prstClr val="white"/>
                </a:solidFill>
                <a:latin typeface="Calibri" panose="020F0502020204030204"/>
                <a:ea typeface="+mn-ea"/>
                <a:cs typeface="+mn-cs"/>
              </a:rPr>
              <a:t>Pensar</a:t>
            </a:r>
            <a:r>
              <a:rPr lang="en-US" sz="3600">
                <a:solidFill>
                  <a:prstClr val="white"/>
                </a:solidFill>
                <a:latin typeface="Calibri" panose="020F0502020204030204"/>
                <a:ea typeface="+mn-ea"/>
                <a:cs typeface="+mn-cs"/>
              </a:rPr>
              <a:t> </a:t>
            </a:r>
            <a:r>
              <a:rPr lang="en-US" sz="3600" err="1">
                <a:solidFill>
                  <a:prstClr val="white"/>
                </a:solidFill>
                <a:latin typeface="Calibri" panose="020F0502020204030204"/>
                <a:ea typeface="+mn-ea"/>
                <a:cs typeface="+mn-cs"/>
              </a:rPr>
              <a:t>afuera</a:t>
            </a:r>
            <a:r>
              <a:rPr lang="en-US" sz="3600">
                <a:solidFill>
                  <a:prstClr val="white"/>
                </a:solidFill>
                <a:latin typeface="Calibri" panose="020F0502020204030204"/>
                <a:ea typeface="+mn-ea"/>
                <a:cs typeface="+mn-cs"/>
              </a:rPr>
              <a:t> de la </a:t>
            </a:r>
            <a:r>
              <a:rPr lang="en-US" sz="3600" err="1">
                <a:solidFill>
                  <a:prstClr val="white"/>
                </a:solidFill>
                <a:latin typeface="Calibri" panose="020F0502020204030204"/>
                <a:ea typeface="+mn-ea"/>
                <a:cs typeface="+mn-cs"/>
              </a:rPr>
              <a:t>caja</a:t>
            </a:r>
            <a:r>
              <a:rPr lang="en-US" sz="3600">
                <a:solidFill>
                  <a:prstClr val="white"/>
                </a:solidFill>
                <a:latin typeface="Calibri" panose="020F0502020204030204"/>
                <a:ea typeface="+mn-ea"/>
                <a:cs typeface="+mn-cs"/>
              </a:rPr>
              <a:t/>
            </a:r>
            <a:br>
              <a:rPr lang="en-US" sz="3600">
                <a:solidFill>
                  <a:prstClr val="white"/>
                </a:solidFill>
                <a:latin typeface="Calibri" panose="020F0502020204030204"/>
                <a:ea typeface="+mn-ea"/>
                <a:cs typeface="+mn-cs"/>
              </a:rPr>
            </a:br>
            <a:endParaRPr lang="en-US"/>
          </a:p>
        </p:txBody>
      </p:sp>
    </p:spTree>
    <p:extLst>
      <p:ext uri="{BB962C8B-B14F-4D97-AF65-F5344CB8AC3E}">
        <p14:creationId xmlns:p14="http://schemas.microsoft.com/office/powerpoint/2010/main" val="276986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4294967295"/>
          </p:nvPr>
        </p:nvSpPr>
        <p:spPr>
          <a:xfrm>
            <a:off x="1016000" y="2117725"/>
            <a:ext cx="8128000" cy="4351338"/>
          </a:xfrm>
        </p:spPr>
        <p:txBody>
          <a:bodyPr>
            <a:normAutofit lnSpcReduction="10000"/>
          </a:bodyPr>
          <a:lstStyle/>
          <a:p>
            <a:pPr marL="0" indent="0" eaLnBrk="1" hangingPunct="1">
              <a:buNone/>
            </a:pPr>
            <a:r>
              <a:rPr lang="es-ES" altLang="en-US" sz="2800"/>
              <a:t>Este entrenamiento también incluirá una revisión de los “Cuatro Peligros de Enfoque”</a:t>
            </a:r>
            <a:r>
              <a:rPr lang="en-US" altLang="en-US" sz="2800"/>
              <a:t>:</a:t>
            </a:r>
          </a:p>
          <a:p>
            <a:pPr lvl="1"/>
            <a:endParaRPr lang="en-US" altLang="en-US" sz="2800"/>
          </a:p>
          <a:p>
            <a:pPr lvl="1"/>
            <a:r>
              <a:rPr lang="en-US" altLang="en-US" sz="2800" err="1"/>
              <a:t>Definiciones</a:t>
            </a:r>
            <a:endParaRPr lang="en-US" altLang="en-US" sz="2800"/>
          </a:p>
          <a:p>
            <a:pPr marL="342900" lvl="1" indent="0">
              <a:buNone/>
            </a:pPr>
            <a:endParaRPr lang="en-US" altLang="en-US" sz="2800"/>
          </a:p>
          <a:p>
            <a:pPr lvl="1"/>
            <a:r>
              <a:rPr lang="en-US" altLang="en-US" sz="2800" err="1"/>
              <a:t>Estatisticas</a:t>
            </a:r>
            <a:endParaRPr lang="en-US" altLang="en-US" sz="2800"/>
          </a:p>
          <a:p>
            <a:pPr lvl="1"/>
            <a:endParaRPr lang="en-US" altLang="en-US" sz="2800"/>
          </a:p>
          <a:p>
            <a:pPr lvl="1"/>
            <a:r>
              <a:rPr lang="en-US" altLang="en-US" sz="2800" err="1"/>
              <a:t>Ejemplos</a:t>
            </a:r>
            <a:r>
              <a:rPr lang="en-US" altLang="en-US" sz="2800"/>
              <a:t> </a:t>
            </a:r>
            <a:r>
              <a:rPr lang="en-US" altLang="en-US" sz="2800" err="1"/>
              <a:t>tipicos</a:t>
            </a:r>
            <a:r>
              <a:rPr lang="en-US" altLang="en-US" sz="2800"/>
              <a:t> de la </a:t>
            </a:r>
            <a:r>
              <a:rPr lang="en-US" altLang="en-US" sz="2800" err="1"/>
              <a:t>industria</a:t>
            </a:r>
            <a:r>
              <a:rPr lang="en-US" altLang="en-US" sz="2800"/>
              <a:t> que son </a:t>
            </a:r>
            <a:r>
              <a:rPr lang="en-US" altLang="en-US" sz="2800" err="1"/>
              <a:t>relacionados</a:t>
            </a:r>
            <a:r>
              <a:rPr lang="en-US" altLang="en-US" sz="2800"/>
              <a:t> </a:t>
            </a:r>
          </a:p>
          <a:p>
            <a:pPr lvl="1"/>
            <a:endParaRPr lang="en-US" altLang="en-US" sz="2800"/>
          </a:p>
          <a:p>
            <a:pPr lvl="1"/>
            <a:r>
              <a:rPr lang="en-US" altLang="en-US" sz="2800"/>
              <a:t> </a:t>
            </a:r>
            <a:r>
              <a:rPr lang="en-US" altLang="en-US" sz="2800" err="1"/>
              <a:t>Ejemplos</a:t>
            </a:r>
            <a:r>
              <a:rPr lang="en-US" altLang="en-US" sz="2800"/>
              <a:t> de </a:t>
            </a:r>
            <a:r>
              <a:rPr lang="en-US" altLang="en-US" sz="2800" err="1"/>
              <a:t>su</a:t>
            </a:r>
            <a:r>
              <a:rPr lang="en-US" altLang="en-US" sz="2800"/>
              <a:t> </a:t>
            </a:r>
            <a:r>
              <a:rPr lang="en-US" altLang="en-US" sz="2800" err="1"/>
              <a:t>propias</a:t>
            </a:r>
            <a:r>
              <a:rPr lang="en-US" altLang="en-US" sz="2800"/>
              <a:t> </a:t>
            </a:r>
            <a:r>
              <a:rPr lang="en-US" altLang="en-US" sz="2800" err="1"/>
              <a:t>expreiencias</a:t>
            </a:r>
            <a:endParaRPr lang="en-US" altLang="en-US" sz="2800"/>
          </a:p>
          <a:p>
            <a:pPr lvl="1"/>
            <a:endParaRPr lang="en-US" altLang="en-US" sz="2800"/>
          </a:p>
          <a:p>
            <a:pPr lvl="1"/>
            <a:endParaRPr lang="en-US" altLang="en-US" sz="2800"/>
          </a:p>
          <a:p>
            <a:pPr marL="342900" lvl="1" indent="0">
              <a:buNone/>
            </a:pPr>
            <a:endParaRPr lang="en-US" altLang="en-US" sz="2800"/>
          </a:p>
          <a:p>
            <a:pPr marL="0" indent="0" eaLnBrk="1" hangingPunct="1">
              <a:buNone/>
            </a:pPr>
            <a:endParaRPr lang="en-US" altLang="en-US"/>
          </a:p>
        </p:txBody>
      </p:sp>
      <p:sp>
        <p:nvSpPr>
          <p:cNvPr id="3" name="Title 2"/>
          <p:cNvSpPr>
            <a:spLocks noGrp="1"/>
          </p:cNvSpPr>
          <p:nvPr>
            <p:ph type="title"/>
          </p:nvPr>
        </p:nvSpPr>
        <p:spPr>
          <a:xfrm>
            <a:off x="132036" y="0"/>
            <a:ext cx="7886700" cy="1325563"/>
          </a:xfrm>
        </p:spPr>
        <p:txBody>
          <a:bodyPr/>
          <a:lstStyle/>
          <a:p>
            <a:pPr lvl="0" defTabSz="914400">
              <a:lnSpc>
                <a:spcPct val="100000"/>
              </a:lnSpc>
              <a:spcBef>
                <a:spcPts val="0"/>
              </a:spcBef>
            </a:pPr>
            <a:r>
              <a:rPr lang="en-US" altLang="en-US" sz="3600" dirty="0" err="1">
                <a:solidFill>
                  <a:prstClr val="white"/>
                </a:solidFill>
                <a:latin typeface="Calibri" panose="020F0502020204030204"/>
                <a:ea typeface="+mn-ea"/>
                <a:cs typeface="+mn-cs"/>
              </a:rPr>
              <a:t>Objectivos</a:t>
            </a:r>
            <a:r>
              <a:rPr lang="en-US" altLang="en-US" sz="3600" dirty="0">
                <a:solidFill>
                  <a:prstClr val="white"/>
                </a:solidFill>
                <a:latin typeface="Calibri" panose="020F0502020204030204"/>
                <a:ea typeface="+mn-ea"/>
                <a:cs typeface="+mn-cs"/>
              </a:rPr>
              <a:t> de </a:t>
            </a:r>
            <a:r>
              <a:rPr lang="en-US" altLang="en-US" sz="3600" dirty="0" err="1">
                <a:solidFill>
                  <a:prstClr val="white"/>
                </a:solidFill>
                <a:latin typeface="Calibri" panose="020F0502020204030204"/>
                <a:ea typeface="+mn-ea"/>
                <a:cs typeface="+mn-cs"/>
              </a:rPr>
              <a:t>Aprender</a:t>
            </a:r>
            <a:r>
              <a:rPr lang="en-US" altLang="en-US" sz="3600" dirty="0">
                <a:solidFill>
                  <a:prstClr val="white"/>
                </a:solidFill>
                <a:latin typeface="Calibri" panose="020F0502020204030204"/>
                <a:ea typeface="+mn-ea"/>
                <a:cs typeface="+mn-cs"/>
              </a:rPr>
              <a:t/>
            </a:r>
            <a:br>
              <a:rPr lang="en-US" alt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01900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36176"/>
            <a:ext cx="8458200" cy="1066800"/>
          </a:xfrm>
        </p:spPr>
        <p:txBody>
          <a:bodyPr rtlCol="0">
            <a:noAutofit/>
          </a:bodyPr>
          <a:lstStyle/>
          <a:p>
            <a:pPr eaLnBrk="1" fontAlgn="auto" hangingPunct="1">
              <a:spcAft>
                <a:spcPts val="0"/>
              </a:spcAft>
              <a:defRPr/>
            </a:pPr>
            <a:r>
              <a:rPr lang="en-US" sz="3600">
                <a:solidFill>
                  <a:schemeClr val="bg1"/>
                </a:solidFill>
                <a:latin typeface="+mn-lt"/>
              </a:rPr>
              <a:t>El </a:t>
            </a:r>
            <a:r>
              <a:rPr lang="en-US" sz="3600" err="1">
                <a:solidFill>
                  <a:schemeClr val="bg1"/>
                </a:solidFill>
                <a:latin typeface="+mn-lt"/>
              </a:rPr>
              <a:t>resumen</a:t>
            </a:r>
            <a:r>
              <a:rPr lang="en-US" sz="3600">
                <a:solidFill>
                  <a:schemeClr val="bg1"/>
                </a:solidFill>
                <a:latin typeface="+mn-lt"/>
              </a:rPr>
              <a:t> de las </a:t>
            </a:r>
            <a:r>
              <a:rPr lang="en-US" sz="3600" err="1">
                <a:solidFill>
                  <a:schemeClr val="bg1"/>
                </a:solidFill>
                <a:latin typeface="+mn-lt"/>
              </a:rPr>
              <a:t>Responsibilidades</a:t>
            </a:r>
            <a:r>
              <a:rPr lang="en-US" sz="3600">
                <a:solidFill>
                  <a:schemeClr val="bg1"/>
                </a:solidFill>
                <a:latin typeface="+mn-lt"/>
              </a:rPr>
              <a:t> del </a:t>
            </a:r>
            <a:r>
              <a:rPr lang="en-US" sz="3600" err="1">
                <a:solidFill>
                  <a:schemeClr val="bg1"/>
                </a:solidFill>
                <a:latin typeface="+mn-lt"/>
              </a:rPr>
              <a:t>Empleador</a:t>
            </a:r>
            <a:r>
              <a:rPr lang="en-US" sz="3600">
                <a:solidFill>
                  <a:schemeClr val="bg1"/>
                </a:solidFill>
                <a:latin typeface="+mn-lt"/>
              </a:rPr>
              <a:t> - </a:t>
            </a:r>
            <a:r>
              <a:rPr lang="en-US" sz="3600">
                <a:solidFill>
                  <a:schemeClr val="bg1"/>
                </a:solidFill>
              </a:rPr>
              <a:t/>
            </a:r>
            <a:br>
              <a:rPr lang="en-US" sz="3600">
                <a:solidFill>
                  <a:schemeClr val="bg1"/>
                </a:solidFill>
              </a:rPr>
            </a:br>
            <a:endParaRPr lang="en-US" sz="360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1782432"/>
            <a:ext cx="877304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sz="2800" b="1">
              <a:latin typeface="+mn-lt"/>
            </a:endParaRPr>
          </a:p>
          <a:p>
            <a:pPr marL="285750" indent="-285750">
              <a:buFont typeface="Arial" panose="020B0604020202020204" pitchFamily="34" charset="0"/>
              <a:buChar char="•"/>
            </a:pPr>
            <a:r>
              <a:rPr lang="es-ES" sz="2800">
                <a:latin typeface="+mn-lt"/>
              </a:rPr>
              <a:t>Proporcionar un lugar de trabajo libre de riesgos reconocidos graves y cumplir con las normas y reglamentos emitidos bajo la ley OSH.</a:t>
            </a:r>
            <a:endParaRPr lang="en-US" sz="2800">
              <a:latin typeface="+mn-lt"/>
            </a:endParaRPr>
          </a:p>
          <a:p>
            <a:pPr marL="285750" indent="-285750">
              <a:buFont typeface="Arial" panose="020B0604020202020204" pitchFamily="34" charset="0"/>
              <a:buChar char="•"/>
            </a:pPr>
            <a:r>
              <a:rPr lang="es-ES" sz="2800">
                <a:latin typeface="+mn-lt"/>
              </a:rPr>
              <a:t>Examinar las condiciones de trabajo para asegurarse de que cumplen con los estándares OSHA aplicables.</a:t>
            </a:r>
            <a:endParaRPr lang="en-US" sz="2800">
              <a:latin typeface="+mn-lt"/>
            </a:endParaRPr>
          </a:p>
          <a:p>
            <a:pPr marL="285750" indent="-285750">
              <a:buFont typeface="Arial" panose="020B0604020202020204" pitchFamily="34" charset="0"/>
              <a:buChar char="•"/>
            </a:pPr>
            <a:r>
              <a:rPr lang="es-ES" sz="2800">
                <a:latin typeface="+mn-lt"/>
              </a:rPr>
              <a:t>Asegúrese de que los empleados y utilizan equipos y herramientas seguras y mantienen adecuadamente este equipo.</a:t>
            </a:r>
            <a:endParaRPr lang="en-US" altLang="en-US" sz="3200"/>
          </a:p>
        </p:txBody>
      </p:sp>
    </p:spTree>
    <p:extLst>
      <p:ext uri="{BB962C8B-B14F-4D97-AF65-F5344CB8AC3E}">
        <p14:creationId xmlns:p14="http://schemas.microsoft.com/office/powerpoint/2010/main" val="1105236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76517"/>
            <a:ext cx="8458200" cy="1066800"/>
          </a:xfrm>
        </p:spPr>
        <p:txBody>
          <a:bodyPr rtlCol="0">
            <a:noAutofit/>
          </a:bodyPr>
          <a:lstStyle/>
          <a:p>
            <a:pPr eaLnBrk="1" fontAlgn="auto" hangingPunct="1">
              <a:spcAft>
                <a:spcPts val="0"/>
              </a:spcAft>
              <a:defRPr/>
            </a:pPr>
            <a:r>
              <a:rPr lang="en-US" sz="3600" err="1">
                <a:solidFill>
                  <a:schemeClr val="bg1"/>
                </a:solidFill>
                <a:latin typeface="+mn-lt"/>
              </a:rPr>
              <a:t>Responsibilidades</a:t>
            </a:r>
            <a:r>
              <a:rPr lang="en-US" sz="3600">
                <a:solidFill>
                  <a:schemeClr val="bg1"/>
                </a:solidFill>
                <a:latin typeface="+mn-lt"/>
              </a:rPr>
              <a:t> de el </a:t>
            </a:r>
            <a:r>
              <a:rPr lang="en-US" sz="3600" err="1">
                <a:solidFill>
                  <a:schemeClr val="bg1"/>
                </a:solidFill>
                <a:latin typeface="+mn-lt"/>
              </a:rPr>
              <a:t>Empleador</a:t>
            </a:r>
            <a:r>
              <a:rPr lang="en-US" sz="3600">
                <a:solidFill>
                  <a:schemeClr val="bg1"/>
                </a:solidFill>
                <a:latin typeface="+mn-lt"/>
              </a:rPr>
              <a:t>- </a:t>
            </a:r>
            <a:r>
              <a:rPr lang="en-US" sz="3600" err="1">
                <a:solidFill>
                  <a:schemeClr val="bg1"/>
                </a:solidFill>
                <a:latin typeface="+mn-lt"/>
              </a:rPr>
              <a:t>Resumen</a:t>
            </a:r>
            <a:r>
              <a:rPr lang="en-US" sz="3600">
                <a:solidFill>
                  <a:schemeClr val="bg1"/>
                </a:solidFill>
              </a:rPr>
              <a:t/>
            </a:r>
            <a:br>
              <a:rPr lang="en-US" sz="3600">
                <a:solidFill>
                  <a:schemeClr val="bg1"/>
                </a:solidFill>
              </a:rPr>
            </a:br>
            <a:endParaRPr lang="en-US" sz="360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13301" y="2385547"/>
            <a:ext cx="8773045"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b="1"/>
          </a:p>
          <a:p>
            <a:pPr marL="285750" indent="-285750">
              <a:buFont typeface="Arial" panose="020B0604020202020204" pitchFamily="34" charset="0"/>
              <a:buChar char="•"/>
            </a:pPr>
            <a:r>
              <a:rPr lang="es-ES" sz="2800" err="1">
                <a:latin typeface="+mn-lt"/>
              </a:rPr>
              <a:t>Proveir</a:t>
            </a:r>
            <a:r>
              <a:rPr lang="es-ES" sz="2800">
                <a:latin typeface="+mn-lt"/>
              </a:rPr>
              <a:t> y </a:t>
            </a:r>
            <a:r>
              <a:rPr lang="es-ES" sz="2800" err="1">
                <a:latin typeface="+mn-lt"/>
              </a:rPr>
              <a:t>utilisar</a:t>
            </a:r>
            <a:r>
              <a:rPr lang="es-ES" sz="2800">
                <a:latin typeface="+mn-lt"/>
              </a:rPr>
              <a:t> códigos de color, carteles, y etiquetas con señales de advertencias de los peligros potenciales par los trabajadores.</a:t>
            </a:r>
            <a:endParaRPr lang="en-US" sz="2800">
              <a:latin typeface="+mn-lt"/>
            </a:endParaRPr>
          </a:p>
          <a:p>
            <a:pPr marL="285750" indent="-285750">
              <a:buFont typeface="Arial" panose="020B0604020202020204" pitchFamily="34" charset="0"/>
              <a:buChar char="•"/>
            </a:pPr>
            <a:r>
              <a:rPr lang="es-ES" sz="2800">
                <a:latin typeface="+mn-lt"/>
              </a:rPr>
              <a:t>Establecer y informar a los empleados asta el </a:t>
            </a:r>
            <a:r>
              <a:rPr lang="es-ES" sz="2800" err="1">
                <a:latin typeface="+mn-lt"/>
              </a:rPr>
              <a:t>dia</a:t>
            </a:r>
            <a:r>
              <a:rPr lang="es-ES" sz="2800">
                <a:latin typeface="+mn-lt"/>
              </a:rPr>
              <a:t> corriente todos los requerimientos de los procedimientos operativos para que los empleados sigan los requisitos de seguridad y salud</a:t>
            </a:r>
            <a:r>
              <a:rPr lang="en-US" sz="2800">
                <a:latin typeface="+mn-lt"/>
              </a:rPr>
              <a:t>.</a:t>
            </a:r>
          </a:p>
          <a:p>
            <a:pPr marL="457200" lvl="1" indent="0"/>
            <a:endParaRPr lang="en-US" altLang="en-US" sz="3200"/>
          </a:p>
        </p:txBody>
      </p:sp>
    </p:spTree>
    <p:extLst>
      <p:ext uri="{BB962C8B-B14F-4D97-AF65-F5344CB8AC3E}">
        <p14:creationId xmlns:p14="http://schemas.microsoft.com/office/powerpoint/2010/main" val="2468009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Autofit/>
          </a:bodyPr>
          <a:lstStyle/>
          <a:p>
            <a:pPr eaLnBrk="1" fontAlgn="auto" hangingPunct="1">
              <a:spcAft>
                <a:spcPts val="0"/>
              </a:spcAft>
              <a:defRPr/>
            </a:pPr>
            <a:r>
              <a:rPr lang="en-US" sz="3600" err="1">
                <a:solidFill>
                  <a:schemeClr val="bg1"/>
                </a:solidFill>
                <a:latin typeface="+mn-lt"/>
              </a:rPr>
              <a:t>Responsibilidades</a:t>
            </a:r>
            <a:r>
              <a:rPr lang="en-US" sz="3600">
                <a:solidFill>
                  <a:schemeClr val="bg1"/>
                </a:solidFill>
                <a:latin typeface="+mn-lt"/>
              </a:rPr>
              <a:t> del </a:t>
            </a:r>
            <a:r>
              <a:rPr lang="en-US" sz="3600" err="1">
                <a:solidFill>
                  <a:schemeClr val="bg1"/>
                </a:solidFill>
                <a:latin typeface="+mn-lt"/>
              </a:rPr>
              <a:t>Empleador</a:t>
            </a:r>
            <a:r>
              <a:rPr lang="en-US" sz="3600">
                <a:solidFill>
                  <a:schemeClr val="bg1"/>
                </a:solidFill>
                <a:latin typeface="+mn-lt"/>
              </a:rPr>
              <a:t> - </a:t>
            </a:r>
            <a:r>
              <a:rPr lang="en-US" sz="3600" err="1">
                <a:solidFill>
                  <a:schemeClr val="bg1"/>
                </a:solidFill>
                <a:latin typeface="+mn-lt"/>
              </a:rPr>
              <a:t>Resumen</a:t>
            </a:r>
            <a:r>
              <a:rPr lang="en-US" sz="3600">
                <a:solidFill>
                  <a:schemeClr val="bg1"/>
                </a:solidFill>
                <a:latin typeface="+mn-lt"/>
              </a:rPr>
              <a:t/>
            </a:r>
            <a:br>
              <a:rPr lang="en-US" sz="3600">
                <a:solidFill>
                  <a:schemeClr val="bg1"/>
                </a:solidFill>
                <a:latin typeface="+mn-lt"/>
              </a:rPr>
            </a:br>
            <a:endParaRPr lang="en-US" sz="360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169249" y="2025908"/>
            <a:ext cx="877304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lang="es-ES" sz="2800">
                <a:latin typeface="+mn-lt"/>
              </a:rPr>
              <a:t>Los empleadores deben proveer entrenamiento de seguridad para los trabajadores en el lenguaje y vocabulario en cual puede entender.</a:t>
            </a:r>
            <a:r>
              <a:rPr lang="en-US" sz="2800">
                <a:latin typeface="+mn-lt"/>
              </a:rPr>
              <a:t> </a:t>
            </a:r>
          </a:p>
          <a:p>
            <a:endParaRPr lang="en-US" sz="2800">
              <a:latin typeface="+mn-lt"/>
            </a:endParaRPr>
          </a:p>
          <a:p>
            <a:pPr marL="285750" indent="-285750">
              <a:buFont typeface="Arial" panose="020B0604020202020204" pitchFamily="34" charset="0"/>
              <a:buChar char="•"/>
            </a:pPr>
            <a:r>
              <a:rPr lang="es-ES" sz="2800">
                <a:latin typeface="+mn-lt"/>
              </a:rPr>
              <a:t>Empleadores con productos de químicos peligrosos en el lugar de trabajo deben desarrollar y aplicar un programa de comunicación de peligros escrito y entrenar a los empleados sobre los peligros que están expuestos y como tomar precauciones.  Una copia de fichas de datos de seguridad para estos químicos debe estar fácilmente disponible.</a:t>
            </a:r>
            <a:endParaRPr lang="en-US" altLang="en-US" sz="3200"/>
          </a:p>
        </p:txBody>
      </p:sp>
    </p:spTree>
    <p:extLst>
      <p:ext uri="{BB962C8B-B14F-4D97-AF65-F5344CB8AC3E}">
        <p14:creationId xmlns:p14="http://schemas.microsoft.com/office/powerpoint/2010/main" val="2923342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Autofit/>
          </a:bodyPr>
          <a:lstStyle/>
          <a:p>
            <a:pPr eaLnBrk="1" fontAlgn="auto" hangingPunct="1">
              <a:spcAft>
                <a:spcPts val="0"/>
              </a:spcAft>
              <a:defRPr/>
            </a:pPr>
            <a:r>
              <a:rPr lang="en-US" sz="3600" dirty="0" smtClean="0">
                <a:solidFill>
                  <a:schemeClr val="bg1"/>
                </a:solidFill>
                <a:latin typeface="+mn-lt"/>
              </a:rPr>
              <a:t> </a:t>
            </a:r>
            <a:r>
              <a:rPr lang="en-US" sz="3600" dirty="0" err="1" smtClean="0">
                <a:solidFill>
                  <a:schemeClr val="bg1"/>
                </a:solidFill>
                <a:latin typeface="+mn-lt"/>
              </a:rPr>
              <a:t>Responsibilidades</a:t>
            </a:r>
            <a:r>
              <a:rPr lang="en-US" sz="3600" dirty="0" smtClean="0">
                <a:solidFill>
                  <a:schemeClr val="bg1"/>
                </a:solidFill>
                <a:latin typeface="+mn-lt"/>
              </a:rPr>
              <a:t> </a:t>
            </a:r>
            <a:r>
              <a:rPr lang="en-US" sz="3600" dirty="0">
                <a:solidFill>
                  <a:schemeClr val="bg1"/>
                </a:solidFill>
                <a:latin typeface="+mn-lt"/>
              </a:rPr>
              <a:t>del </a:t>
            </a:r>
            <a:r>
              <a:rPr lang="en-US" sz="3600" dirty="0" err="1">
                <a:solidFill>
                  <a:schemeClr val="bg1"/>
                </a:solidFill>
                <a:latin typeface="+mn-lt"/>
              </a:rPr>
              <a:t>Empleador</a:t>
            </a:r>
            <a:r>
              <a:rPr lang="en-US" sz="3600" dirty="0">
                <a:solidFill>
                  <a:schemeClr val="bg1"/>
                </a:solidFill>
                <a:latin typeface="+mn-lt"/>
              </a:rPr>
              <a:t> - </a:t>
            </a:r>
            <a:r>
              <a:rPr lang="en-US" sz="3600" dirty="0" err="1">
                <a:solidFill>
                  <a:schemeClr val="bg1"/>
                </a:solidFill>
                <a:latin typeface="+mn-lt"/>
              </a:rPr>
              <a:t>Resumen</a:t>
            </a: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32756" y="2675180"/>
            <a:ext cx="8773045"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buFont typeface="Arial" panose="020B0604020202020204" pitchFamily="34" charset="0"/>
              <a:buChar char="•"/>
            </a:pPr>
            <a:r>
              <a:rPr lang="es-ES" sz="2800">
                <a:latin typeface="+mn-lt"/>
              </a:rPr>
              <a:t>Proveer exámenes médicos y entrenamiento cuando sea requerido por las normas OSHA</a:t>
            </a:r>
            <a:r>
              <a:rPr lang="en-US" sz="2800">
                <a:latin typeface="+mn-lt"/>
              </a:rPr>
              <a:t>. </a:t>
            </a:r>
          </a:p>
          <a:p>
            <a:endParaRPr lang="en-US" sz="2800">
              <a:latin typeface="+mn-lt"/>
            </a:endParaRPr>
          </a:p>
          <a:p>
            <a:pPr marL="285750" indent="-285750">
              <a:buFont typeface="Arial" panose="020B0604020202020204" pitchFamily="34" charset="0"/>
              <a:buChar char="•"/>
            </a:pPr>
            <a:r>
              <a:rPr lang="es-ES" sz="2800">
                <a:latin typeface="+mn-lt"/>
              </a:rPr>
              <a:t>Poner carteleras de avisos en un lugar prominente dentro del lugar de trabajo, el póster de OSHA (o el equivalente del plan de estado) que avisa y informa a los empleados de sus derechos y sus responsabilidades</a:t>
            </a:r>
            <a:r>
              <a:rPr lang="en-US" sz="2800">
                <a:latin typeface="+mn-lt"/>
              </a:rPr>
              <a:t>.</a:t>
            </a:r>
          </a:p>
          <a:p>
            <a:pPr marL="457200" lvl="1" indent="0"/>
            <a:endParaRPr lang="en-US" altLang="en-US" sz="3200"/>
          </a:p>
        </p:txBody>
      </p:sp>
    </p:spTree>
    <p:extLst>
      <p:ext uri="{BB962C8B-B14F-4D97-AF65-F5344CB8AC3E}">
        <p14:creationId xmlns:p14="http://schemas.microsoft.com/office/powerpoint/2010/main" val="4222584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992354" cy="1066800"/>
          </a:xfrm>
        </p:spPr>
        <p:txBody>
          <a:bodyPr rtlCol="0">
            <a:noAutofit/>
          </a:bodyPr>
          <a:lstStyle/>
          <a:p>
            <a:pPr eaLnBrk="1" fontAlgn="auto" hangingPunct="1">
              <a:spcAft>
                <a:spcPts val="0"/>
              </a:spcAft>
              <a:defRPr/>
            </a:pPr>
            <a:r>
              <a:rPr lang="en-US" sz="3600" err="1">
                <a:solidFill>
                  <a:schemeClr val="bg1"/>
                </a:solidFill>
                <a:latin typeface="+mn-lt"/>
              </a:rPr>
              <a:t>Responsibilidades</a:t>
            </a:r>
            <a:r>
              <a:rPr lang="en-US" sz="3600">
                <a:solidFill>
                  <a:schemeClr val="bg1"/>
                </a:solidFill>
                <a:latin typeface="+mn-lt"/>
              </a:rPr>
              <a:t> de el </a:t>
            </a:r>
            <a:r>
              <a:rPr lang="en-US" sz="3600" err="1">
                <a:solidFill>
                  <a:schemeClr val="bg1"/>
                </a:solidFill>
                <a:latin typeface="+mn-lt"/>
              </a:rPr>
              <a:t>Empleado</a:t>
            </a:r>
            <a:r>
              <a:rPr lang="en-US" sz="3600">
                <a:solidFill>
                  <a:schemeClr val="bg1"/>
                </a:solidFill>
                <a:latin typeface="+mn-lt"/>
              </a:rPr>
              <a:t> - </a:t>
            </a:r>
            <a:r>
              <a:rPr lang="en-US" sz="3600" err="1">
                <a:solidFill>
                  <a:schemeClr val="bg1"/>
                </a:solidFill>
                <a:latin typeface="+mn-lt"/>
              </a:rPr>
              <a:t>Resumen</a:t>
            </a:r>
            <a:r>
              <a:rPr lang="en-US" sz="3600">
                <a:solidFill>
                  <a:schemeClr val="bg1"/>
                </a:solidFill>
              </a:rPr>
              <a:t/>
            </a:r>
            <a:br>
              <a:rPr lang="en-US" sz="3600">
                <a:solidFill>
                  <a:schemeClr val="bg1"/>
                </a:solidFill>
              </a:rPr>
            </a:br>
            <a:endParaRPr lang="en-US" sz="360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19309" y="2052802"/>
            <a:ext cx="877304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s-ES" sz="2800">
                <a:latin typeface="+mn-lt"/>
              </a:rPr>
              <a:t>Informar a la oficina de OSHA más cercana todas las muertes relacionadas con el trabajo dentro de 8 horas de el incidente. El empleador debe reportar todas las amputaciones, y la perdida de un ojo y hospitalizaciones de pacientes que fueron hospitalizados con heridas y lesiones relacionados con el trabajo dentro de las primeras 24 horas de el incidente</a:t>
            </a:r>
            <a:r>
              <a:rPr lang="en-US" sz="2800">
                <a:latin typeface="+mn-lt"/>
              </a:rPr>
              <a:t>. </a:t>
            </a:r>
          </a:p>
          <a:p>
            <a:pPr marL="342900" indent="-342900">
              <a:buFont typeface="Arial" panose="020B0604020202020204" pitchFamily="34" charset="0"/>
              <a:buChar char="•"/>
            </a:pPr>
            <a:r>
              <a:rPr lang="es-ES" sz="2800">
                <a:latin typeface="+mn-lt"/>
              </a:rPr>
              <a:t>Es requerido de proveer a los empleados, ex empleados y su representantes acceso a el “Dialogo de lesiones relacionados de trabajo y enfermedades” (OSHA formulario 300).</a:t>
            </a:r>
            <a:endParaRPr lang="en-US" altLang="en-US" sz="2800">
              <a:latin typeface="+mn-lt"/>
            </a:endParaRPr>
          </a:p>
        </p:txBody>
      </p:sp>
    </p:spTree>
    <p:extLst>
      <p:ext uri="{BB962C8B-B14F-4D97-AF65-F5344CB8AC3E}">
        <p14:creationId xmlns:p14="http://schemas.microsoft.com/office/powerpoint/2010/main" val="2581485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9144000" cy="1066800"/>
          </a:xfrm>
        </p:spPr>
        <p:txBody>
          <a:bodyPr rtlCol="0">
            <a:noAutofit/>
          </a:bodyPr>
          <a:lstStyle/>
          <a:p>
            <a:pPr eaLnBrk="1" fontAlgn="auto" hangingPunct="1">
              <a:spcAft>
                <a:spcPts val="0"/>
              </a:spcAft>
              <a:defRPr/>
            </a:pPr>
            <a:r>
              <a:rPr lang="en-US" sz="3600" err="1">
                <a:solidFill>
                  <a:schemeClr val="bg1"/>
                </a:solidFill>
                <a:latin typeface="+mn-lt"/>
              </a:rPr>
              <a:t>Responsibilidades</a:t>
            </a:r>
            <a:r>
              <a:rPr lang="en-US" sz="3600">
                <a:solidFill>
                  <a:schemeClr val="bg1"/>
                </a:solidFill>
                <a:latin typeface="+mn-lt"/>
              </a:rPr>
              <a:t> de el </a:t>
            </a:r>
            <a:r>
              <a:rPr lang="en-US" sz="3600" err="1">
                <a:solidFill>
                  <a:schemeClr val="bg1"/>
                </a:solidFill>
                <a:latin typeface="+mn-lt"/>
              </a:rPr>
              <a:t>Empleado</a:t>
            </a:r>
            <a:r>
              <a:rPr lang="en-US" sz="3600">
                <a:solidFill>
                  <a:schemeClr val="bg1"/>
                </a:solidFill>
                <a:latin typeface="+mn-lt"/>
              </a:rPr>
              <a:t>- </a:t>
            </a:r>
            <a:r>
              <a:rPr lang="en-US" sz="3600" err="1">
                <a:solidFill>
                  <a:schemeClr val="bg1"/>
                </a:solidFill>
                <a:latin typeface="+mn-lt"/>
              </a:rPr>
              <a:t>Resumen</a:t>
            </a:r>
            <a:r>
              <a:rPr lang="en-US" sz="3600">
                <a:solidFill>
                  <a:schemeClr val="bg1"/>
                </a:solidFill>
              </a:rPr>
              <a:t/>
            </a:r>
            <a:br>
              <a:rPr lang="en-US" sz="3600">
                <a:solidFill>
                  <a:schemeClr val="bg1"/>
                </a:solidFill>
              </a:rPr>
            </a:br>
            <a:endParaRPr lang="en-US" sz="360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193846" y="2889189"/>
            <a:ext cx="877304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s-ES" sz="2800">
                <a:latin typeface="+mn-lt"/>
              </a:rPr>
              <a:t>Retener notas y un registro de accidentes y enfermedades que fueron causadas por el trabajo</a:t>
            </a:r>
            <a:r>
              <a:rPr lang="en-US" sz="2800">
                <a:latin typeface="+mn-lt"/>
              </a:rPr>
              <a:t>. </a:t>
            </a:r>
          </a:p>
          <a:p>
            <a:pPr marL="342900" indent="-342900">
              <a:buFont typeface="Arial" panose="020B0604020202020204" pitchFamily="34" charset="0"/>
              <a:buChar char="•"/>
            </a:pPr>
            <a:endParaRPr lang="en-US" sz="2800">
              <a:latin typeface="+mn-lt"/>
            </a:endParaRPr>
          </a:p>
          <a:p>
            <a:pPr lvl="1" indent="0"/>
            <a:r>
              <a:rPr lang="es-ES" sz="2800">
                <a:latin typeface="+mn-lt"/>
              </a:rPr>
              <a:t>Nota: Los empleadores con 10 o menos empleados y los empleadores en ciertas industrias de poco peligro están exentos y libres de este requisito</a:t>
            </a:r>
            <a:r>
              <a:rPr lang="en-US" sz="2800">
                <a:latin typeface="+mn-lt"/>
              </a:rPr>
              <a:t>. </a:t>
            </a:r>
          </a:p>
        </p:txBody>
      </p:sp>
    </p:spTree>
    <p:extLst>
      <p:ext uri="{BB962C8B-B14F-4D97-AF65-F5344CB8AC3E}">
        <p14:creationId xmlns:p14="http://schemas.microsoft.com/office/powerpoint/2010/main" val="104610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1"/>
            <a:ext cx="8458200" cy="1721225"/>
          </a:xfrm>
        </p:spPr>
        <p:txBody>
          <a:bodyPr rtlCol="0">
            <a:noAutofit/>
          </a:bodyPr>
          <a:lstStyle/>
          <a:p>
            <a:pPr eaLnBrk="1" fontAlgn="auto" hangingPunct="1">
              <a:spcAft>
                <a:spcPts val="0"/>
              </a:spcAft>
              <a:defRPr/>
            </a:pPr>
            <a:r>
              <a:rPr lang="en-US" sz="3600">
                <a:solidFill>
                  <a:schemeClr val="bg1"/>
                </a:solidFill>
                <a:latin typeface="+mn-lt"/>
              </a:rPr>
              <a:t>Los Derechos y las </a:t>
            </a:r>
            <a:r>
              <a:rPr lang="en-US" sz="3600" err="1">
                <a:solidFill>
                  <a:schemeClr val="bg1"/>
                </a:solidFill>
                <a:latin typeface="+mn-lt"/>
              </a:rPr>
              <a:t>Responsabilidades</a:t>
            </a:r>
            <a:r>
              <a:rPr lang="en-US" sz="3600">
                <a:solidFill>
                  <a:schemeClr val="bg1"/>
                </a:solidFill>
                <a:latin typeface="+mn-lt"/>
              </a:rPr>
              <a:t> de el </a:t>
            </a:r>
            <a:r>
              <a:rPr lang="en-US" sz="3600" err="1">
                <a:solidFill>
                  <a:schemeClr val="bg1"/>
                </a:solidFill>
                <a:latin typeface="+mn-lt"/>
              </a:rPr>
              <a:t>trabajador</a:t>
            </a:r>
            <a:r>
              <a:rPr lang="en-US" sz="3600">
                <a:solidFill>
                  <a:schemeClr val="bg1"/>
                </a:solidFill>
                <a:latin typeface="+mn-lt"/>
              </a:rPr>
              <a:t/>
            </a:r>
            <a:br>
              <a:rPr lang="en-US" sz="3600">
                <a:solidFill>
                  <a:schemeClr val="bg1"/>
                </a:solidFill>
                <a:latin typeface="+mn-lt"/>
              </a:rPr>
            </a:br>
            <a:endParaRPr lang="en-US" sz="360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13301" y="2025908"/>
            <a:ext cx="877304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s-ES" sz="2800">
                <a:latin typeface="+mn-lt"/>
              </a:rPr>
              <a:t>Si usted es un trabajador, usted tiene el derecho a lo siguiente: puede solicitar que  OSHA </a:t>
            </a:r>
            <a:r>
              <a:rPr lang="es-ES" sz="2800" err="1">
                <a:latin typeface="+mn-lt"/>
              </a:rPr>
              <a:t>condusca</a:t>
            </a:r>
            <a:r>
              <a:rPr lang="es-ES" sz="2800">
                <a:latin typeface="+mn-lt"/>
              </a:rPr>
              <a:t> una inspección de riesgos laborales, violaciones de las normas de OSHA o violaciones de la ley OSHA </a:t>
            </a:r>
            <a:r>
              <a:rPr lang="es-ES" sz="2800" err="1">
                <a:latin typeface="+mn-lt"/>
              </a:rPr>
              <a:t>Act</a:t>
            </a:r>
            <a:r>
              <a:rPr lang="es-ES" sz="2800">
                <a:latin typeface="+mn-lt"/>
              </a:rPr>
              <a:t>.</a:t>
            </a:r>
            <a:endParaRPr lang="en-US" sz="2800">
              <a:latin typeface="+mn-lt"/>
            </a:endParaRPr>
          </a:p>
          <a:p>
            <a:pPr marL="342900" indent="-342900">
              <a:buFont typeface="Arial" panose="020B0604020202020204" pitchFamily="34" charset="0"/>
              <a:buChar char="•"/>
            </a:pPr>
            <a:r>
              <a:rPr lang="es-ES" sz="2800">
                <a:latin typeface="+mn-lt"/>
              </a:rPr>
              <a:t>Puede pedir que un empleado que esta autorizado de ser el representante lo acompañe con el oficial de cumplimiento encargado de OSHA en la inspección de el lugar de trabajo;</a:t>
            </a:r>
            <a:endParaRPr lang="en-US" sz="2800">
              <a:latin typeface="+mn-lt"/>
            </a:endParaRPr>
          </a:p>
          <a:p>
            <a:pPr marL="342900" indent="-342900">
              <a:buFont typeface="Arial" panose="020B0604020202020204" pitchFamily="34" charset="0"/>
              <a:buChar char="•"/>
            </a:pPr>
            <a:r>
              <a:rPr lang="es-ES" sz="2800">
                <a:latin typeface="+mn-lt"/>
              </a:rPr>
              <a:t>Puede pedir una junta con el oficial de cumplimiento de OSHA en privado si lo prefiere.</a:t>
            </a:r>
            <a:endParaRPr lang="en-US" sz="2800">
              <a:latin typeface="+mn-lt"/>
            </a:endParaRPr>
          </a:p>
        </p:txBody>
      </p:sp>
    </p:spTree>
    <p:extLst>
      <p:ext uri="{BB962C8B-B14F-4D97-AF65-F5344CB8AC3E}">
        <p14:creationId xmlns:p14="http://schemas.microsoft.com/office/powerpoint/2010/main" val="1725124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627094"/>
          </a:xfrm>
        </p:spPr>
        <p:txBody>
          <a:bodyPr rtlCol="0">
            <a:noAutofit/>
          </a:bodyPr>
          <a:lstStyle/>
          <a:p>
            <a:pPr eaLnBrk="1" fontAlgn="auto" hangingPunct="1">
              <a:spcAft>
                <a:spcPts val="0"/>
              </a:spcAft>
              <a:defRPr/>
            </a:pPr>
            <a:r>
              <a:rPr lang="en-US" sz="3600">
                <a:solidFill>
                  <a:schemeClr val="bg1"/>
                </a:solidFill>
                <a:latin typeface="+mn-lt"/>
              </a:rPr>
              <a:t>Las </a:t>
            </a:r>
            <a:r>
              <a:rPr lang="en-US" sz="3600" err="1">
                <a:solidFill>
                  <a:schemeClr val="bg1"/>
                </a:solidFill>
                <a:latin typeface="+mn-lt"/>
              </a:rPr>
              <a:t>Responsabilidades</a:t>
            </a:r>
            <a:r>
              <a:rPr lang="en-US" sz="3600">
                <a:solidFill>
                  <a:schemeClr val="bg1"/>
                </a:solidFill>
                <a:latin typeface="+mn-lt"/>
              </a:rPr>
              <a:t> y Los Derechos de </a:t>
            </a:r>
            <a:r>
              <a:rPr lang="en-US" sz="3600" err="1">
                <a:solidFill>
                  <a:schemeClr val="bg1"/>
                </a:solidFill>
                <a:latin typeface="+mn-lt"/>
              </a:rPr>
              <a:t>los</a:t>
            </a:r>
            <a:r>
              <a:rPr lang="en-US" sz="3600">
                <a:solidFill>
                  <a:schemeClr val="bg1"/>
                </a:solidFill>
                <a:latin typeface="+mn-lt"/>
              </a:rPr>
              <a:t> </a:t>
            </a:r>
            <a:r>
              <a:rPr lang="en-US" sz="3600" err="1">
                <a:solidFill>
                  <a:schemeClr val="bg1"/>
                </a:solidFill>
                <a:latin typeface="+mn-lt"/>
              </a:rPr>
              <a:t>Empleados</a:t>
            </a:r>
            <a:r>
              <a:rPr lang="en-US" sz="3600">
                <a:solidFill>
                  <a:schemeClr val="bg1"/>
                </a:solidFill>
                <a:latin typeface="+mn-lt"/>
              </a:rPr>
              <a:t/>
            </a:r>
            <a:br>
              <a:rPr lang="en-US" sz="3600">
                <a:solidFill>
                  <a:schemeClr val="bg1"/>
                </a:solidFill>
                <a:latin typeface="+mn-lt"/>
              </a:rPr>
            </a:br>
            <a:endParaRPr lang="en-US" sz="360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32756" y="2519686"/>
            <a:ext cx="877304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s-ES" sz="2800">
                <a:latin typeface="+mn-lt"/>
              </a:rPr>
              <a:t>Ser notificado por su empleador de cualquier citas emitidas por presuntas violaciones de normas en el lugar de trabajo y de las peticiones de su empleador las variaciones o cambios en el período de reducción</a:t>
            </a:r>
            <a:r>
              <a:rPr lang="en-US" sz="2800">
                <a:latin typeface="+mn-lt"/>
              </a:rPr>
              <a:t>; </a:t>
            </a:r>
          </a:p>
          <a:p>
            <a:pPr marL="342900" indent="-342900">
              <a:buFont typeface="Arial" panose="020B0604020202020204" pitchFamily="34" charset="0"/>
              <a:buChar char="•"/>
            </a:pPr>
            <a:endParaRPr lang="en-US" sz="2800">
              <a:latin typeface="+mn-lt"/>
            </a:endParaRPr>
          </a:p>
          <a:p>
            <a:pPr marL="342900" indent="-342900">
              <a:buFont typeface="Arial" panose="020B0604020202020204" pitchFamily="34" charset="0"/>
              <a:buChar char="•"/>
            </a:pPr>
            <a:r>
              <a:rPr lang="es-ES" sz="2800">
                <a:latin typeface="+mn-lt"/>
              </a:rPr>
              <a:t>Puede disputar el tiempo de reducción en cualquier </a:t>
            </a:r>
            <a:r>
              <a:rPr lang="es-ES" sz="2800" err="1">
                <a:latin typeface="+mn-lt"/>
              </a:rPr>
              <a:t>citaciónes</a:t>
            </a:r>
            <a:r>
              <a:rPr lang="es-ES" sz="2800">
                <a:latin typeface="+mn-lt"/>
              </a:rPr>
              <a:t> emitidas a su empleador por OSHA;</a:t>
            </a:r>
            <a:endParaRPr lang="en-US" sz="2800">
              <a:latin typeface="+mn-lt"/>
            </a:endParaRPr>
          </a:p>
        </p:txBody>
      </p:sp>
    </p:spTree>
    <p:extLst>
      <p:ext uri="{BB962C8B-B14F-4D97-AF65-F5344CB8AC3E}">
        <p14:creationId xmlns:p14="http://schemas.microsoft.com/office/powerpoint/2010/main" val="309319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573306"/>
          </a:xfrm>
        </p:spPr>
        <p:txBody>
          <a:bodyPr rtlCol="0">
            <a:noAutofit/>
          </a:bodyPr>
          <a:lstStyle/>
          <a:p>
            <a:pPr eaLnBrk="1" fontAlgn="auto" hangingPunct="1">
              <a:spcAft>
                <a:spcPts val="0"/>
              </a:spcAft>
              <a:defRPr/>
            </a:pPr>
            <a:r>
              <a:rPr lang="en-US" sz="3600" dirty="0" smtClean="0">
                <a:solidFill>
                  <a:schemeClr val="bg1"/>
                </a:solidFill>
                <a:latin typeface="+mn-lt"/>
              </a:rPr>
              <a:t> Las </a:t>
            </a:r>
            <a:r>
              <a:rPr lang="en-US" sz="3600" dirty="0" err="1">
                <a:solidFill>
                  <a:schemeClr val="bg1"/>
                </a:solidFill>
                <a:latin typeface="+mn-lt"/>
              </a:rPr>
              <a:t>Responsabilidades</a:t>
            </a:r>
            <a:r>
              <a:rPr lang="en-US" sz="3600" dirty="0">
                <a:solidFill>
                  <a:schemeClr val="bg1"/>
                </a:solidFill>
                <a:latin typeface="+mn-lt"/>
              </a:rPr>
              <a:t> y Los Derechos de </a:t>
            </a:r>
            <a:r>
              <a:rPr lang="en-US" sz="3600" dirty="0" smtClean="0">
                <a:solidFill>
                  <a:schemeClr val="bg1"/>
                </a:solidFill>
                <a:latin typeface="+mn-lt"/>
              </a:rPr>
              <a:t>  Los </a:t>
            </a:r>
            <a:r>
              <a:rPr lang="en-US" sz="3600" dirty="0" err="1">
                <a:solidFill>
                  <a:schemeClr val="bg1"/>
                </a:solidFill>
                <a:latin typeface="+mn-lt"/>
              </a:rPr>
              <a:t>Empleados</a:t>
            </a:r>
            <a:r>
              <a:rPr lang="en-US" sz="3600" dirty="0">
                <a:solidFill>
                  <a:schemeClr val="bg1"/>
                </a:solidFill>
                <a:latin typeface="+mn-lt"/>
              </a:rPr>
              <a:t/>
            </a:r>
            <a:br>
              <a:rPr lang="en-US" sz="3600" dirty="0">
                <a:solidFill>
                  <a:schemeClr val="bg1"/>
                </a:solidFill>
                <a:latin typeface="+mn-lt"/>
              </a:rPr>
            </a:br>
            <a:endParaRPr lang="en-US" sz="3600" dirty="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193846" y="2539142"/>
            <a:ext cx="877304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s-ES" sz="2800">
                <a:latin typeface="+mn-lt"/>
              </a:rPr>
              <a:t>Presentar una queja ante OSHA si cree que lo despidió, degradado o fue discriminado por ejercer derechos bajo  OSHA;</a:t>
            </a:r>
            <a:r>
              <a:rPr lang="en-US" sz="2800">
                <a:latin typeface="+mn-lt"/>
              </a:rPr>
              <a:t> </a:t>
            </a:r>
          </a:p>
          <a:p>
            <a:endParaRPr lang="en-US" sz="2800">
              <a:latin typeface="+mn-lt"/>
            </a:endParaRPr>
          </a:p>
          <a:p>
            <a:pPr marL="342900" indent="-342900">
              <a:buFont typeface="Arial" panose="020B0604020202020204" pitchFamily="34" charset="0"/>
              <a:buChar char="•"/>
            </a:pPr>
            <a:r>
              <a:rPr lang="es-ES" sz="2800">
                <a:latin typeface="+mn-lt"/>
              </a:rPr>
              <a:t>Presentar una queja con las autoridades federales OSHA si su agencia es incapaz de administrar un programa tan eficazmente como es requerido por OSHA</a:t>
            </a:r>
            <a:r>
              <a:rPr lang="en-US" sz="2800">
                <a:latin typeface="+mn-lt"/>
              </a:rPr>
              <a:t>; </a:t>
            </a:r>
          </a:p>
        </p:txBody>
      </p:sp>
    </p:spTree>
    <p:extLst>
      <p:ext uri="{BB962C8B-B14F-4D97-AF65-F5344CB8AC3E}">
        <p14:creationId xmlns:p14="http://schemas.microsoft.com/office/powerpoint/2010/main" val="1972063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quot;Seguridad en el trabajo&quot; foto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7851" y="4267043"/>
            <a:ext cx="2127691" cy="1576771"/>
          </a:xfrm>
          <a:prstGeom prst="rect">
            <a:avLst/>
          </a:prstGeom>
        </p:spPr>
      </p:pic>
      <p:pic>
        <p:nvPicPr>
          <p:cNvPr id="15" name="Picture 14" title="&quot;Seguridad en el trabajo&quot; foto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271722"/>
            <a:ext cx="2177143" cy="1582058"/>
          </a:xfrm>
          <a:prstGeom prst="rect">
            <a:avLst/>
          </a:prstGeom>
        </p:spPr>
      </p:pic>
      <p:sp>
        <p:nvSpPr>
          <p:cNvPr id="2" name="Rectangle 1" title="Titulo de la presentacion: &quot;Seguridad en el trabajo&quot; entrenamiento de seguridad de los cuatro riesgos de enfoque"/>
          <p:cNvSpPr/>
          <p:nvPr/>
        </p:nvSpPr>
        <p:spPr>
          <a:xfrm>
            <a:off x="1905000" y="2286000"/>
            <a:ext cx="7239000" cy="1981200"/>
          </a:xfrm>
          <a:prstGeom prst="rect">
            <a:avLst/>
          </a:prstGeom>
          <a:gradFill>
            <a:gsLst>
              <a:gs pos="0">
                <a:schemeClr val="bg1"/>
              </a:gs>
              <a:gs pos="50000">
                <a:srgbClr val="92D050"/>
              </a:gs>
              <a:gs pos="100000">
                <a:srgbClr val="92D050"/>
              </a:gs>
            </a:gsLst>
            <a:lin ang="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74" name="Rectangle 2"/>
          <p:cNvSpPr>
            <a:spLocks noGrp="1" noChangeArrowheads="1"/>
          </p:cNvSpPr>
          <p:nvPr>
            <p:ph type="ctrTitle"/>
          </p:nvPr>
        </p:nvSpPr>
        <p:spPr>
          <a:xfrm>
            <a:off x="2286000" y="2286000"/>
            <a:ext cx="7772400" cy="1066800"/>
          </a:xfrm>
          <a:effectLst>
            <a:outerShdw blurRad="50800" dist="38100" dir="2700000" algn="tl" rotWithShape="0">
              <a:schemeClr val="bg1">
                <a:alpha val="40000"/>
              </a:schemeClr>
            </a:outerShdw>
          </a:effectLst>
        </p:spPr>
        <p:txBody>
          <a:bodyPr/>
          <a:lstStyle/>
          <a:p>
            <a:pPr fontAlgn="auto">
              <a:spcAft>
                <a:spcPts val="0"/>
              </a:spcAft>
              <a:defRPr/>
            </a:pPr>
            <a:r>
              <a:rPr lang="en-US" sz="4000"/>
              <a:t>“</a:t>
            </a:r>
            <a:r>
              <a:rPr lang="en-US" sz="4000" err="1"/>
              <a:t>Seguridad</a:t>
            </a:r>
            <a:r>
              <a:rPr lang="en-US" sz="4000"/>
              <a:t> </a:t>
            </a:r>
            <a:r>
              <a:rPr lang="en-US" sz="4000" err="1"/>
              <a:t>en</a:t>
            </a:r>
            <a:r>
              <a:rPr lang="en-US" sz="4000"/>
              <a:t> el </a:t>
            </a:r>
            <a:r>
              <a:rPr lang="en-US" sz="4000" err="1"/>
              <a:t>trabajo</a:t>
            </a:r>
            <a:r>
              <a:rPr lang="en-US" sz="4000"/>
              <a:t>” </a:t>
            </a:r>
          </a:p>
        </p:txBody>
      </p:sp>
      <p:sp>
        <p:nvSpPr>
          <p:cNvPr id="5123" name="Rectangle 3"/>
          <p:cNvSpPr>
            <a:spLocks noGrp="1" noChangeArrowheads="1"/>
          </p:cNvSpPr>
          <p:nvPr>
            <p:ph type="subTitle" idx="1"/>
          </p:nvPr>
        </p:nvSpPr>
        <p:spPr>
          <a:xfrm>
            <a:off x="2624070" y="3211765"/>
            <a:ext cx="6400800" cy="1219200"/>
          </a:xfrm>
          <a:effectLst>
            <a:outerShdw blurRad="50800" dist="38100" dir="2700000" algn="tl" rotWithShape="0">
              <a:schemeClr val="bg1">
                <a:lumMod val="50000"/>
                <a:alpha val="40000"/>
              </a:schemeClr>
            </a:outerShdw>
          </a:effectLst>
        </p:spPr>
        <p:txBody>
          <a:bodyPr>
            <a:normAutofit fontScale="92500" lnSpcReduction="20000"/>
          </a:bodyPr>
          <a:lstStyle/>
          <a:p>
            <a:pPr marR="0" algn="r"/>
            <a:r>
              <a:rPr lang="es-ES" sz="3500" dirty="0">
                <a:solidFill>
                  <a:schemeClr val="bg1"/>
                </a:solidFill>
              </a:rPr>
              <a:t>ENTRENAMIENTO DE SEGURIDAD DE LOS CUATRO RIESGOS DE </a:t>
            </a:r>
            <a:r>
              <a:rPr lang="es-ES" sz="3500" dirty="0" smtClean="0">
                <a:solidFill>
                  <a:schemeClr val="bg1"/>
                </a:solidFill>
              </a:rPr>
              <a:t>ENFOQUE – Parte 1</a:t>
            </a:r>
            <a:r>
              <a:rPr lang="en-US" sz="2800" dirty="0" smtClean="0">
                <a:solidFill>
                  <a:srgbClr val="660066"/>
                </a:solidFill>
              </a:rPr>
              <a:t> </a:t>
            </a:r>
            <a:endParaRPr lang="en-US" sz="2800" dirty="0">
              <a:solidFill>
                <a:srgbClr val="660066"/>
              </a:solidFill>
            </a:endParaRPr>
          </a:p>
        </p:txBody>
      </p:sp>
      <p:sp>
        <p:nvSpPr>
          <p:cNvPr id="6" name="Rectangle 2"/>
          <p:cNvSpPr txBox="1">
            <a:spLocks noChangeArrowheads="1"/>
          </p:cNvSpPr>
          <p:nvPr/>
        </p:nvSpPr>
        <p:spPr>
          <a:xfrm>
            <a:off x="1676400" y="-76200"/>
            <a:ext cx="7391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2000" b="1">
                <a:solidFill>
                  <a:prstClr val="white"/>
                </a:solidFill>
                <a:latin typeface="Arial" panose="020B0604020202020204" pitchFamily="34" charset="0"/>
                <a:cs typeface="Arial" panose="020B0604020202020204" pitchFamily="34" charset="0"/>
              </a:rPr>
              <a:t>Washington On-Site Sewage Association</a:t>
            </a:r>
          </a:p>
        </p:txBody>
      </p:sp>
      <p:pic>
        <p:nvPicPr>
          <p:cNvPr id="9" name="Picture 8" title="&quot;Seguridad en el trabajo&quot; foto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13411" y="4266319"/>
            <a:ext cx="2314439" cy="1629541"/>
          </a:xfrm>
          <a:prstGeom prst="rect">
            <a:avLst/>
          </a:prstGeom>
        </p:spPr>
      </p:pic>
      <p:pic>
        <p:nvPicPr>
          <p:cNvPr id="13" name="Picture 12" title="&quot;Seguridad en el trabajo&quot; foto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0400" y="4289930"/>
            <a:ext cx="2133600" cy="1600200"/>
          </a:xfrm>
          <a:prstGeom prst="rect">
            <a:avLst/>
          </a:prstGeom>
        </p:spPr>
      </p:pic>
      <p:pic>
        <p:nvPicPr>
          <p:cNvPr id="14" name="Picture 13" title="&quot;Seguridad en el trabajo&quot; foto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52031" y="4267200"/>
            <a:ext cx="1200150" cy="1600200"/>
          </a:xfrm>
          <a:prstGeom prst="rect">
            <a:avLst/>
          </a:prstGeom>
        </p:spPr>
      </p:pic>
      <p:cxnSp>
        <p:nvCxnSpPr>
          <p:cNvPr id="4" name="Straight Connector 3" title="Black horizontal decorative line"/>
          <p:cNvCxnSpPr/>
          <p:nvPr/>
        </p:nvCxnSpPr>
        <p:spPr>
          <a:xfrm>
            <a:off x="0" y="4267200"/>
            <a:ext cx="91440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title="Black horizontal decorative line"/>
          <p:cNvCxnSpPr/>
          <p:nvPr/>
        </p:nvCxnSpPr>
        <p:spPr>
          <a:xfrm>
            <a:off x="0" y="5867400"/>
            <a:ext cx="9144000" cy="0"/>
          </a:xfrm>
          <a:prstGeom prst="line">
            <a:avLst/>
          </a:prstGeom>
          <a:ln w="63500">
            <a:solidFill>
              <a:schemeClr val="tx1"/>
            </a:solidFill>
          </a:ln>
          <a:effectLst>
            <a:outerShdw blurRad="50800" dist="50800" dir="5400000" algn="ctr" rotWithShape="0">
              <a:schemeClr val="bg1">
                <a:lumMod val="65000"/>
              </a:schemeClr>
            </a:outerShdw>
          </a:effectLst>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a:xfrm>
            <a:off x="5638800" y="228600"/>
            <a:ext cx="338607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n-US" sz="1400" b="1" i="1">
                <a:solidFill>
                  <a:prstClr val="white"/>
                </a:solidFill>
                <a:latin typeface="Arial" panose="020B0604020202020204" pitchFamily="34" charset="0"/>
                <a:cs typeface="Arial" panose="020B0604020202020204" pitchFamily="34" charset="0"/>
              </a:rPr>
              <a:t>“Voice of the Industry”</a:t>
            </a:r>
          </a:p>
        </p:txBody>
      </p:sp>
    </p:spTree>
    <p:extLst>
      <p:ext uri="{BB962C8B-B14F-4D97-AF65-F5344CB8AC3E}">
        <p14:creationId xmlns:p14="http://schemas.microsoft.com/office/powerpoint/2010/main" val="703834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13446"/>
            <a:ext cx="8458200" cy="1667435"/>
          </a:xfrm>
        </p:spPr>
        <p:txBody>
          <a:bodyPr rtlCol="0">
            <a:noAutofit/>
          </a:bodyPr>
          <a:lstStyle/>
          <a:p>
            <a:pPr eaLnBrk="1" fontAlgn="auto" hangingPunct="1">
              <a:spcAft>
                <a:spcPts val="0"/>
              </a:spcAft>
              <a:defRPr/>
            </a:pPr>
            <a:r>
              <a:rPr lang="en-US" sz="3600">
                <a:solidFill>
                  <a:schemeClr val="bg1"/>
                </a:solidFill>
                <a:latin typeface="+mn-lt"/>
              </a:rPr>
              <a:t>Las </a:t>
            </a:r>
            <a:r>
              <a:rPr lang="en-US" sz="3600" err="1">
                <a:solidFill>
                  <a:schemeClr val="bg1"/>
                </a:solidFill>
                <a:latin typeface="+mn-lt"/>
              </a:rPr>
              <a:t>rResponsabilidades</a:t>
            </a:r>
            <a:r>
              <a:rPr lang="en-US" sz="3600">
                <a:solidFill>
                  <a:schemeClr val="bg1"/>
                </a:solidFill>
                <a:latin typeface="+mn-lt"/>
              </a:rPr>
              <a:t> y Los Derechos de el </a:t>
            </a:r>
            <a:r>
              <a:rPr lang="en-US" sz="3600" err="1">
                <a:solidFill>
                  <a:schemeClr val="bg1"/>
                </a:solidFill>
                <a:latin typeface="+mn-lt"/>
              </a:rPr>
              <a:t>Empleado</a:t>
            </a:r>
            <a:r>
              <a:rPr lang="en-US" sz="3600">
                <a:solidFill>
                  <a:schemeClr val="bg1"/>
                </a:solidFill>
                <a:latin typeface="+mn-lt"/>
              </a:rPr>
              <a:t/>
            </a:r>
            <a:br>
              <a:rPr lang="en-US" sz="3600">
                <a:solidFill>
                  <a:schemeClr val="bg1"/>
                </a:solidFill>
                <a:latin typeface="+mn-lt"/>
              </a:rPr>
            </a:br>
            <a:endParaRPr lang="en-US" sz="3600">
              <a:solidFill>
                <a:schemeClr val="bg1"/>
              </a:solidFill>
              <a:effectLst>
                <a:outerShdw blurRad="38100" dist="38100" dir="2700000" algn="tl">
                  <a:srgbClr val="C0C0C0"/>
                </a:outerShdw>
              </a:effectLst>
              <a:latin typeface="+mn-lt"/>
            </a:endParaRPr>
          </a:p>
        </p:txBody>
      </p:sp>
      <p:sp>
        <p:nvSpPr>
          <p:cNvPr id="86019" name="Rectangle 2"/>
          <p:cNvSpPr>
            <a:spLocks noChangeArrowheads="1"/>
          </p:cNvSpPr>
          <p:nvPr/>
        </p:nvSpPr>
        <p:spPr bwMode="auto">
          <a:xfrm>
            <a:off x="232756" y="1983489"/>
            <a:ext cx="877304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s-ES" sz="2800">
                <a:latin typeface="+mn-lt"/>
              </a:rPr>
              <a:t>Recibir información de su empleador sobre peligros y medidas de seguridad aplicables al lugar de trabajo, las normas de OSHA que son relevantes para su trabajo y el registro de accidentes y enfermedades en el lugar de trabajo</a:t>
            </a:r>
            <a:r>
              <a:rPr lang="en-US" sz="2800">
                <a:latin typeface="+mn-lt"/>
              </a:rPr>
              <a:t>; </a:t>
            </a:r>
          </a:p>
          <a:p>
            <a:pPr marL="342900" indent="-342900">
              <a:buFont typeface="Arial" panose="020B0604020202020204" pitchFamily="34" charset="0"/>
              <a:buChar char="•"/>
            </a:pPr>
            <a:r>
              <a:rPr lang="es-ES" sz="2800">
                <a:latin typeface="+mn-lt"/>
              </a:rPr>
              <a:t>Negarse a trabajar en una situación de peligro inminente, o bajo ciertas condiciones</a:t>
            </a:r>
            <a:r>
              <a:rPr lang="en-US" sz="2800">
                <a:latin typeface="+mn-lt"/>
              </a:rPr>
              <a:t>;</a:t>
            </a:r>
          </a:p>
          <a:p>
            <a:r>
              <a:rPr lang="en-US" sz="2800">
                <a:latin typeface="+mn-lt"/>
              </a:rPr>
              <a:t> </a:t>
            </a:r>
          </a:p>
          <a:p>
            <a:pPr marL="342900" indent="-342900">
              <a:buFont typeface="Arial" panose="020B0604020202020204" pitchFamily="34" charset="0"/>
              <a:buChar char="•"/>
            </a:pPr>
            <a:r>
              <a:rPr lang="es-ES" sz="2800">
                <a:latin typeface="+mn-lt"/>
              </a:rPr>
              <a:t>y... Observar el seguimiento y las medidas de sustancias tóxicas en el lugar de trabajo si usted está expuesto y tener acceso a los registros de su exposición personal.</a:t>
            </a:r>
            <a:endParaRPr lang="en-US" sz="2400"/>
          </a:p>
        </p:txBody>
      </p:sp>
    </p:spTree>
    <p:extLst>
      <p:ext uri="{BB962C8B-B14F-4D97-AF65-F5344CB8AC3E}">
        <p14:creationId xmlns:p14="http://schemas.microsoft.com/office/powerpoint/2010/main" val="288275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309282"/>
            <a:ext cx="7987553" cy="651607"/>
          </a:xfrm>
        </p:spPr>
        <p:txBody>
          <a:bodyPr>
            <a:normAutofit fontScale="90000"/>
          </a:bodyPr>
          <a:lstStyle/>
          <a:p>
            <a:pPr eaLnBrk="1" hangingPunct="1"/>
            <a:r>
              <a:rPr lang="en-US" altLang="en-US" sz="3600">
                <a:solidFill>
                  <a:schemeClr val="bg1"/>
                </a:solidFill>
                <a:latin typeface="+mn-lt"/>
              </a:rPr>
              <a:t>Que </a:t>
            </a:r>
            <a:r>
              <a:rPr lang="en-US" altLang="en-US" sz="3600" err="1">
                <a:solidFill>
                  <a:schemeClr val="bg1"/>
                </a:solidFill>
                <a:latin typeface="+mn-lt"/>
              </a:rPr>
              <a:t>es</a:t>
            </a:r>
            <a:r>
              <a:rPr lang="en-US" altLang="en-US" sz="3600">
                <a:solidFill>
                  <a:schemeClr val="bg1"/>
                </a:solidFill>
                <a:latin typeface="+mn-lt"/>
              </a:rPr>
              <a:t> lo Que el </a:t>
            </a:r>
            <a:r>
              <a:rPr lang="en-US" altLang="en-US" sz="3600" err="1">
                <a:solidFill>
                  <a:schemeClr val="bg1"/>
                </a:solidFill>
                <a:latin typeface="+mn-lt"/>
              </a:rPr>
              <a:t>Empleado</a:t>
            </a:r>
            <a:r>
              <a:rPr lang="en-US" altLang="en-US" sz="3600">
                <a:solidFill>
                  <a:schemeClr val="bg1"/>
                </a:solidFill>
                <a:latin typeface="+mn-lt"/>
              </a:rPr>
              <a:t> </a:t>
            </a:r>
            <a:r>
              <a:rPr lang="en-US" altLang="en-US" sz="3600" err="1">
                <a:solidFill>
                  <a:schemeClr val="bg1"/>
                </a:solidFill>
                <a:latin typeface="+mn-lt"/>
              </a:rPr>
              <a:t>Esta</a:t>
            </a:r>
            <a:r>
              <a:rPr lang="en-US" altLang="en-US" sz="3600">
                <a:solidFill>
                  <a:schemeClr val="bg1"/>
                </a:solidFill>
                <a:latin typeface="+mn-lt"/>
              </a:rPr>
              <a:t> Responsible </a:t>
            </a:r>
            <a:r>
              <a:rPr lang="en-US" altLang="en-US" sz="3600" err="1">
                <a:solidFill>
                  <a:schemeClr val="bg1"/>
                </a:solidFill>
                <a:latin typeface="+mn-lt"/>
              </a:rPr>
              <a:t>Por</a:t>
            </a:r>
            <a:r>
              <a:rPr lang="en-US" altLang="en-US" sz="3600">
                <a:solidFill>
                  <a:schemeClr val="bg1"/>
                </a:solidFill>
                <a:latin typeface="+mn-lt"/>
              </a:rPr>
              <a:t> </a:t>
            </a:r>
            <a:r>
              <a:rPr lang="en-US" altLang="en-US" sz="3600" err="1">
                <a:solidFill>
                  <a:schemeClr val="bg1"/>
                </a:solidFill>
                <a:latin typeface="+mn-lt"/>
              </a:rPr>
              <a:t>aser</a:t>
            </a:r>
            <a:r>
              <a:rPr lang="en-US" altLang="en-US" sz="3600">
                <a:solidFill>
                  <a:schemeClr val="bg1"/>
                </a:solidFill>
                <a:latin typeface="+mn-lt"/>
              </a:rPr>
              <a:t>……</a:t>
            </a:r>
          </a:p>
        </p:txBody>
      </p:sp>
      <p:sp>
        <p:nvSpPr>
          <p:cNvPr id="4" name="Rectangle 3"/>
          <p:cNvSpPr txBox="1">
            <a:spLocks noChangeArrowheads="1"/>
          </p:cNvSpPr>
          <p:nvPr/>
        </p:nvSpPr>
        <p:spPr>
          <a:xfrm>
            <a:off x="369277" y="2022232"/>
            <a:ext cx="8774723" cy="4835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 altLang="en-US" sz="2800"/>
              <a:t>Identificar los riesgos principales para cada una de los cuatro peligros de enfoque para su lugar de trabajo</a:t>
            </a:r>
            <a:r>
              <a:rPr lang="en-US" altLang="en-US" sz="2800"/>
              <a:t>.</a:t>
            </a:r>
          </a:p>
          <a:p>
            <a:pPr lvl="1"/>
            <a:endParaRPr lang="en-US" altLang="en-US" sz="2800"/>
          </a:p>
          <a:p>
            <a:pPr lvl="1"/>
            <a:r>
              <a:rPr lang="es-ES" altLang="en-US" sz="2800"/>
              <a:t>Entender cómo usando análisis de causa raíz para evaluar los riesgos en su lugar de trabajo puede reducir la exposición</a:t>
            </a:r>
            <a:endParaRPr lang="en-US" altLang="en-US" sz="2800"/>
          </a:p>
          <a:p>
            <a:pPr lvl="1"/>
            <a:r>
              <a:rPr lang="es-ES" altLang="en-US" sz="2800"/>
              <a:t>Identificar las decisiones que usted puede hacer para protegerse</a:t>
            </a:r>
            <a:r>
              <a:rPr lang="en-US" altLang="en-US" sz="2800"/>
              <a:t>.</a:t>
            </a:r>
          </a:p>
          <a:p>
            <a:pPr marL="457200" lvl="1" indent="0">
              <a:buNone/>
            </a:pPr>
            <a:endParaRPr lang="en-US" altLang="en-US" sz="2800"/>
          </a:p>
          <a:p>
            <a:pPr lvl="1"/>
            <a:r>
              <a:rPr lang="es-ES" altLang="en-US" sz="2800"/>
              <a:t>Entender cuales son las responsabilidades de su empleador para ayudar a mantenerlo seguro</a:t>
            </a:r>
            <a:r>
              <a:rPr lang="en-US" altLang="en-US" sz="2800"/>
              <a:t>.</a:t>
            </a:r>
          </a:p>
          <a:p>
            <a:pPr lvl="1"/>
            <a:endParaRPr lang="en-US" altLang="en-US"/>
          </a:p>
          <a:p>
            <a:pPr lvl="1"/>
            <a:endParaRPr lang="en-US" altLang="en-US"/>
          </a:p>
          <a:p>
            <a:pPr marL="0" indent="0">
              <a:buFont typeface="Arial" panose="020B0604020202020204" pitchFamily="34" charset="0"/>
              <a:buNone/>
            </a:pPr>
            <a:endParaRPr lang="en-US" altLang="en-US"/>
          </a:p>
        </p:txBody>
      </p:sp>
    </p:spTree>
    <p:extLst>
      <p:ext uri="{BB962C8B-B14F-4D97-AF65-F5344CB8AC3E}">
        <p14:creationId xmlns:p14="http://schemas.microsoft.com/office/powerpoint/2010/main" val="1065206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201706"/>
            <a:ext cx="6664569" cy="651607"/>
          </a:xfrm>
        </p:spPr>
        <p:txBody>
          <a:bodyPr>
            <a:normAutofit/>
          </a:bodyPr>
          <a:lstStyle/>
          <a:p>
            <a:pPr eaLnBrk="1" hangingPunct="1"/>
            <a:r>
              <a:rPr lang="en-US" altLang="en-US" sz="3600">
                <a:solidFill>
                  <a:schemeClr val="bg1"/>
                </a:solidFill>
                <a:latin typeface="+mn-lt"/>
              </a:rPr>
              <a:t>Que </a:t>
            </a:r>
            <a:r>
              <a:rPr lang="en-US" altLang="en-US" sz="3600" err="1">
                <a:solidFill>
                  <a:schemeClr val="bg1"/>
                </a:solidFill>
                <a:latin typeface="+mn-lt"/>
              </a:rPr>
              <a:t>es</a:t>
            </a:r>
            <a:r>
              <a:rPr lang="en-US" altLang="en-US" sz="3600">
                <a:solidFill>
                  <a:schemeClr val="bg1"/>
                </a:solidFill>
                <a:latin typeface="+mn-lt"/>
              </a:rPr>
              <a:t> Su </a:t>
            </a:r>
            <a:r>
              <a:rPr lang="en-US" altLang="en-US" sz="3600" err="1">
                <a:solidFill>
                  <a:schemeClr val="bg1"/>
                </a:solidFill>
                <a:latin typeface="+mn-lt"/>
              </a:rPr>
              <a:t>Respnsabilidad</a:t>
            </a:r>
            <a:r>
              <a:rPr lang="en-US" altLang="en-US" sz="3600">
                <a:solidFill>
                  <a:schemeClr val="bg1"/>
                </a:solidFill>
                <a:latin typeface="+mn-lt"/>
              </a:rPr>
              <a:t>…</a:t>
            </a:r>
          </a:p>
        </p:txBody>
      </p:sp>
      <p:sp>
        <p:nvSpPr>
          <p:cNvPr id="4" name="Rectangle 3"/>
          <p:cNvSpPr txBox="1">
            <a:spLocks noChangeArrowheads="1"/>
          </p:cNvSpPr>
          <p:nvPr/>
        </p:nvSpPr>
        <p:spPr>
          <a:xfrm>
            <a:off x="369277" y="2625347"/>
            <a:ext cx="8774723" cy="38143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ES" altLang="en-US" sz="2800"/>
              <a:t>Prestar y poner atención! (Conocimiento de la situación</a:t>
            </a:r>
            <a:r>
              <a:rPr lang="en-US" altLang="en-US" sz="2800"/>
              <a:t>)</a:t>
            </a:r>
          </a:p>
          <a:p>
            <a:pPr lvl="1"/>
            <a:endParaRPr lang="en-US" altLang="en-US" sz="2800"/>
          </a:p>
          <a:p>
            <a:pPr lvl="1"/>
            <a:r>
              <a:rPr lang="es-ES" altLang="en-US" sz="2800"/>
              <a:t>Aprender a reconocer los riesgos</a:t>
            </a:r>
            <a:endParaRPr lang="en-US" altLang="en-US" sz="2800"/>
          </a:p>
          <a:p>
            <a:pPr lvl="1"/>
            <a:r>
              <a:rPr lang="en-US" altLang="en-US" sz="2800" err="1"/>
              <a:t>Hacer</a:t>
            </a:r>
            <a:r>
              <a:rPr lang="en-US" altLang="en-US" sz="2800"/>
              <a:t> </a:t>
            </a:r>
            <a:r>
              <a:rPr lang="en-US" altLang="en-US" sz="2800" err="1"/>
              <a:t>buenas</a:t>
            </a:r>
            <a:r>
              <a:rPr lang="en-US" altLang="en-US" sz="2800"/>
              <a:t> </a:t>
            </a:r>
            <a:r>
              <a:rPr lang="en-US" altLang="en-US" sz="2800" err="1"/>
              <a:t>decisiones</a:t>
            </a:r>
            <a:endParaRPr lang="en-US" altLang="en-US" sz="2800"/>
          </a:p>
          <a:p>
            <a:pPr lvl="1"/>
            <a:r>
              <a:rPr lang="en-US" altLang="en-US" sz="2800" err="1"/>
              <a:t>Usar</a:t>
            </a:r>
            <a:r>
              <a:rPr lang="en-US" altLang="en-US" sz="2800"/>
              <a:t> </a:t>
            </a:r>
            <a:r>
              <a:rPr lang="en-US" altLang="en-US" sz="2800" err="1"/>
              <a:t>apropiado</a:t>
            </a:r>
            <a:r>
              <a:rPr lang="en-US" altLang="en-US" sz="2800"/>
              <a:t> PPE</a:t>
            </a:r>
          </a:p>
          <a:p>
            <a:pPr lvl="1"/>
            <a:r>
              <a:rPr lang="en-US" altLang="en-US" sz="2800" err="1"/>
              <a:t>Seguir</a:t>
            </a:r>
            <a:r>
              <a:rPr lang="en-US" altLang="en-US" sz="2800"/>
              <a:t> las </a:t>
            </a:r>
            <a:r>
              <a:rPr lang="en-US" altLang="en-US" sz="2800" err="1"/>
              <a:t>reglas</a:t>
            </a:r>
            <a:r>
              <a:rPr lang="en-US" altLang="en-US" sz="2800"/>
              <a:t> y </a:t>
            </a:r>
            <a:r>
              <a:rPr lang="en-US" altLang="en-US" sz="2800" err="1"/>
              <a:t>procedimientos</a:t>
            </a:r>
            <a:endParaRPr lang="en-US" altLang="en-US" sz="2800"/>
          </a:p>
          <a:p>
            <a:pPr lvl="1"/>
            <a:endParaRPr lang="en-US" altLang="en-US" sz="2800"/>
          </a:p>
          <a:p>
            <a:pPr lvl="1"/>
            <a:r>
              <a:rPr lang="en-US" altLang="en-US" sz="2800" err="1"/>
              <a:t>Sequir</a:t>
            </a:r>
            <a:r>
              <a:rPr lang="en-US" altLang="en-US" sz="2800"/>
              <a:t> </a:t>
            </a:r>
            <a:r>
              <a:rPr lang="en-US" altLang="en-US" sz="2800" err="1"/>
              <a:t>Procedimientos</a:t>
            </a:r>
            <a:endParaRPr lang="en-US" altLang="en-US" sz="2800"/>
          </a:p>
          <a:p>
            <a:pPr lvl="1"/>
            <a:endParaRPr lang="en-US" altLang="en-US" sz="2800"/>
          </a:p>
          <a:p>
            <a:pPr marL="457200" lvl="1" indent="0">
              <a:buNone/>
            </a:pPr>
            <a:endParaRPr lang="en-US" altLang="en-US" sz="2800"/>
          </a:p>
          <a:p>
            <a:pPr lvl="1"/>
            <a:endParaRPr lang="en-US" altLang="en-US"/>
          </a:p>
          <a:p>
            <a:pPr lvl="1"/>
            <a:endParaRPr lang="en-US" altLang="en-US"/>
          </a:p>
          <a:p>
            <a:pPr marL="0" indent="0">
              <a:buFont typeface="Arial" panose="020B0604020202020204" pitchFamily="34" charset="0"/>
              <a:buNone/>
            </a:pPr>
            <a:endParaRPr lang="en-US" altLang="en-US"/>
          </a:p>
        </p:txBody>
      </p:sp>
    </p:spTree>
    <p:extLst>
      <p:ext uri="{BB962C8B-B14F-4D97-AF65-F5344CB8AC3E}">
        <p14:creationId xmlns:p14="http://schemas.microsoft.com/office/powerpoint/2010/main" val="3246127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228600" y="-152401"/>
            <a:ext cx="8458200" cy="1599363"/>
          </a:xfrm>
        </p:spPr>
        <p:txBody>
          <a:bodyPr rtlCol="0">
            <a:normAutofit/>
          </a:bodyPr>
          <a:lstStyle/>
          <a:p>
            <a:pPr eaLnBrk="1" fontAlgn="auto" hangingPunct="1">
              <a:spcAft>
                <a:spcPts val="0"/>
              </a:spcAft>
              <a:defRPr/>
            </a:pPr>
            <a:r>
              <a:rPr lang="en-US" sz="3200" b="1" dirty="0"/>
              <a:t>Keep these factors in mind to help prevent injuries from falls:</a:t>
            </a:r>
            <a:r>
              <a:rPr lang="en-US" sz="3200" dirty="0"/>
              <a:t/>
            </a:r>
            <a:br>
              <a:rPr lang="en-US" sz="3200" dirty="0"/>
            </a:br>
            <a:endParaRPr lang="en-US" sz="3200" dirty="0">
              <a:effectLst>
                <a:outerShdw blurRad="38100" dist="38100" dir="2700000" algn="tl">
                  <a:srgbClr val="C0C0C0"/>
                </a:outerShdw>
              </a:effectLst>
            </a:endParaRPr>
          </a:p>
        </p:txBody>
      </p:sp>
      <p:pic>
        <p:nvPicPr>
          <p:cNvPr id="88067" name="Picture 1" title="Photo - man hanging &quot;Think Safety First&quot; banne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7000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fontScale="90000"/>
          </a:bodyPr>
          <a:lstStyle/>
          <a:p>
            <a:pPr algn="l" eaLnBrk="1" hangingPunct="1"/>
            <a:r>
              <a:rPr lang="en-US" altLang="en-US" sz="3600" err="1">
                <a:solidFill>
                  <a:schemeClr val="bg1"/>
                </a:solidFill>
                <a:latin typeface="+mn-lt"/>
              </a:rPr>
              <a:t>Porque</a:t>
            </a:r>
            <a:r>
              <a:rPr lang="en-US" altLang="en-US" sz="3600">
                <a:solidFill>
                  <a:schemeClr val="bg1"/>
                </a:solidFill>
                <a:latin typeface="+mn-lt"/>
              </a:rPr>
              <a:t> Son </a:t>
            </a:r>
            <a:r>
              <a:rPr lang="en-US" altLang="en-US" sz="3600" err="1">
                <a:solidFill>
                  <a:schemeClr val="bg1"/>
                </a:solidFill>
                <a:latin typeface="+mn-lt"/>
              </a:rPr>
              <a:t>Importantes</a:t>
            </a:r>
            <a:r>
              <a:rPr lang="en-US" altLang="en-US" sz="3600">
                <a:solidFill>
                  <a:schemeClr val="bg1"/>
                </a:solidFill>
                <a:latin typeface="+mn-lt"/>
              </a:rPr>
              <a:t> Los </a:t>
            </a:r>
            <a:r>
              <a:rPr lang="en-US" altLang="en-US" sz="3600" err="1">
                <a:solidFill>
                  <a:schemeClr val="bg1"/>
                </a:solidFill>
                <a:latin typeface="+mn-lt"/>
              </a:rPr>
              <a:t>Cuatro</a:t>
            </a:r>
            <a:r>
              <a:rPr lang="en-US" altLang="en-US" sz="3600">
                <a:solidFill>
                  <a:schemeClr val="bg1"/>
                </a:solidFill>
                <a:latin typeface="+mn-lt"/>
              </a:rPr>
              <a:t> </a:t>
            </a:r>
            <a:r>
              <a:rPr lang="en-US" altLang="en-US" sz="3600" err="1">
                <a:solidFill>
                  <a:schemeClr val="bg1"/>
                </a:solidFill>
                <a:latin typeface="+mn-lt"/>
              </a:rPr>
              <a:t>Enfoques</a:t>
            </a:r>
            <a:r>
              <a:rPr lang="en-US" altLang="en-US" sz="3600">
                <a:solidFill>
                  <a:schemeClr val="bg1"/>
                </a:solidFill>
                <a:latin typeface="+mn-lt"/>
              </a:rPr>
              <a:t>?</a:t>
            </a:r>
          </a:p>
        </p:txBody>
      </p:sp>
      <p:sp>
        <p:nvSpPr>
          <p:cNvPr id="14339" name="Rectangle 7"/>
          <p:cNvSpPr>
            <a:spLocks noGrp="1" noChangeArrowheads="1"/>
          </p:cNvSpPr>
          <p:nvPr>
            <p:ph type="subTitle" idx="1"/>
          </p:nvPr>
        </p:nvSpPr>
        <p:spPr>
          <a:xfrm>
            <a:off x="403412" y="2922494"/>
            <a:ext cx="8435788" cy="2223247"/>
          </a:xfrm>
        </p:spPr>
        <p:txBody>
          <a:bodyPr rtlCol="0">
            <a:normAutofit/>
          </a:bodyPr>
          <a:lstStyle/>
          <a:p>
            <a:pPr>
              <a:defRPr/>
            </a:pPr>
            <a:r>
              <a:rPr lang="en-US" sz="4800"/>
              <a:t>2014: las </a:t>
            </a:r>
            <a:r>
              <a:rPr lang="en-US" sz="4800" err="1"/>
              <a:t>fatalidades</a:t>
            </a:r>
            <a:r>
              <a:rPr lang="en-US" sz="4800"/>
              <a:t> de </a:t>
            </a:r>
            <a:r>
              <a:rPr lang="en-US" sz="4800" err="1"/>
              <a:t>empleados</a:t>
            </a:r>
            <a:r>
              <a:rPr lang="en-US" sz="4800"/>
              <a:t> = 4,251</a:t>
            </a:r>
          </a:p>
        </p:txBody>
      </p:sp>
    </p:spTree>
    <p:extLst>
      <p:ext uri="{BB962C8B-B14F-4D97-AF65-F5344CB8AC3E}">
        <p14:creationId xmlns:p14="http://schemas.microsoft.com/office/powerpoint/2010/main" val="3311333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ject 2" title="Los cuatro enfoques son responsibles por 79% de fatalidades. Pie chart - electrical 11%, caught in between 10%, fall 34%, struck by 24%, all others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1363662"/>
            <a:ext cx="8748712" cy="550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Rectangle 5"/>
          <p:cNvSpPr>
            <a:spLocks noGrp="1" noChangeArrowheads="1"/>
          </p:cNvSpPr>
          <p:nvPr>
            <p:ph type="title"/>
          </p:nvPr>
        </p:nvSpPr>
        <p:spPr>
          <a:xfrm>
            <a:off x="0" y="188259"/>
            <a:ext cx="9144000" cy="731202"/>
          </a:xfrm>
        </p:spPr>
        <p:txBody>
          <a:bodyPr>
            <a:noAutofit/>
          </a:bodyPr>
          <a:lstStyle/>
          <a:p>
            <a:pPr eaLnBrk="1" hangingPunct="1"/>
            <a:r>
              <a:rPr lang="en-US" altLang="en-US" sz="3600">
                <a:solidFill>
                  <a:schemeClr val="bg1"/>
                </a:solidFill>
                <a:latin typeface="+mn-lt"/>
              </a:rPr>
              <a:t>Los </a:t>
            </a:r>
            <a:r>
              <a:rPr lang="en-US" altLang="en-US" sz="3600" err="1">
                <a:solidFill>
                  <a:schemeClr val="bg1"/>
                </a:solidFill>
                <a:latin typeface="+mn-lt"/>
              </a:rPr>
              <a:t>Cuatro</a:t>
            </a:r>
            <a:r>
              <a:rPr lang="en-US" altLang="en-US" sz="3600">
                <a:solidFill>
                  <a:schemeClr val="bg1"/>
                </a:solidFill>
                <a:latin typeface="+mn-lt"/>
              </a:rPr>
              <a:t> </a:t>
            </a:r>
            <a:r>
              <a:rPr lang="en-US" altLang="en-US" sz="3600" err="1">
                <a:solidFill>
                  <a:schemeClr val="bg1"/>
                </a:solidFill>
                <a:latin typeface="+mn-lt"/>
              </a:rPr>
              <a:t>Enfoques</a:t>
            </a:r>
            <a:r>
              <a:rPr lang="en-US" altLang="en-US" sz="3600">
                <a:solidFill>
                  <a:schemeClr val="bg1"/>
                </a:solidFill>
                <a:latin typeface="+mn-lt"/>
              </a:rPr>
              <a:t>  Son </a:t>
            </a:r>
            <a:r>
              <a:rPr lang="en-US" altLang="en-US" sz="3600" err="1">
                <a:solidFill>
                  <a:schemeClr val="bg1"/>
                </a:solidFill>
                <a:latin typeface="+mn-lt"/>
              </a:rPr>
              <a:t>Responsibles</a:t>
            </a:r>
            <a:r>
              <a:rPr lang="en-US" altLang="en-US" sz="3600">
                <a:solidFill>
                  <a:schemeClr val="bg1"/>
                </a:solidFill>
                <a:latin typeface="+mn-lt"/>
              </a:rPr>
              <a:t> </a:t>
            </a:r>
            <a:r>
              <a:rPr lang="en-US" altLang="en-US" sz="3600" err="1">
                <a:solidFill>
                  <a:schemeClr val="bg1"/>
                </a:solidFill>
                <a:latin typeface="+mn-lt"/>
              </a:rPr>
              <a:t>por</a:t>
            </a:r>
            <a:r>
              <a:rPr lang="en-US" altLang="en-US" sz="3600">
                <a:solidFill>
                  <a:schemeClr val="bg1"/>
                </a:solidFill>
                <a:latin typeface="+mn-lt"/>
              </a:rPr>
              <a:t> 79% de </a:t>
            </a:r>
            <a:r>
              <a:rPr lang="en-US" altLang="en-US" sz="3600" err="1">
                <a:solidFill>
                  <a:schemeClr val="bg1"/>
                </a:solidFill>
                <a:latin typeface="+mn-lt"/>
              </a:rPr>
              <a:t>Fatalidades</a:t>
            </a:r>
            <a:endParaRPr lang="en-US" altLang="en-US" sz="3600">
              <a:solidFill>
                <a:schemeClr val="bg1"/>
              </a:solidFill>
              <a:latin typeface="+mn-lt"/>
            </a:endParaRPr>
          </a:p>
        </p:txBody>
      </p:sp>
      <p:sp>
        <p:nvSpPr>
          <p:cNvPr id="22532" name="Text Box 6"/>
          <p:cNvSpPr txBox="1">
            <a:spLocks noChangeArrowheads="1"/>
          </p:cNvSpPr>
          <p:nvPr/>
        </p:nvSpPr>
        <p:spPr bwMode="auto">
          <a:xfrm>
            <a:off x="5638800" y="6613525"/>
            <a:ext cx="3505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Source:  Bureau of Labor Statistics</a:t>
            </a:r>
          </a:p>
        </p:txBody>
      </p:sp>
    </p:spTree>
    <p:extLst>
      <p:ext uri="{BB962C8B-B14F-4D97-AF65-F5344CB8AC3E}">
        <p14:creationId xmlns:p14="http://schemas.microsoft.com/office/powerpoint/2010/main" val="1835459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Grp="1" noChangeArrowheads="1"/>
          </p:cNvSpPr>
          <p:nvPr>
            <p:ph type="title"/>
          </p:nvPr>
        </p:nvSpPr>
        <p:spPr>
          <a:xfrm>
            <a:off x="0" y="0"/>
            <a:ext cx="3035174" cy="577047"/>
          </a:xfrm>
        </p:spPr>
        <p:txBody>
          <a:bodyPr rtlCol="0">
            <a:noAutofit/>
          </a:bodyPr>
          <a:lstStyle/>
          <a:p>
            <a:pPr eaLnBrk="1" fontAlgn="auto" hangingPunct="1">
              <a:spcAft>
                <a:spcPts val="0"/>
              </a:spcAft>
              <a:defRPr/>
            </a:pPr>
            <a:r>
              <a:rPr lang="en-US" sz="3600" err="1">
                <a:solidFill>
                  <a:schemeClr val="bg1"/>
                </a:solidFill>
                <a:latin typeface="+mn-lt"/>
              </a:rPr>
              <a:t>Fatalidades</a:t>
            </a:r>
            <a:endParaRPr lang="en-US" sz="3600">
              <a:solidFill>
                <a:schemeClr val="bg1"/>
              </a:solidFill>
              <a:latin typeface="+mn-lt"/>
            </a:endParaRPr>
          </a:p>
        </p:txBody>
      </p:sp>
      <p:pic>
        <p:nvPicPr>
          <p:cNvPr id="11" name="Picture 4" title="News screenshot titled &quot;Two men found dead in septic tank&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648659">
            <a:off x="466914" y="1255561"/>
            <a:ext cx="4572000" cy="3776715"/>
          </a:xfrm>
          <a:prstGeom prst="rect">
            <a:avLst/>
          </a:prstGeom>
          <a:noFill/>
          <a:ln>
            <a:noFill/>
          </a:ln>
          <a:effectLst>
            <a:glow rad="63500">
              <a:schemeClr val="bg1">
                <a:lumMod val="75000"/>
                <a:alpha val="40000"/>
              </a:schemeClr>
            </a:glow>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title="News screenshot titled &quot;Man dies after becoming trapped in septic tank&quo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0135151">
            <a:off x="5061169" y="1232410"/>
            <a:ext cx="3657600" cy="2852928"/>
          </a:xfrm>
          <a:prstGeom prst="rect">
            <a:avLst/>
          </a:prstGeom>
          <a:noFill/>
          <a:ln>
            <a:noFill/>
          </a:ln>
          <a:effectLst>
            <a:glow rad="63500">
              <a:schemeClr val="bg1">
                <a:lumMod val="75000"/>
                <a:alpha val="40000"/>
              </a:schemeClr>
            </a:glow>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title="News screenshot titled &quot;2 found dead in Devils Tower septic tank&quot;"/>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727"/>
          <a:stretch/>
        </p:blipFill>
        <p:spPr bwMode="auto">
          <a:xfrm rot="21025332">
            <a:off x="4975384" y="2990398"/>
            <a:ext cx="3829172" cy="3536078"/>
          </a:xfrm>
          <a:prstGeom prst="rect">
            <a:avLst/>
          </a:prstGeom>
          <a:noFill/>
          <a:ln>
            <a:noFill/>
          </a:ln>
          <a:effectLst>
            <a:glow rad="63500">
              <a:schemeClr val="bg1">
                <a:lumMod val="75000"/>
                <a:alpha val="40000"/>
              </a:schemeClr>
            </a:glow>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title="News screenshot titled &quot;Worker dies in septic tank accident&quo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rot="297202">
            <a:off x="93922" y="4160929"/>
            <a:ext cx="5486400" cy="2412814"/>
          </a:xfrm>
          <a:prstGeom prst="rect">
            <a:avLst/>
          </a:prstGeom>
          <a:noFill/>
          <a:ln>
            <a:noFill/>
          </a:ln>
          <a:effectLst>
            <a:glow rad="63500">
              <a:schemeClr val="bg1">
                <a:lumMod val="75000"/>
                <a:alpha val="40000"/>
              </a:schemeClr>
            </a:glow>
            <a:outerShdw blurRad="50800" dist="38100" dir="27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301988"/>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91069" y="2320118"/>
            <a:ext cx="4244453" cy="4401205"/>
          </a:xfrm>
          <a:prstGeom prst="rect">
            <a:avLst/>
          </a:prstGeom>
          <a:noFill/>
        </p:spPr>
        <p:txBody>
          <a:bodyPr wrap="square" rtlCol="0">
            <a:spAutoFit/>
          </a:bodyPr>
          <a:lstStyle/>
          <a:p>
            <a:r>
              <a:rPr lang="es-ES" sz="2800"/>
              <a:t>Gestión reactiva (lucha contra el fuego) cuando ocurre un problema, simplemente REACCIONAN a él.  El "problema" nunca fue arraigado hacia fuera antes de lo ocurrido.  Puede haber sido evitable si se había identificado la causa raíz.</a:t>
            </a:r>
            <a:endParaRPr lang="en-US" sz="2400"/>
          </a:p>
        </p:txBody>
      </p:sp>
      <p:sp>
        <p:nvSpPr>
          <p:cNvPr id="5" name="TextBox 4"/>
          <p:cNvSpPr txBox="1"/>
          <p:nvPr/>
        </p:nvSpPr>
        <p:spPr>
          <a:xfrm>
            <a:off x="4738048" y="1595021"/>
            <a:ext cx="4244453" cy="5262979"/>
          </a:xfrm>
          <a:prstGeom prst="rect">
            <a:avLst/>
          </a:prstGeom>
          <a:noFill/>
        </p:spPr>
        <p:txBody>
          <a:bodyPr wrap="square" rtlCol="0">
            <a:spAutoFit/>
          </a:bodyPr>
          <a:lstStyle/>
          <a:p>
            <a:r>
              <a:rPr lang="es-ES" sz="2800"/>
              <a:t>Gestión proactiva al utilizar un enfoque PROACTIVO a la resolución de problemas, eliminar la exposición potencial en el flujo de trabajo.  Exposiciones evitables se identifican por adelantado utilizando herramientas de gestión de la seguridad como la AST (análisis de seguridad del trabajo).</a:t>
            </a:r>
          </a:p>
        </p:txBody>
      </p:sp>
      <p:sp>
        <p:nvSpPr>
          <p:cNvPr id="6" name="Title 5"/>
          <p:cNvSpPr>
            <a:spLocks noGrp="1"/>
          </p:cNvSpPr>
          <p:nvPr>
            <p:ph type="title"/>
          </p:nvPr>
        </p:nvSpPr>
        <p:spPr>
          <a:xfrm>
            <a:off x="0" y="73464"/>
            <a:ext cx="9144000" cy="1325563"/>
          </a:xfrm>
        </p:spPr>
        <p:txBody>
          <a:bodyPr>
            <a:normAutofit fontScale="90000"/>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Nuestra</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Industria</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hace</a:t>
            </a:r>
            <a:r>
              <a:rPr lang="en-US" sz="3600" dirty="0">
                <a:solidFill>
                  <a:prstClr val="white"/>
                </a:solidFill>
                <a:latin typeface="Calibri" panose="020F0502020204030204"/>
                <a:ea typeface="+mn-ea"/>
                <a:cs typeface="+mn-cs"/>
              </a:rPr>
              <a:t> un </a:t>
            </a:r>
            <a:r>
              <a:rPr lang="en-US" sz="3600" dirty="0" err="1">
                <a:solidFill>
                  <a:prstClr val="white"/>
                </a:solidFill>
                <a:latin typeface="Calibri" panose="020F0502020204030204"/>
                <a:ea typeface="+mn-ea"/>
                <a:cs typeface="+mn-cs"/>
              </a:rPr>
              <a:t>Excelente</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Trabajo</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en</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Quemando</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Fuegos</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31468615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0"/>
            <a:ext cx="9144000" cy="615462"/>
          </a:xfrm>
        </p:spPr>
        <p:txBody>
          <a:bodyPr>
            <a:normAutofit fontScale="90000"/>
          </a:bodyPr>
          <a:lstStyle/>
          <a:p>
            <a:pPr algn="l" eaLnBrk="1" hangingPunct="1"/>
            <a:r>
              <a:rPr lang="en-US" altLang="en-US" sz="3600" err="1">
                <a:solidFill>
                  <a:schemeClr val="bg1"/>
                </a:solidFill>
                <a:latin typeface="+mn-lt"/>
              </a:rPr>
              <a:t>Herramienta</a:t>
            </a:r>
            <a:r>
              <a:rPr lang="en-US" altLang="en-US" sz="3600">
                <a:solidFill>
                  <a:schemeClr val="bg1"/>
                </a:solidFill>
                <a:latin typeface="+mn-lt"/>
              </a:rPr>
              <a:t> de </a:t>
            </a:r>
            <a:r>
              <a:rPr lang="en-US" altLang="en-US" sz="3600" err="1">
                <a:solidFill>
                  <a:schemeClr val="bg1"/>
                </a:solidFill>
                <a:latin typeface="+mn-lt"/>
              </a:rPr>
              <a:t>Manegamiento</a:t>
            </a:r>
            <a:r>
              <a:rPr lang="en-US" altLang="en-US" sz="3600">
                <a:solidFill>
                  <a:schemeClr val="bg1"/>
                </a:solidFill>
                <a:latin typeface="+mn-lt"/>
              </a:rPr>
              <a:t> Para el </a:t>
            </a:r>
            <a:r>
              <a:rPr lang="en-US" altLang="en-US" sz="3600" err="1">
                <a:solidFill>
                  <a:schemeClr val="bg1"/>
                </a:solidFill>
                <a:latin typeface="+mn-lt"/>
              </a:rPr>
              <a:t>Empleador</a:t>
            </a:r>
            <a:r>
              <a:rPr lang="en-US" altLang="en-US" sz="3600">
                <a:solidFill>
                  <a:schemeClr val="bg1"/>
                </a:solidFill>
                <a:latin typeface="+mn-lt"/>
              </a:rPr>
              <a:t> </a:t>
            </a:r>
          </a:p>
        </p:txBody>
      </p:sp>
      <p:sp>
        <p:nvSpPr>
          <p:cNvPr id="3" name="TextBox 2"/>
          <p:cNvSpPr txBox="1"/>
          <p:nvPr/>
        </p:nvSpPr>
        <p:spPr>
          <a:xfrm>
            <a:off x="279516" y="2225635"/>
            <a:ext cx="4156006" cy="3108543"/>
          </a:xfrm>
          <a:prstGeom prst="rect">
            <a:avLst/>
          </a:prstGeom>
          <a:noFill/>
        </p:spPr>
        <p:txBody>
          <a:bodyPr wrap="square" rtlCol="0">
            <a:spAutoFit/>
          </a:bodyPr>
          <a:lstStyle/>
          <a:p>
            <a:pPr marL="285750" indent="-285750">
              <a:buFont typeface="Arial" panose="020B0604020202020204" pitchFamily="34" charset="0"/>
              <a:buChar char="•"/>
            </a:pPr>
            <a:r>
              <a:rPr lang="es-ES" sz="2800"/>
              <a:t>JSA-trabajo </a:t>
            </a:r>
          </a:p>
          <a:p>
            <a:pPr marL="285750" indent="-285750">
              <a:buFont typeface="Arial" panose="020B0604020202020204" pitchFamily="34" charset="0"/>
              <a:buChar char="•"/>
            </a:pPr>
            <a:r>
              <a:rPr lang="es-ES" sz="2800"/>
              <a:t>Políticas de análisis </a:t>
            </a:r>
          </a:p>
          <a:p>
            <a:pPr marL="285750" indent="-285750">
              <a:buFont typeface="Arial" panose="020B0604020202020204" pitchFamily="34" charset="0"/>
              <a:buChar char="•"/>
            </a:pPr>
            <a:r>
              <a:rPr lang="es-ES" sz="2800"/>
              <a:t>de seguridad y procedimientos </a:t>
            </a:r>
          </a:p>
          <a:p>
            <a:pPr marL="285750" indent="-285750">
              <a:buFont typeface="Arial" panose="020B0604020202020204" pitchFamily="34" charset="0"/>
              <a:buChar char="•"/>
            </a:pPr>
            <a:r>
              <a:rPr lang="es-ES" sz="2800"/>
              <a:t>de respuesta de emergencia y </a:t>
            </a:r>
          </a:p>
          <a:p>
            <a:pPr marL="285750" indent="-285750">
              <a:buFont typeface="Arial" panose="020B0604020202020204" pitchFamily="34" charset="0"/>
              <a:buChar char="•"/>
            </a:pPr>
            <a:r>
              <a:rPr lang="es-ES" sz="2800"/>
              <a:t>de rescate planificación </a:t>
            </a:r>
          </a:p>
        </p:txBody>
      </p:sp>
      <p:sp>
        <p:nvSpPr>
          <p:cNvPr id="2" name="TextBox 1"/>
          <p:cNvSpPr txBox="1"/>
          <p:nvPr/>
        </p:nvSpPr>
        <p:spPr>
          <a:xfrm>
            <a:off x="5131558" y="2210937"/>
            <a:ext cx="3780430" cy="4247317"/>
          </a:xfrm>
          <a:prstGeom prst="rect">
            <a:avLst/>
          </a:prstGeom>
          <a:noFill/>
        </p:spPr>
        <p:txBody>
          <a:bodyPr wrap="square" rtlCol="0">
            <a:spAutoFit/>
          </a:bodyPr>
          <a:lstStyle/>
          <a:p>
            <a:pPr marL="285750" indent="-285750">
              <a:buFont typeface="Arial" panose="020B0604020202020204" pitchFamily="34" charset="0"/>
              <a:buChar char="•"/>
            </a:pPr>
            <a:r>
              <a:rPr lang="es-ES" sz="2800"/>
              <a:t>de inspecciones </a:t>
            </a:r>
          </a:p>
          <a:p>
            <a:pPr marL="285750" indent="-285750">
              <a:buFont typeface="Arial" panose="020B0604020202020204" pitchFamily="34" charset="0"/>
              <a:buChar char="•"/>
            </a:pPr>
            <a:r>
              <a:rPr lang="es-ES" sz="2800"/>
              <a:t>de mantenimiento </a:t>
            </a:r>
          </a:p>
          <a:p>
            <a:pPr marL="285750" indent="-285750">
              <a:buFont typeface="Arial" panose="020B0604020202020204" pitchFamily="34" charset="0"/>
              <a:buChar char="•"/>
            </a:pPr>
            <a:r>
              <a:rPr lang="es-ES" sz="2800"/>
              <a:t>de formación, interna y externa auditorías </a:t>
            </a:r>
          </a:p>
          <a:p>
            <a:pPr marL="285750" indent="-285750">
              <a:buFont typeface="Arial" panose="020B0604020202020204" pitchFamily="34" charset="0"/>
              <a:buChar char="•"/>
            </a:pPr>
            <a:r>
              <a:rPr lang="es-ES" sz="2800"/>
              <a:t>de cumplimiento y aplicación </a:t>
            </a:r>
          </a:p>
          <a:p>
            <a:pPr marL="285750" indent="-285750">
              <a:buFont typeface="Arial" panose="020B0604020202020204" pitchFamily="34" charset="0"/>
              <a:buChar char="•"/>
            </a:pPr>
            <a:r>
              <a:rPr lang="es-ES" sz="2800"/>
              <a:t>de la investigación </a:t>
            </a:r>
          </a:p>
          <a:p>
            <a:pPr marL="285750" indent="-285750">
              <a:buFont typeface="Arial" panose="020B0604020202020204" pitchFamily="34" charset="0"/>
              <a:buChar char="•"/>
            </a:pPr>
            <a:r>
              <a:rPr lang="es-ES" sz="2800"/>
              <a:t>de accidentes (análisis de causa raíz)</a:t>
            </a:r>
            <a:endParaRPr lang="en-US" sz="2800"/>
          </a:p>
          <a:p>
            <a:endParaRPr lang="en-US"/>
          </a:p>
        </p:txBody>
      </p:sp>
    </p:spTree>
    <p:extLst>
      <p:ext uri="{BB962C8B-B14F-4D97-AF65-F5344CB8AC3E}">
        <p14:creationId xmlns:p14="http://schemas.microsoft.com/office/powerpoint/2010/main" val="3790466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0"/>
            <a:ext cx="9144000" cy="615462"/>
          </a:xfrm>
        </p:spPr>
        <p:txBody>
          <a:bodyPr>
            <a:normAutofit fontScale="90000"/>
          </a:bodyPr>
          <a:lstStyle/>
          <a:p>
            <a:pPr algn="l" eaLnBrk="1" hangingPunct="1"/>
            <a:r>
              <a:rPr lang="en-US" altLang="en-US" sz="3600" err="1">
                <a:solidFill>
                  <a:schemeClr val="bg1"/>
                </a:solidFill>
                <a:latin typeface="+mn-lt"/>
              </a:rPr>
              <a:t>Arreglar</a:t>
            </a:r>
            <a:r>
              <a:rPr lang="en-US" altLang="en-US" sz="3600">
                <a:solidFill>
                  <a:schemeClr val="bg1"/>
                </a:solidFill>
                <a:latin typeface="+mn-lt"/>
              </a:rPr>
              <a:t> El </a:t>
            </a:r>
            <a:r>
              <a:rPr lang="en-US" altLang="en-US" sz="3600" err="1">
                <a:solidFill>
                  <a:schemeClr val="bg1"/>
                </a:solidFill>
                <a:latin typeface="+mn-lt"/>
              </a:rPr>
              <a:t>Problema</a:t>
            </a:r>
            <a:r>
              <a:rPr lang="en-US" altLang="en-US" sz="3600">
                <a:solidFill>
                  <a:schemeClr val="bg1"/>
                </a:solidFill>
                <a:latin typeface="+mn-lt"/>
              </a:rPr>
              <a:t> </a:t>
            </a:r>
            <a:r>
              <a:rPr lang="en-US" altLang="en-US" sz="3600" err="1">
                <a:solidFill>
                  <a:schemeClr val="bg1"/>
                </a:solidFill>
                <a:latin typeface="+mn-lt"/>
              </a:rPr>
              <a:t>en</a:t>
            </a:r>
            <a:r>
              <a:rPr lang="en-US" altLang="en-US" sz="3600">
                <a:solidFill>
                  <a:schemeClr val="bg1"/>
                </a:solidFill>
                <a:latin typeface="+mn-lt"/>
              </a:rPr>
              <a:t> </a:t>
            </a:r>
            <a:r>
              <a:rPr lang="en-US" altLang="en-US" sz="3600" err="1">
                <a:solidFill>
                  <a:schemeClr val="bg1"/>
                </a:solidFill>
                <a:latin typeface="+mn-lt"/>
              </a:rPr>
              <a:t>Ves</a:t>
            </a:r>
            <a:r>
              <a:rPr lang="en-US" altLang="en-US" sz="3600">
                <a:solidFill>
                  <a:schemeClr val="bg1"/>
                </a:solidFill>
                <a:latin typeface="+mn-lt"/>
              </a:rPr>
              <a:t> De </a:t>
            </a:r>
            <a:r>
              <a:rPr lang="en-US" altLang="en-US" sz="3600" err="1">
                <a:solidFill>
                  <a:schemeClr val="bg1"/>
                </a:solidFill>
                <a:latin typeface="+mn-lt"/>
              </a:rPr>
              <a:t>Arreglar</a:t>
            </a:r>
            <a:r>
              <a:rPr lang="en-US" altLang="en-US" sz="3600">
                <a:solidFill>
                  <a:schemeClr val="bg1"/>
                </a:solidFill>
                <a:latin typeface="+mn-lt"/>
              </a:rPr>
              <a:t> </a:t>
            </a:r>
            <a:r>
              <a:rPr lang="en-US" altLang="en-US" sz="3600" err="1">
                <a:solidFill>
                  <a:schemeClr val="bg1"/>
                </a:solidFill>
                <a:latin typeface="+mn-lt"/>
              </a:rPr>
              <a:t>Accusaciones</a:t>
            </a:r>
            <a:endParaRPr lang="en-US" altLang="en-US" sz="3600">
              <a:solidFill>
                <a:schemeClr val="bg1"/>
              </a:solidFill>
              <a:latin typeface="+mn-lt"/>
            </a:endParaRPr>
          </a:p>
        </p:txBody>
      </p:sp>
      <p:pic>
        <p:nvPicPr>
          <p:cNvPr id="2" name="Picture 1" title="Foto - an iceberg (Es dificil arreglar un problema si uno no sabe que existe?)"/>
          <p:cNvPicPr>
            <a:picLocks noChangeAspect="1"/>
          </p:cNvPicPr>
          <p:nvPr/>
        </p:nvPicPr>
        <p:blipFill>
          <a:blip r:embed="rId3"/>
          <a:stretch>
            <a:fillRect/>
          </a:stretch>
        </p:blipFill>
        <p:spPr>
          <a:xfrm>
            <a:off x="0" y="861646"/>
            <a:ext cx="9144000" cy="5996354"/>
          </a:xfrm>
          <a:prstGeom prst="rect">
            <a:avLst/>
          </a:prstGeom>
        </p:spPr>
      </p:pic>
      <p:sp>
        <p:nvSpPr>
          <p:cNvPr id="5" name="TextBox 4"/>
          <p:cNvSpPr txBox="1"/>
          <p:nvPr/>
        </p:nvSpPr>
        <p:spPr>
          <a:xfrm>
            <a:off x="351693" y="4589584"/>
            <a:ext cx="3991708" cy="1384995"/>
          </a:xfrm>
          <a:prstGeom prst="rect">
            <a:avLst/>
          </a:prstGeom>
          <a:noFill/>
        </p:spPr>
        <p:txBody>
          <a:bodyPr wrap="square" rtlCol="0">
            <a:spAutoFit/>
          </a:bodyPr>
          <a:lstStyle/>
          <a:p>
            <a:r>
              <a:rPr lang="en-US" sz="2800" err="1">
                <a:solidFill>
                  <a:schemeClr val="bg1"/>
                </a:solidFill>
              </a:rPr>
              <a:t>Es</a:t>
            </a:r>
            <a:r>
              <a:rPr lang="en-US" sz="2800">
                <a:solidFill>
                  <a:schemeClr val="bg1"/>
                </a:solidFill>
              </a:rPr>
              <a:t> </a:t>
            </a:r>
            <a:r>
              <a:rPr lang="en-US" sz="2800" err="1">
                <a:solidFill>
                  <a:schemeClr val="bg1"/>
                </a:solidFill>
              </a:rPr>
              <a:t>dificil</a:t>
            </a:r>
            <a:r>
              <a:rPr lang="en-US" sz="2800">
                <a:solidFill>
                  <a:schemeClr val="bg1"/>
                </a:solidFill>
              </a:rPr>
              <a:t> </a:t>
            </a:r>
            <a:r>
              <a:rPr lang="en-US" sz="2800" err="1">
                <a:solidFill>
                  <a:schemeClr val="bg1"/>
                </a:solidFill>
              </a:rPr>
              <a:t>arreglar</a:t>
            </a:r>
            <a:r>
              <a:rPr lang="en-US" sz="2800">
                <a:solidFill>
                  <a:schemeClr val="bg1"/>
                </a:solidFill>
              </a:rPr>
              <a:t> un </a:t>
            </a:r>
            <a:r>
              <a:rPr lang="en-US" sz="2800" err="1">
                <a:solidFill>
                  <a:schemeClr val="bg1"/>
                </a:solidFill>
              </a:rPr>
              <a:t>problema</a:t>
            </a:r>
            <a:r>
              <a:rPr lang="en-US" sz="2800">
                <a:solidFill>
                  <a:schemeClr val="bg1"/>
                </a:solidFill>
              </a:rPr>
              <a:t> </a:t>
            </a:r>
            <a:r>
              <a:rPr lang="en-US" sz="2800" err="1">
                <a:solidFill>
                  <a:schemeClr val="bg1"/>
                </a:solidFill>
              </a:rPr>
              <a:t>si</a:t>
            </a:r>
            <a:r>
              <a:rPr lang="en-US" sz="2800">
                <a:solidFill>
                  <a:schemeClr val="bg1"/>
                </a:solidFill>
              </a:rPr>
              <a:t> </a:t>
            </a:r>
            <a:r>
              <a:rPr lang="en-US" sz="2800" err="1">
                <a:solidFill>
                  <a:schemeClr val="bg1"/>
                </a:solidFill>
              </a:rPr>
              <a:t>uno</a:t>
            </a:r>
            <a:r>
              <a:rPr lang="en-US" sz="2800">
                <a:solidFill>
                  <a:schemeClr val="bg1"/>
                </a:solidFill>
              </a:rPr>
              <a:t> no </a:t>
            </a:r>
            <a:r>
              <a:rPr lang="en-US" sz="2800" err="1">
                <a:solidFill>
                  <a:schemeClr val="bg1"/>
                </a:solidFill>
              </a:rPr>
              <a:t>sabe</a:t>
            </a:r>
            <a:r>
              <a:rPr lang="en-US" sz="2800">
                <a:solidFill>
                  <a:schemeClr val="bg1"/>
                </a:solidFill>
              </a:rPr>
              <a:t> que </a:t>
            </a:r>
            <a:r>
              <a:rPr lang="en-US" sz="2800" err="1">
                <a:solidFill>
                  <a:schemeClr val="bg1"/>
                </a:solidFill>
              </a:rPr>
              <a:t>existe</a:t>
            </a:r>
            <a:r>
              <a:rPr lang="en-US" sz="2800">
                <a:solidFill>
                  <a:schemeClr val="bg1"/>
                </a:solidFill>
              </a:rPr>
              <a:t>!</a:t>
            </a:r>
          </a:p>
        </p:txBody>
      </p:sp>
    </p:spTree>
    <p:extLst>
      <p:ext uri="{BB962C8B-B14F-4D97-AF65-F5344CB8AC3E}">
        <p14:creationId xmlns:p14="http://schemas.microsoft.com/office/powerpoint/2010/main" val="3591119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Grp="1" noChangeArrowheads="1"/>
          </p:cNvSpPr>
          <p:nvPr>
            <p:ph type="title"/>
          </p:nvPr>
        </p:nvSpPr>
        <p:spPr>
          <a:xfrm>
            <a:off x="0" y="0"/>
            <a:ext cx="5613888" cy="844062"/>
          </a:xfrm>
        </p:spPr>
        <p:txBody>
          <a:bodyPr>
            <a:normAutofit/>
          </a:bodyPr>
          <a:lstStyle/>
          <a:p>
            <a:pPr eaLnBrk="1" hangingPunct="1"/>
            <a:r>
              <a:rPr lang="en-US" altLang="en-US" sz="3600">
                <a:solidFill>
                  <a:schemeClr val="bg1"/>
                </a:solidFill>
                <a:latin typeface="+mn-lt"/>
              </a:rPr>
              <a:t>OSHA Susan Harwood Grant</a:t>
            </a:r>
          </a:p>
        </p:txBody>
      </p:sp>
      <p:sp>
        <p:nvSpPr>
          <p:cNvPr id="6147" name="Rectangle 3"/>
          <p:cNvSpPr>
            <a:spLocks noGrp="1" noChangeArrowheads="1"/>
          </p:cNvSpPr>
          <p:nvPr>
            <p:ph idx="1"/>
          </p:nvPr>
        </p:nvSpPr>
        <p:spPr>
          <a:xfrm>
            <a:off x="193429" y="3041752"/>
            <a:ext cx="8792307" cy="4351338"/>
          </a:xfrm>
        </p:spPr>
        <p:txBody>
          <a:bodyPr>
            <a:normAutofit/>
          </a:bodyPr>
          <a:lstStyle/>
          <a:p>
            <a:pPr eaLnBrk="1" hangingPunct="1">
              <a:buFont typeface="Wingdings" panose="05000000000000000000" pitchFamily="2" charset="2"/>
              <a:buNone/>
            </a:pPr>
            <a:r>
              <a:rPr lang="en-US" altLang="en-US" sz="2800"/>
              <a:t>  </a:t>
            </a:r>
            <a:r>
              <a:rPr lang="en-US" altLang="en-US" sz="2800" err="1"/>
              <a:t>Fue</a:t>
            </a:r>
            <a:r>
              <a:rPr lang="en-US" altLang="en-US" sz="2800"/>
              <a:t> </a:t>
            </a:r>
            <a:r>
              <a:rPr lang="en-US" altLang="en-US" sz="2800" err="1"/>
              <a:t>proveido</a:t>
            </a:r>
            <a:r>
              <a:rPr lang="en-US" altLang="en-US" sz="2800"/>
              <a:t> </a:t>
            </a:r>
            <a:r>
              <a:rPr lang="en-US" altLang="en-US" sz="2800" err="1"/>
              <a:t>por</a:t>
            </a:r>
            <a:r>
              <a:rPr lang="es-ES" altLang="en-US" sz="2800"/>
              <a:t> el Departamento de Seguridad Ocupacional y Administración de la Salud y por el Departamento de Trabajo. No necesariamente reflejan las opiniones o políticas del Departamento de Trabajo, ni </a:t>
            </a:r>
            <a:r>
              <a:rPr lang="es-ES" altLang="en-US" sz="2800" err="1"/>
              <a:t>menciónar</a:t>
            </a:r>
            <a:r>
              <a:rPr lang="es-ES" altLang="en-US" sz="2800"/>
              <a:t> nombres comerciales o productos comerciales y tampoco organizaciones en cual pudiera implicar la aprobación por el gobierno de los Estados Unidos.</a:t>
            </a:r>
            <a:endParaRPr lang="en-US" altLang="en-US" sz="2800"/>
          </a:p>
        </p:txBody>
      </p:sp>
      <p:pic>
        <p:nvPicPr>
          <p:cNvPr id="6148" name="Picture 5" descr="osha_logo_x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5208" y="5942405"/>
            <a:ext cx="14287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46093" y="1683431"/>
            <a:ext cx="4474724" cy="1358321"/>
          </a:xfrm>
          <a:prstGeom prst="rect">
            <a:avLst/>
          </a:prstGeom>
          <a:noFill/>
        </p:spPr>
        <p:txBody>
          <a:bodyPr wrap="square" rtlCol="0">
            <a:spAutoFit/>
          </a:bodyPr>
          <a:lstStyle/>
          <a:p>
            <a:pPr marL="171450" lvl="0" indent="-171450" algn="ctr" defTabSz="685800">
              <a:lnSpc>
                <a:spcPct val="90000"/>
              </a:lnSpc>
              <a:spcBef>
                <a:spcPts val="750"/>
              </a:spcBef>
            </a:pPr>
            <a:r>
              <a:rPr lang="en-US" altLang="en-US" sz="2100">
                <a:solidFill>
                  <a:prstClr val="black"/>
                </a:solidFill>
              </a:rPr>
              <a:t>	</a:t>
            </a:r>
            <a:r>
              <a:rPr lang="es-ES" altLang="en-US" sz="2800">
                <a:solidFill>
                  <a:prstClr val="black"/>
                </a:solidFill>
              </a:rPr>
              <a:t>Este material fue producido bajo el subsidio número</a:t>
            </a:r>
            <a:endParaRPr lang="en-US" altLang="en-US" sz="2800">
              <a:solidFill>
                <a:prstClr val="black"/>
              </a:solidFill>
            </a:endParaRPr>
          </a:p>
          <a:p>
            <a:pPr marL="171450" lvl="0" indent="-171450" algn="ctr" defTabSz="685800">
              <a:lnSpc>
                <a:spcPct val="90000"/>
              </a:lnSpc>
              <a:spcBef>
                <a:spcPts val="750"/>
              </a:spcBef>
            </a:pPr>
            <a:r>
              <a:rPr lang="en-US" altLang="en-US" sz="2800">
                <a:solidFill>
                  <a:prstClr val="black"/>
                </a:solidFill>
              </a:rPr>
              <a:t>SH-27631- SH5</a:t>
            </a:r>
          </a:p>
        </p:txBody>
      </p:sp>
    </p:spTree>
    <p:extLst>
      <p:ext uri="{BB962C8B-B14F-4D97-AF65-F5344CB8AC3E}">
        <p14:creationId xmlns:p14="http://schemas.microsoft.com/office/powerpoint/2010/main" val="3565239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err="1">
                <a:solidFill>
                  <a:schemeClr val="bg1"/>
                </a:solidFill>
                <a:latin typeface="+mn-lt"/>
              </a:rPr>
              <a:t>Analisar</a:t>
            </a:r>
            <a:r>
              <a:rPr lang="en-US" altLang="en-US" sz="3600">
                <a:solidFill>
                  <a:schemeClr val="bg1"/>
                </a:solidFill>
                <a:latin typeface="+mn-lt"/>
              </a:rPr>
              <a:t> La </a:t>
            </a:r>
            <a:r>
              <a:rPr lang="en-US" altLang="en-US" sz="3600" err="1">
                <a:solidFill>
                  <a:schemeClr val="bg1"/>
                </a:solidFill>
                <a:latin typeface="+mn-lt"/>
              </a:rPr>
              <a:t>Raiz</a:t>
            </a:r>
            <a:r>
              <a:rPr lang="en-US" altLang="en-US" sz="3600">
                <a:solidFill>
                  <a:schemeClr val="bg1"/>
                </a:solidFill>
                <a:latin typeface="+mn-lt"/>
              </a:rPr>
              <a:t> de la </a:t>
            </a:r>
            <a:r>
              <a:rPr lang="en-US" altLang="en-US" sz="3600" err="1">
                <a:solidFill>
                  <a:schemeClr val="bg1"/>
                </a:solidFill>
                <a:latin typeface="+mn-lt"/>
              </a:rPr>
              <a:t>Causas</a:t>
            </a:r>
            <a:r>
              <a:rPr lang="en-US" altLang="en-US" sz="3600">
                <a:solidFill>
                  <a:schemeClr val="bg1"/>
                </a:solidFill>
                <a:latin typeface="+mn-lt"/>
              </a:rPr>
              <a:t> y </a:t>
            </a:r>
            <a:r>
              <a:rPr lang="en-US" altLang="en-US" sz="3600" err="1">
                <a:solidFill>
                  <a:schemeClr val="bg1"/>
                </a:solidFill>
                <a:latin typeface="+mn-lt"/>
              </a:rPr>
              <a:t>los</a:t>
            </a:r>
            <a:r>
              <a:rPr lang="en-US" altLang="en-US" sz="3600">
                <a:solidFill>
                  <a:schemeClr val="bg1"/>
                </a:solidFill>
                <a:latin typeface="+mn-lt"/>
              </a:rPr>
              <a:t> </a:t>
            </a:r>
            <a:r>
              <a:rPr lang="en-US" altLang="en-US" sz="3600" err="1">
                <a:solidFill>
                  <a:schemeClr val="bg1"/>
                </a:solidFill>
                <a:latin typeface="+mn-lt"/>
              </a:rPr>
              <a:t>Metodos</a:t>
            </a:r>
            <a:endParaRPr lang="en-US" altLang="en-US" sz="3600">
              <a:solidFill>
                <a:schemeClr val="bg1"/>
              </a:solidFill>
              <a:latin typeface="+mn-lt"/>
            </a:endParaRPr>
          </a:p>
        </p:txBody>
      </p:sp>
      <p:sp>
        <p:nvSpPr>
          <p:cNvPr id="14339" name="Rectangle 7"/>
          <p:cNvSpPr>
            <a:spLocks noGrp="1" noChangeArrowheads="1"/>
          </p:cNvSpPr>
          <p:nvPr>
            <p:ph type="subTitle" idx="1"/>
          </p:nvPr>
        </p:nvSpPr>
        <p:spPr>
          <a:xfrm>
            <a:off x="226074" y="2391882"/>
            <a:ext cx="8435788" cy="4174288"/>
          </a:xfrm>
        </p:spPr>
        <p:txBody>
          <a:bodyPr rtlCol="0">
            <a:normAutofit/>
          </a:bodyPr>
          <a:lstStyle/>
          <a:p>
            <a:pPr algn="l">
              <a:defRPr/>
            </a:pPr>
            <a:r>
              <a:rPr lang="en-US" sz="3600"/>
              <a:t>De que </a:t>
            </a:r>
            <a:r>
              <a:rPr lang="en-US" sz="3600" err="1"/>
              <a:t>manera</a:t>
            </a:r>
            <a:r>
              <a:rPr lang="en-US" sz="3600"/>
              <a:t> </a:t>
            </a:r>
            <a:r>
              <a:rPr lang="en-US" sz="3600" err="1"/>
              <a:t>es</a:t>
            </a:r>
            <a:r>
              <a:rPr lang="en-US" sz="3600"/>
              <a:t> </a:t>
            </a:r>
            <a:r>
              <a:rPr lang="en-US" sz="3600" err="1"/>
              <a:t>como</a:t>
            </a:r>
            <a:r>
              <a:rPr lang="en-US" sz="3600"/>
              <a:t> </a:t>
            </a:r>
            <a:r>
              <a:rPr lang="en-US" sz="3600" err="1"/>
              <a:t>puede</a:t>
            </a:r>
            <a:r>
              <a:rPr lang="en-US" sz="3600"/>
              <a:t> </a:t>
            </a:r>
            <a:r>
              <a:rPr lang="en-US" sz="3600" err="1"/>
              <a:t>empezar</a:t>
            </a:r>
            <a:r>
              <a:rPr lang="en-US" sz="3600"/>
              <a:t>?</a:t>
            </a:r>
          </a:p>
          <a:p>
            <a:pPr marL="457200" indent="-457200" algn="l">
              <a:buFont typeface="Arial" panose="020B0604020202020204" pitchFamily="34" charset="0"/>
              <a:buChar char="•"/>
              <a:defRPr/>
            </a:pPr>
            <a:endParaRPr lang="en-US" sz="3600"/>
          </a:p>
          <a:p>
            <a:pPr marL="457200" indent="-457200" algn="l">
              <a:buFont typeface="Arial" panose="020B0604020202020204" pitchFamily="34" charset="0"/>
              <a:buChar char="•"/>
              <a:defRPr/>
            </a:pPr>
            <a:r>
              <a:rPr lang="en-US" sz="2800" err="1"/>
              <a:t>Establesca</a:t>
            </a:r>
            <a:r>
              <a:rPr lang="en-US" sz="2800"/>
              <a:t> lo que </a:t>
            </a:r>
            <a:r>
              <a:rPr lang="en-US" sz="2800" err="1"/>
              <a:t>quiere</a:t>
            </a:r>
            <a:r>
              <a:rPr lang="en-US" sz="2800"/>
              <a:t> </a:t>
            </a:r>
            <a:r>
              <a:rPr lang="en-US" sz="2800" err="1"/>
              <a:t>medir</a:t>
            </a:r>
            <a:endParaRPr lang="en-US" sz="2800"/>
          </a:p>
          <a:p>
            <a:pPr marL="457200" indent="-457200" algn="l">
              <a:buFont typeface="Arial" panose="020B0604020202020204" pitchFamily="34" charset="0"/>
              <a:buChar char="•"/>
              <a:defRPr/>
            </a:pPr>
            <a:endParaRPr lang="en-US" sz="2800"/>
          </a:p>
          <a:p>
            <a:pPr marL="457200" indent="-457200" algn="l">
              <a:buFont typeface="Arial" panose="020B0604020202020204" pitchFamily="34" charset="0"/>
              <a:buChar char="•"/>
              <a:defRPr/>
            </a:pPr>
            <a:r>
              <a:rPr lang="en-US" sz="2800" err="1"/>
              <a:t>Reportar</a:t>
            </a:r>
            <a:r>
              <a:rPr lang="en-US" sz="2800"/>
              <a:t> </a:t>
            </a:r>
            <a:r>
              <a:rPr lang="en-US" sz="2800" err="1"/>
              <a:t>Accidentes</a:t>
            </a:r>
            <a:r>
              <a:rPr lang="en-US" sz="2800"/>
              <a:t> y </a:t>
            </a:r>
            <a:r>
              <a:rPr lang="en-US" sz="2800" err="1"/>
              <a:t>Investigaciones</a:t>
            </a:r>
            <a:endParaRPr lang="en-US" sz="2800"/>
          </a:p>
          <a:p>
            <a:pPr marL="457200" indent="-457200" algn="l">
              <a:buFont typeface="Arial" panose="020B0604020202020204" pitchFamily="34" charset="0"/>
              <a:buChar char="•"/>
              <a:defRPr/>
            </a:pPr>
            <a:endParaRPr lang="en-US" sz="2800"/>
          </a:p>
          <a:p>
            <a:pPr marL="457200" indent="-457200" algn="l">
              <a:buFont typeface="Arial" panose="020B0604020202020204" pitchFamily="34" charset="0"/>
              <a:buChar char="•"/>
              <a:defRPr/>
            </a:pPr>
            <a:r>
              <a:rPr lang="en-US" sz="2800" err="1"/>
              <a:t>Analisar</a:t>
            </a:r>
            <a:r>
              <a:rPr lang="en-US" sz="2800"/>
              <a:t> las </a:t>
            </a:r>
            <a:r>
              <a:rPr lang="en-US" sz="2800" err="1"/>
              <a:t>caidas</a:t>
            </a:r>
            <a:r>
              <a:rPr lang="en-US" sz="2800"/>
              <a:t> de </a:t>
            </a:r>
            <a:r>
              <a:rPr lang="en-US" sz="2800" err="1"/>
              <a:t>arboles</a:t>
            </a:r>
            <a:r>
              <a:rPr lang="en-US" sz="2800"/>
              <a:t> </a:t>
            </a:r>
          </a:p>
          <a:p>
            <a:pPr marL="457200" indent="-457200" algn="l">
              <a:buFont typeface="Arial" panose="020B0604020202020204" pitchFamily="34" charset="0"/>
              <a:buChar char="•"/>
              <a:defRPr/>
            </a:pPr>
            <a:endParaRPr lang="en-US" sz="2800"/>
          </a:p>
        </p:txBody>
      </p:sp>
    </p:spTree>
    <p:extLst>
      <p:ext uri="{BB962C8B-B14F-4D97-AF65-F5344CB8AC3E}">
        <p14:creationId xmlns:p14="http://schemas.microsoft.com/office/powerpoint/2010/main" val="784686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361949"/>
            <a:ext cx="9144000" cy="623277"/>
          </a:xfrm>
        </p:spPr>
        <p:txBody>
          <a:bodyPr>
            <a:normAutofit fontScale="90000"/>
          </a:bodyPr>
          <a:lstStyle/>
          <a:p>
            <a:pPr algn="l" eaLnBrk="1" hangingPunct="1"/>
            <a:r>
              <a:rPr lang="es-ES" altLang="en-US" sz="3600">
                <a:solidFill>
                  <a:schemeClr val="bg1"/>
                </a:solidFill>
                <a:latin typeface="+mn-lt"/>
              </a:rPr>
              <a:t>Análisis de la causa... la raíz otra herramienta en el cuadro de</a:t>
            </a:r>
            <a:endParaRPr lang="en-US" altLang="en-US" sz="3600">
              <a:solidFill>
                <a:schemeClr val="bg1"/>
              </a:solidFill>
              <a:latin typeface="+mn-lt"/>
            </a:endParaRPr>
          </a:p>
        </p:txBody>
      </p:sp>
      <p:sp>
        <p:nvSpPr>
          <p:cNvPr id="3" name="TextBox 2"/>
          <p:cNvSpPr txBox="1"/>
          <p:nvPr/>
        </p:nvSpPr>
        <p:spPr>
          <a:xfrm>
            <a:off x="334108" y="1951892"/>
            <a:ext cx="8327754" cy="4678204"/>
          </a:xfrm>
          <a:prstGeom prst="rect">
            <a:avLst/>
          </a:prstGeom>
          <a:noFill/>
        </p:spPr>
        <p:txBody>
          <a:bodyPr wrap="square" rtlCol="0">
            <a:spAutoFit/>
          </a:bodyPr>
          <a:lstStyle/>
          <a:p>
            <a:pPr marL="285750" indent="-285750">
              <a:buFont typeface="Arial" panose="020B0604020202020204" pitchFamily="34" charset="0"/>
              <a:buChar char="•"/>
            </a:pPr>
            <a:r>
              <a:rPr lang="es-ES" sz="2800"/>
              <a:t>Un enfoque metódico para la resolución de problemas identifica la causa raíz de problemas para ayudar a comprender las causas subyacentes</a:t>
            </a:r>
            <a:r>
              <a:rPr lang="en-US" sz="2800"/>
              <a:t>.</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s-ES" sz="2800"/>
              <a:t>Un "Factor Causal" es algo que afecta el resultado, pero no es una causa</a:t>
            </a:r>
            <a:r>
              <a:rPr lang="en-US" sz="2800"/>
              <a:t>. </a:t>
            </a:r>
          </a:p>
          <a:p>
            <a:pPr marL="285750" indent="-285750">
              <a:buFont typeface="Arial" panose="020B0604020202020204" pitchFamily="34" charset="0"/>
              <a:buChar char="•"/>
            </a:pPr>
            <a:endParaRPr lang="en-US" sz="2800"/>
          </a:p>
          <a:p>
            <a:pPr marL="285750" indent="-285750">
              <a:buFont typeface="Arial" panose="020B0604020202020204" pitchFamily="34" charset="0"/>
              <a:buChar char="•"/>
            </a:pPr>
            <a:r>
              <a:rPr lang="es-ES" sz="2800"/>
              <a:t>Eliminación de una "causa" del flujo de trabajo evitará que el accidente sucede en el futuro</a:t>
            </a:r>
            <a:r>
              <a:rPr lang="en-US" sz="2800"/>
              <a:t>.</a:t>
            </a:r>
          </a:p>
          <a:p>
            <a:endParaRPr lang="en-US" sz="2800"/>
          </a:p>
          <a:p>
            <a:endParaRPr lang="en-US"/>
          </a:p>
        </p:txBody>
      </p:sp>
    </p:spTree>
    <p:extLst>
      <p:ext uri="{BB962C8B-B14F-4D97-AF65-F5344CB8AC3E}">
        <p14:creationId xmlns:p14="http://schemas.microsoft.com/office/powerpoint/2010/main" val="2871913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Foto - Three Stooges pointing finger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94984"/>
            <a:ext cx="9121253" cy="6840940"/>
          </a:xfrm>
          <a:prstGeom prst="rect">
            <a:avLst/>
          </a:prstGeom>
        </p:spPr>
      </p:pic>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err="1">
                <a:solidFill>
                  <a:schemeClr val="bg1"/>
                </a:solidFill>
                <a:latin typeface="+mn-lt"/>
              </a:rPr>
              <a:t>Analisar</a:t>
            </a:r>
            <a:r>
              <a:rPr lang="en-US" altLang="en-US" sz="3600">
                <a:solidFill>
                  <a:schemeClr val="bg1"/>
                </a:solidFill>
                <a:latin typeface="+mn-lt"/>
              </a:rPr>
              <a:t> La </a:t>
            </a:r>
            <a:r>
              <a:rPr lang="en-US" altLang="en-US" sz="3600" err="1">
                <a:solidFill>
                  <a:schemeClr val="bg1"/>
                </a:solidFill>
                <a:latin typeface="+mn-lt"/>
              </a:rPr>
              <a:t>Raiz</a:t>
            </a:r>
            <a:r>
              <a:rPr lang="en-US" altLang="en-US" sz="3600">
                <a:solidFill>
                  <a:schemeClr val="bg1"/>
                </a:solidFill>
                <a:latin typeface="+mn-lt"/>
              </a:rPr>
              <a:t> de la Causa NO </a:t>
            </a:r>
            <a:r>
              <a:rPr lang="en-US" altLang="en-US" sz="3600" err="1">
                <a:solidFill>
                  <a:schemeClr val="bg1"/>
                </a:solidFill>
                <a:latin typeface="+mn-lt"/>
              </a:rPr>
              <a:t>es</a:t>
            </a:r>
            <a:r>
              <a:rPr lang="en-US" altLang="en-US" sz="3600">
                <a:solidFill>
                  <a:schemeClr val="bg1"/>
                </a:solidFill>
                <a:latin typeface="+mn-lt"/>
              </a:rPr>
              <a:t>….</a:t>
            </a:r>
          </a:p>
        </p:txBody>
      </p:sp>
    </p:spTree>
    <p:extLst>
      <p:ext uri="{BB962C8B-B14F-4D97-AF65-F5344CB8AC3E}">
        <p14:creationId xmlns:p14="http://schemas.microsoft.com/office/powerpoint/2010/main" val="108689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9144000" cy="623277"/>
          </a:xfrm>
        </p:spPr>
        <p:txBody>
          <a:bodyPr>
            <a:normAutofit/>
          </a:bodyPr>
          <a:lstStyle/>
          <a:p>
            <a:pPr algn="l"/>
            <a:r>
              <a:rPr lang="en-US" altLang="en-US" sz="3600" err="1">
                <a:solidFill>
                  <a:schemeClr val="bg1"/>
                </a:solidFill>
                <a:latin typeface="+mn-lt"/>
              </a:rPr>
              <a:t>Ejemplos</a:t>
            </a:r>
            <a:r>
              <a:rPr lang="en-US" altLang="en-US" sz="3600">
                <a:solidFill>
                  <a:schemeClr val="bg1"/>
                </a:solidFill>
                <a:latin typeface="+mn-lt"/>
              </a:rPr>
              <a:t>: </a:t>
            </a:r>
          </a:p>
        </p:txBody>
      </p:sp>
      <p:sp>
        <p:nvSpPr>
          <p:cNvPr id="3" name="TextBox 2"/>
          <p:cNvSpPr txBox="1"/>
          <p:nvPr/>
        </p:nvSpPr>
        <p:spPr>
          <a:xfrm>
            <a:off x="161366" y="1521587"/>
            <a:ext cx="8982634" cy="5262979"/>
          </a:xfrm>
          <a:prstGeom prst="rect">
            <a:avLst/>
          </a:prstGeom>
          <a:noFill/>
        </p:spPr>
        <p:txBody>
          <a:bodyPr wrap="square" rtlCol="0">
            <a:spAutoFit/>
          </a:bodyPr>
          <a:lstStyle/>
          <a:p>
            <a:endParaRPr lang="en-US" altLang="en-US" sz="2400"/>
          </a:p>
          <a:p>
            <a:pPr marL="171450" indent="-171450">
              <a:buFont typeface="Arial" panose="020B0604020202020204" pitchFamily="34" charset="0"/>
              <a:buChar char="•"/>
            </a:pPr>
            <a:r>
              <a:rPr lang="en-US" altLang="en-US" sz="2400" b="1" err="1"/>
              <a:t>Caidas</a:t>
            </a:r>
            <a:r>
              <a:rPr lang="en-US" altLang="en-US" sz="2400"/>
              <a:t> – la</a:t>
            </a:r>
            <a:r>
              <a:rPr lang="es-ES" altLang="en-US" sz="2400"/>
              <a:t> raíz de la causa: llevar el pie incorrecto ... la causa </a:t>
            </a:r>
            <a:r>
              <a:rPr lang="es-ES" altLang="en-US" sz="2400" err="1"/>
              <a:t>factoral</a:t>
            </a:r>
            <a:r>
              <a:rPr lang="es-ES" altLang="en-US" sz="2400"/>
              <a:t>: lluvia, nieve, trabajo en una cuesta o transportar una  manguera pesada</a:t>
            </a:r>
            <a:endParaRPr lang="en-US" altLang="en-US" sz="2400"/>
          </a:p>
          <a:p>
            <a:pPr marL="171450" indent="-171450">
              <a:buFont typeface="Arial" panose="020B0604020202020204" pitchFamily="34" charset="0"/>
              <a:buChar char="•"/>
            </a:pPr>
            <a:r>
              <a:rPr lang="en-US" altLang="en-US" sz="2400" b="1" err="1"/>
              <a:t>Pegar</a:t>
            </a:r>
            <a:r>
              <a:rPr lang="en-US" altLang="en-US" sz="2400" b="1"/>
              <a:t> </a:t>
            </a:r>
            <a:r>
              <a:rPr lang="en-US" altLang="en-US" sz="2400" b="1" err="1"/>
              <a:t>por</a:t>
            </a:r>
            <a:r>
              <a:rPr lang="en-US" altLang="en-US" sz="2400" b="1"/>
              <a:t> </a:t>
            </a:r>
            <a:r>
              <a:rPr lang="en-US" altLang="en-US" sz="2400"/>
              <a:t>– </a:t>
            </a:r>
            <a:r>
              <a:rPr lang="es-ES" altLang="en-US" sz="2400"/>
              <a:t>la raíz de la causa: no usar un casco dentro de un tanque haciendo reparación... Causa </a:t>
            </a:r>
            <a:r>
              <a:rPr lang="es-ES" altLang="en-US" sz="2400" err="1"/>
              <a:t>factoral</a:t>
            </a:r>
            <a:r>
              <a:rPr lang="es-ES" altLang="en-US" sz="2400"/>
              <a:t>: condiciones de pendiente desconocidos, tierra suelta, hielo... el calentamiento de las temperaturas</a:t>
            </a:r>
            <a:endParaRPr lang="en-US" altLang="en-US" sz="2400"/>
          </a:p>
          <a:p>
            <a:pPr marL="171450" indent="-171450">
              <a:buFont typeface="Arial" panose="020B0604020202020204" pitchFamily="34" charset="0"/>
              <a:buChar char="•"/>
            </a:pPr>
            <a:r>
              <a:rPr lang="en-US" altLang="en-US" sz="2400" b="1" err="1"/>
              <a:t>Atrapado</a:t>
            </a:r>
            <a:r>
              <a:rPr lang="en-US" altLang="en-US" sz="2400" b="1"/>
              <a:t> </a:t>
            </a:r>
            <a:r>
              <a:rPr lang="en-US" altLang="en-US" sz="2400"/>
              <a:t>– </a:t>
            </a:r>
            <a:r>
              <a:rPr lang="es-ES" altLang="en-US" sz="2400"/>
              <a:t>la raíz de la causa: usar la ropa suelta mientras se trabaja en equipo sin guardias en movimiento... la causa </a:t>
            </a:r>
            <a:r>
              <a:rPr lang="es-ES" altLang="en-US" sz="2400" err="1"/>
              <a:t>factoral</a:t>
            </a:r>
            <a:r>
              <a:rPr lang="es-ES" altLang="en-US" sz="2400"/>
              <a:t>: desabrochar la mangas de la camisa</a:t>
            </a:r>
          </a:p>
          <a:p>
            <a:pPr marL="171450" indent="-171450">
              <a:buFont typeface="Arial" panose="020B0604020202020204" pitchFamily="34" charset="0"/>
              <a:buChar char="•"/>
            </a:pPr>
            <a:r>
              <a:rPr lang="en-US" altLang="en-US" sz="2400" b="1" err="1"/>
              <a:t>Electricusion</a:t>
            </a:r>
            <a:r>
              <a:rPr lang="en-US" altLang="en-US" sz="2400"/>
              <a:t> – </a:t>
            </a:r>
            <a:r>
              <a:rPr lang="es-ES" altLang="en-US" sz="2400"/>
              <a:t>la raíz de la causa: trabajar en equipo que se energiza... La causa </a:t>
            </a:r>
            <a:r>
              <a:rPr lang="es-ES" altLang="en-US" sz="2400" err="1"/>
              <a:t>factoral</a:t>
            </a:r>
            <a:r>
              <a:rPr lang="es-ES" altLang="en-US" sz="2400"/>
              <a:t>: electricista sin licencia de trabajo no comprende la exposición</a:t>
            </a:r>
            <a:endParaRPr lang="en-US"/>
          </a:p>
        </p:txBody>
      </p:sp>
    </p:spTree>
    <p:extLst>
      <p:ext uri="{BB962C8B-B14F-4D97-AF65-F5344CB8AC3E}">
        <p14:creationId xmlns:p14="http://schemas.microsoft.com/office/powerpoint/2010/main" val="1423191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4401205"/>
          </a:xfrm>
          <a:prstGeom prst="rect">
            <a:avLst/>
          </a:prstGeom>
          <a:noFill/>
        </p:spPr>
        <p:txBody>
          <a:bodyPr wrap="square" rtlCol="0">
            <a:spAutoFit/>
          </a:bodyPr>
          <a:lstStyle/>
          <a:p>
            <a:r>
              <a:rPr lang="es-ES" sz="2800"/>
              <a:t>Cuáles son las principales cuestiones involucradas</a:t>
            </a:r>
            <a:r>
              <a:rPr lang="en-US" sz="2800"/>
              <a:t>?</a:t>
            </a:r>
          </a:p>
          <a:p>
            <a:endParaRPr lang="en-US" sz="2800"/>
          </a:p>
          <a:p>
            <a:pPr marL="457200" indent="-457200">
              <a:buFont typeface="Arial" panose="020B0604020202020204" pitchFamily="34" charset="0"/>
              <a:buChar char="•"/>
            </a:pPr>
            <a:r>
              <a:rPr lang="en-US" sz="2800" err="1"/>
              <a:t>Metodos</a:t>
            </a:r>
            <a:endParaRPr lang="en-US" sz="2800"/>
          </a:p>
          <a:p>
            <a:pPr marL="457200" indent="-457200">
              <a:buFont typeface="Arial" panose="020B0604020202020204" pitchFamily="34" charset="0"/>
              <a:buChar char="•"/>
            </a:pPr>
            <a:r>
              <a:rPr lang="en-US" sz="2800" err="1"/>
              <a:t>Managamiento</a:t>
            </a:r>
            <a:endParaRPr lang="en-US" sz="2800"/>
          </a:p>
          <a:p>
            <a:pPr marL="457200" indent="-457200">
              <a:buFont typeface="Arial" panose="020B0604020202020204" pitchFamily="34" charset="0"/>
              <a:buChar char="•"/>
            </a:pPr>
            <a:r>
              <a:rPr lang="en-US" sz="2800" err="1"/>
              <a:t>Materiales</a:t>
            </a:r>
            <a:endParaRPr lang="en-US" sz="2800"/>
          </a:p>
          <a:p>
            <a:pPr marL="457200" indent="-457200">
              <a:buFont typeface="Arial" panose="020B0604020202020204" pitchFamily="34" charset="0"/>
              <a:buChar char="•"/>
            </a:pPr>
            <a:r>
              <a:rPr lang="en-US" sz="2800"/>
              <a:t>Personas</a:t>
            </a:r>
          </a:p>
          <a:p>
            <a:pPr marL="457200" indent="-457200">
              <a:buFont typeface="Arial" panose="020B0604020202020204" pitchFamily="34" charset="0"/>
              <a:buChar char="•"/>
            </a:pPr>
            <a:r>
              <a:rPr lang="en-US" sz="2800" err="1"/>
              <a:t>Medidas</a:t>
            </a:r>
            <a:endParaRPr lang="en-US" sz="2800"/>
          </a:p>
          <a:p>
            <a:pPr marL="457200" indent="-457200">
              <a:buFont typeface="Arial" panose="020B0604020202020204" pitchFamily="34" charset="0"/>
              <a:buChar char="•"/>
            </a:pPr>
            <a:r>
              <a:rPr lang="en-US" sz="2800" err="1"/>
              <a:t>Maquinas</a:t>
            </a:r>
            <a:r>
              <a:rPr lang="en-US" sz="2800"/>
              <a:t> y </a:t>
            </a:r>
            <a:r>
              <a:rPr lang="en-US" sz="2800" err="1"/>
              <a:t>equipo</a:t>
            </a:r>
            <a:endParaRPr lang="en-US" sz="2800"/>
          </a:p>
        </p:txBody>
      </p:sp>
      <p:sp>
        <p:nvSpPr>
          <p:cNvPr id="5" name="TextBox 4"/>
          <p:cNvSpPr txBox="1"/>
          <p:nvPr/>
        </p:nvSpPr>
        <p:spPr>
          <a:xfrm>
            <a:off x="3815862" y="4061012"/>
            <a:ext cx="1240232" cy="369332"/>
          </a:xfrm>
          <a:prstGeom prst="rect">
            <a:avLst/>
          </a:prstGeom>
          <a:noFill/>
        </p:spPr>
        <p:txBody>
          <a:bodyPr wrap="square" rtlCol="0">
            <a:spAutoFit/>
          </a:bodyPr>
          <a:lstStyle/>
          <a:p>
            <a:r>
              <a:rPr lang="en-US" err="1"/>
              <a:t>Problemo</a:t>
            </a:r>
            <a:endParaRPr lang="en-US"/>
          </a:p>
        </p:txBody>
      </p:sp>
      <p:cxnSp>
        <p:nvCxnSpPr>
          <p:cNvPr id="7" name="Straight Connector 6" title="Line in the fault tree analysis"/>
          <p:cNvCxnSpPr>
            <a:stCxn id="5" idx="3"/>
          </p:cNvCxnSpPr>
          <p:nvPr/>
        </p:nvCxnSpPr>
        <p:spPr>
          <a:xfrm flipV="1">
            <a:off x="5056094" y="4195482"/>
            <a:ext cx="3455894" cy="50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title="Line in the fault tree analysis"/>
          <p:cNvCxnSpPr/>
          <p:nvPr/>
        </p:nvCxnSpPr>
        <p:spPr>
          <a:xfrm flipV="1">
            <a:off x="5204012" y="2612270"/>
            <a:ext cx="805273" cy="1610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title="Line in the fault tree analysis"/>
          <p:cNvCxnSpPr/>
          <p:nvPr/>
        </p:nvCxnSpPr>
        <p:spPr>
          <a:xfrm flipV="1">
            <a:off x="6444244" y="2612270"/>
            <a:ext cx="802170" cy="1633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title="Line in the fault tree analysis"/>
          <p:cNvCxnSpPr/>
          <p:nvPr/>
        </p:nvCxnSpPr>
        <p:spPr>
          <a:xfrm flipV="1">
            <a:off x="7631206" y="2612270"/>
            <a:ext cx="771654" cy="1608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title="Line in the fault tree analysis"/>
          <p:cNvCxnSpPr/>
          <p:nvPr/>
        </p:nvCxnSpPr>
        <p:spPr>
          <a:xfrm>
            <a:off x="5200909" y="4245678"/>
            <a:ext cx="1240232" cy="1365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title="Line in the fault tree analysis"/>
          <p:cNvCxnSpPr/>
          <p:nvPr/>
        </p:nvCxnSpPr>
        <p:spPr>
          <a:xfrm>
            <a:off x="7681373" y="4245678"/>
            <a:ext cx="1156447" cy="1363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title="Line in the fault tree analysis"/>
          <p:cNvCxnSpPr/>
          <p:nvPr/>
        </p:nvCxnSpPr>
        <p:spPr>
          <a:xfrm>
            <a:off x="6441141" y="4245678"/>
            <a:ext cx="1156447" cy="1365337"/>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69308" y="2233246"/>
            <a:ext cx="1156446" cy="307777"/>
          </a:xfrm>
          <a:prstGeom prst="rect">
            <a:avLst/>
          </a:prstGeom>
          <a:noFill/>
        </p:spPr>
        <p:txBody>
          <a:bodyPr wrap="square" rtlCol="0">
            <a:spAutoFit/>
          </a:bodyPr>
          <a:lstStyle/>
          <a:p>
            <a:r>
              <a:rPr lang="en-US" sz="1400" err="1"/>
              <a:t>Metodos</a:t>
            </a:r>
            <a:endParaRPr lang="en-US" sz="1400"/>
          </a:p>
        </p:txBody>
      </p:sp>
      <p:sp>
        <p:nvSpPr>
          <p:cNvPr id="28" name="TextBox 27"/>
          <p:cNvSpPr txBox="1"/>
          <p:nvPr/>
        </p:nvSpPr>
        <p:spPr>
          <a:xfrm>
            <a:off x="6441141" y="2238419"/>
            <a:ext cx="1379877" cy="307777"/>
          </a:xfrm>
          <a:prstGeom prst="rect">
            <a:avLst/>
          </a:prstGeom>
          <a:noFill/>
        </p:spPr>
        <p:txBody>
          <a:bodyPr wrap="square" rtlCol="0">
            <a:spAutoFit/>
          </a:bodyPr>
          <a:lstStyle/>
          <a:p>
            <a:r>
              <a:rPr lang="en-US" sz="1400" err="1"/>
              <a:t>Managamiento</a:t>
            </a:r>
            <a:endParaRPr lang="en-US" sz="1400"/>
          </a:p>
        </p:txBody>
      </p:sp>
      <p:sp>
        <p:nvSpPr>
          <p:cNvPr id="29" name="TextBox 28"/>
          <p:cNvSpPr txBox="1"/>
          <p:nvPr/>
        </p:nvSpPr>
        <p:spPr>
          <a:xfrm>
            <a:off x="7879201" y="2238419"/>
            <a:ext cx="1156446" cy="307777"/>
          </a:xfrm>
          <a:prstGeom prst="rect">
            <a:avLst/>
          </a:prstGeom>
          <a:noFill/>
        </p:spPr>
        <p:txBody>
          <a:bodyPr wrap="square" rtlCol="0">
            <a:spAutoFit/>
          </a:bodyPr>
          <a:lstStyle/>
          <a:p>
            <a:r>
              <a:rPr lang="en-US" sz="1400" err="1"/>
              <a:t>Materiales</a:t>
            </a:r>
            <a:endParaRPr lang="en-US" sz="1400"/>
          </a:p>
        </p:txBody>
      </p:sp>
      <p:sp>
        <p:nvSpPr>
          <p:cNvPr id="30" name="TextBox 29"/>
          <p:cNvSpPr txBox="1"/>
          <p:nvPr/>
        </p:nvSpPr>
        <p:spPr>
          <a:xfrm>
            <a:off x="8035653" y="5530702"/>
            <a:ext cx="1156446" cy="523220"/>
          </a:xfrm>
          <a:prstGeom prst="rect">
            <a:avLst/>
          </a:prstGeom>
          <a:noFill/>
        </p:spPr>
        <p:txBody>
          <a:bodyPr wrap="square" rtlCol="0">
            <a:spAutoFit/>
          </a:bodyPr>
          <a:lstStyle/>
          <a:p>
            <a:r>
              <a:rPr lang="en-US" sz="1400" err="1"/>
              <a:t>Maquinas</a:t>
            </a:r>
            <a:r>
              <a:rPr lang="en-US" sz="1400"/>
              <a:t> y </a:t>
            </a:r>
            <a:r>
              <a:rPr lang="en-US" sz="1400" err="1"/>
              <a:t>equipo</a:t>
            </a:r>
            <a:endParaRPr lang="en-US" sz="1400"/>
          </a:p>
        </p:txBody>
      </p:sp>
      <p:sp>
        <p:nvSpPr>
          <p:cNvPr id="31" name="TextBox 30"/>
          <p:cNvSpPr txBox="1"/>
          <p:nvPr/>
        </p:nvSpPr>
        <p:spPr>
          <a:xfrm>
            <a:off x="6722755" y="5050442"/>
            <a:ext cx="1156446" cy="307777"/>
          </a:xfrm>
          <a:prstGeom prst="rect">
            <a:avLst/>
          </a:prstGeom>
          <a:noFill/>
        </p:spPr>
        <p:txBody>
          <a:bodyPr wrap="square" rtlCol="0">
            <a:spAutoFit/>
          </a:bodyPr>
          <a:lstStyle/>
          <a:p>
            <a:r>
              <a:rPr lang="en-US" sz="1400" err="1"/>
              <a:t>calibración</a:t>
            </a:r>
            <a:endParaRPr lang="en-US" sz="1400"/>
          </a:p>
        </p:txBody>
      </p:sp>
      <p:sp>
        <p:nvSpPr>
          <p:cNvPr id="32" name="TextBox 31"/>
          <p:cNvSpPr txBox="1"/>
          <p:nvPr/>
        </p:nvSpPr>
        <p:spPr>
          <a:xfrm>
            <a:off x="5635873" y="5533199"/>
            <a:ext cx="1156446" cy="307777"/>
          </a:xfrm>
          <a:prstGeom prst="rect">
            <a:avLst/>
          </a:prstGeom>
          <a:noFill/>
        </p:spPr>
        <p:txBody>
          <a:bodyPr wrap="square" rtlCol="0">
            <a:spAutoFit/>
          </a:bodyPr>
          <a:lstStyle/>
          <a:p>
            <a:r>
              <a:rPr lang="en-US" sz="1400"/>
              <a:t>Personas</a:t>
            </a:r>
          </a:p>
        </p:txBody>
      </p:sp>
      <p:sp>
        <p:nvSpPr>
          <p:cNvPr id="4" name="TextBox 3"/>
          <p:cNvSpPr txBox="1"/>
          <p:nvPr/>
        </p:nvSpPr>
        <p:spPr>
          <a:xfrm>
            <a:off x="5197806" y="4693024"/>
            <a:ext cx="1227948" cy="307777"/>
          </a:xfrm>
          <a:prstGeom prst="rect">
            <a:avLst/>
          </a:prstGeom>
          <a:noFill/>
        </p:spPr>
        <p:txBody>
          <a:bodyPr wrap="square" rtlCol="0">
            <a:spAutoFit/>
          </a:bodyPr>
          <a:lstStyle/>
          <a:p>
            <a:r>
              <a:rPr lang="en-US" sz="1400" err="1"/>
              <a:t>formación</a:t>
            </a:r>
            <a:endParaRPr lang="en-US" sz="1400"/>
          </a:p>
        </p:txBody>
      </p:sp>
      <p:sp>
        <p:nvSpPr>
          <p:cNvPr id="21" name="TextBox 20"/>
          <p:cNvSpPr txBox="1"/>
          <p:nvPr/>
        </p:nvSpPr>
        <p:spPr>
          <a:xfrm>
            <a:off x="5564371" y="5062356"/>
            <a:ext cx="1227948" cy="307777"/>
          </a:xfrm>
          <a:prstGeom prst="rect">
            <a:avLst/>
          </a:prstGeom>
          <a:noFill/>
        </p:spPr>
        <p:txBody>
          <a:bodyPr wrap="square" rtlCol="0">
            <a:spAutoFit/>
          </a:bodyPr>
          <a:lstStyle/>
          <a:p>
            <a:r>
              <a:rPr lang="en-US" sz="1400" err="1"/>
              <a:t>habilidad</a:t>
            </a:r>
            <a:endParaRPr lang="en-US" sz="1400"/>
          </a:p>
        </p:txBody>
      </p:sp>
      <p:sp>
        <p:nvSpPr>
          <p:cNvPr id="22" name="TextBox 21"/>
          <p:cNvSpPr txBox="1"/>
          <p:nvPr/>
        </p:nvSpPr>
        <p:spPr>
          <a:xfrm>
            <a:off x="6886064" y="5587187"/>
            <a:ext cx="1156446" cy="307777"/>
          </a:xfrm>
          <a:prstGeom prst="rect">
            <a:avLst/>
          </a:prstGeom>
          <a:noFill/>
        </p:spPr>
        <p:txBody>
          <a:bodyPr wrap="square" rtlCol="0">
            <a:spAutoFit/>
          </a:bodyPr>
          <a:lstStyle/>
          <a:p>
            <a:r>
              <a:rPr lang="en-US" sz="1400" err="1"/>
              <a:t>Medidas</a:t>
            </a:r>
            <a:endParaRPr lang="en-US" sz="1400"/>
          </a:p>
        </p:txBody>
      </p:sp>
      <p:sp>
        <p:nvSpPr>
          <p:cNvPr id="6" name="TextBox 5"/>
          <p:cNvSpPr txBox="1"/>
          <p:nvPr/>
        </p:nvSpPr>
        <p:spPr>
          <a:xfrm>
            <a:off x="4719918" y="3325478"/>
            <a:ext cx="1765578" cy="307777"/>
          </a:xfrm>
          <a:prstGeom prst="rect">
            <a:avLst/>
          </a:prstGeom>
          <a:noFill/>
        </p:spPr>
        <p:txBody>
          <a:bodyPr wrap="square" rtlCol="0">
            <a:spAutoFit/>
          </a:bodyPr>
          <a:lstStyle/>
          <a:p>
            <a:r>
              <a:rPr lang="en-US" sz="1400" err="1"/>
              <a:t>perdidas</a:t>
            </a:r>
            <a:r>
              <a:rPr lang="en-US" sz="1400"/>
              <a:t> </a:t>
            </a:r>
            <a:r>
              <a:rPr lang="en-US" sz="1400" err="1"/>
              <a:t>medidas</a:t>
            </a:r>
            <a:endParaRPr lang="en-US" sz="1400"/>
          </a:p>
        </p:txBody>
      </p:sp>
      <p:sp>
        <p:nvSpPr>
          <p:cNvPr id="23" name="TextBox 22"/>
          <p:cNvSpPr txBox="1"/>
          <p:nvPr/>
        </p:nvSpPr>
        <p:spPr>
          <a:xfrm>
            <a:off x="6579273" y="3108423"/>
            <a:ext cx="1354274" cy="307777"/>
          </a:xfrm>
          <a:prstGeom prst="rect">
            <a:avLst/>
          </a:prstGeom>
          <a:noFill/>
        </p:spPr>
        <p:txBody>
          <a:bodyPr wrap="square" rtlCol="0">
            <a:spAutoFit/>
          </a:bodyPr>
          <a:lstStyle/>
          <a:p>
            <a:r>
              <a:rPr lang="en-US" sz="1400" err="1"/>
              <a:t>política</a:t>
            </a:r>
            <a:endParaRPr lang="en-US" sz="1400"/>
          </a:p>
        </p:txBody>
      </p:sp>
      <p:sp>
        <p:nvSpPr>
          <p:cNvPr id="24" name="TextBox 23"/>
          <p:cNvSpPr txBox="1"/>
          <p:nvPr/>
        </p:nvSpPr>
        <p:spPr>
          <a:xfrm>
            <a:off x="7778990" y="4804928"/>
            <a:ext cx="1354274" cy="307777"/>
          </a:xfrm>
          <a:prstGeom prst="rect">
            <a:avLst/>
          </a:prstGeom>
          <a:noFill/>
        </p:spPr>
        <p:txBody>
          <a:bodyPr wrap="square" rtlCol="0">
            <a:spAutoFit/>
          </a:bodyPr>
          <a:lstStyle/>
          <a:p>
            <a:r>
              <a:rPr lang="en-US" sz="1400" err="1"/>
              <a:t>mantenimiento</a:t>
            </a:r>
            <a:endParaRPr lang="en-US" sz="1400"/>
          </a:p>
        </p:txBody>
      </p:sp>
      <p:sp>
        <p:nvSpPr>
          <p:cNvPr id="25" name="TextBox 24"/>
          <p:cNvSpPr txBox="1"/>
          <p:nvPr/>
        </p:nvSpPr>
        <p:spPr>
          <a:xfrm>
            <a:off x="7638964" y="3463419"/>
            <a:ext cx="1354274" cy="307777"/>
          </a:xfrm>
          <a:prstGeom prst="rect">
            <a:avLst/>
          </a:prstGeom>
          <a:noFill/>
        </p:spPr>
        <p:txBody>
          <a:bodyPr wrap="square" rtlCol="0">
            <a:spAutoFit/>
          </a:bodyPr>
          <a:lstStyle/>
          <a:p>
            <a:r>
              <a:rPr lang="en-US" sz="1400" err="1"/>
              <a:t>inspección</a:t>
            </a:r>
            <a:endParaRPr lang="en-US" sz="1400"/>
          </a:p>
        </p:txBody>
      </p:sp>
      <p:sp>
        <p:nvSpPr>
          <p:cNvPr id="26" name="TextBox 25"/>
          <p:cNvSpPr txBox="1"/>
          <p:nvPr/>
        </p:nvSpPr>
        <p:spPr>
          <a:xfrm>
            <a:off x="5243448" y="2830145"/>
            <a:ext cx="1354274" cy="307777"/>
          </a:xfrm>
          <a:prstGeom prst="rect">
            <a:avLst/>
          </a:prstGeom>
          <a:noFill/>
        </p:spPr>
        <p:txBody>
          <a:bodyPr wrap="square" rtlCol="0">
            <a:spAutoFit/>
          </a:bodyPr>
          <a:lstStyle/>
          <a:p>
            <a:r>
              <a:rPr lang="en-US" sz="1400" err="1"/>
              <a:t>nuevos</a:t>
            </a:r>
            <a:r>
              <a:rPr lang="en-US" sz="1400"/>
              <a:t> </a:t>
            </a:r>
            <a:r>
              <a:rPr lang="en-US" sz="1400" err="1"/>
              <a:t>pasos</a:t>
            </a:r>
            <a:endParaRPr lang="en-US" sz="1400"/>
          </a:p>
        </p:txBody>
      </p:sp>
      <p:sp>
        <p:nvSpPr>
          <p:cNvPr id="8" name="Title 7"/>
          <p:cNvSpPr>
            <a:spLocks noGrp="1"/>
          </p:cNvSpPr>
          <p:nvPr>
            <p:ph type="title"/>
          </p:nvPr>
        </p:nvSpPr>
        <p:spPr>
          <a:xfrm>
            <a:off x="-7499" y="37932"/>
            <a:ext cx="7886700" cy="1325563"/>
          </a:xfrm>
        </p:spPr>
        <p:txBody>
          <a:bodyPr/>
          <a:lstStyle/>
          <a:p>
            <a:pPr lvl="0" defTabSz="914400">
              <a:lnSpc>
                <a:spcPct val="100000"/>
              </a:lnSpc>
              <a:spcBef>
                <a:spcPts val="0"/>
              </a:spcBef>
            </a:pPr>
            <a:r>
              <a:rPr lang="en-US" sz="3600" dirty="0" smtClean="0">
                <a:solidFill>
                  <a:prstClr val="white"/>
                </a:solidFill>
                <a:latin typeface="Calibri" panose="020F0502020204030204"/>
                <a:ea typeface="+mn-ea"/>
                <a:cs typeface="+mn-cs"/>
              </a:rPr>
              <a:t> </a:t>
            </a:r>
            <a:r>
              <a:rPr lang="en-US" sz="3600" dirty="0" err="1" smtClean="0">
                <a:solidFill>
                  <a:prstClr val="white"/>
                </a:solidFill>
                <a:latin typeface="Calibri" panose="020F0502020204030204"/>
                <a:ea typeface="+mn-ea"/>
                <a:cs typeface="+mn-cs"/>
              </a:rPr>
              <a:t>Organizando</a:t>
            </a:r>
            <a:r>
              <a:rPr lang="en-US" sz="3600" dirty="0" smtClean="0">
                <a:solidFill>
                  <a:prstClr val="white"/>
                </a:solidFill>
                <a:latin typeface="Calibri" panose="020F0502020204030204"/>
                <a:ea typeface="+mn-ea"/>
                <a:cs typeface="+mn-cs"/>
              </a:rPr>
              <a:t> </a:t>
            </a:r>
            <a:r>
              <a:rPr lang="en-US" sz="3600" dirty="0">
                <a:solidFill>
                  <a:prstClr val="white"/>
                </a:solidFill>
                <a:latin typeface="Calibri" panose="020F0502020204030204"/>
                <a:ea typeface="+mn-ea"/>
                <a:cs typeface="+mn-cs"/>
              </a:rPr>
              <a:t>La </a:t>
            </a:r>
            <a:r>
              <a:rPr lang="en-US" sz="3600" dirty="0" err="1">
                <a:solidFill>
                  <a:prstClr val="white"/>
                </a:solidFill>
                <a:latin typeface="Calibri" panose="020F0502020204030204"/>
                <a:ea typeface="+mn-ea"/>
                <a:cs typeface="+mn-cs"/>
              </a:rPr>
              <a:t>Informacion</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7885891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ctrTitle"/>
          </p:nvPr>
        </p:nvSpPr>
        <p:spPr>
          <a:xfrm>
            <a:off x="0" y="-1"/>
            <a:ext cx="8661862" cy="623277"/>
          </a:xfrm>
        </p:spPr>
        <p:txBody>
          <a:bodyPr>
            <a:normAutofit/>
          </a:bodyPr>
          <a:lstStyle/>
          <a:p>
            <a:pPr algn="l" eaLnBrk="1" hangingPunct="1"/>
            <a:r>
              <a:rPr lang="en-US" altLang="en-US" sz="3600">
                <a:solidFill>
                  <a:schemeClr val="bg1"/>
                </a:solidFill>
                <a:latin typeface="+mn-lt"/>
              </a:rPr>
              <a:t>Que </a:t>
            </a:r>
            <a:r>
              <a:rPr lang="en-US" altLang="en-US" sz="3600" err="1">
                <a:solidFill>
                  <a:schemeClr val="bg1"/>
                </a:solidFill>
                <a:latin typeface="+mn-lt"/>
              </a:rPr>
              <a:t>es</a:t>
            </a:r>
            <a:r>
              <a:rPr lang="en-US" altLang="en-US" sz="3600">
                <a:solidFill>
                  <a:schemeClr val="bg1"/>
                </a:solidFill>
                <a:latin typeface="+mn-lt"/>
              </a:rPr>
              <a:t> lo Que </a:t>
            </a:r>
            <a:r>
              <a:rPr lang="en-US" altLang="en-US" sz="3600" err="1">
                <a:solidFill>
                  <a:schemeClr val="bg1"/>
                </a:solidFill>
                <a:latin typeface="+mn-lt"/>
              </a:rPr>
              <a:t>debe</a:t>
            </a:r>
            <a:r>
              <a:rPr lang="en-US" altLang="en-US" sz="3600">
                <a:solidFill>
                  <a:schemeClr val="bg1"/>
                </a:solidFill>
                <a:latin typeface="+mn-lt"/>
              </a:rPr>
              <a:t> </a:t>
            </a:r>
            <a:r>
              <a:rPr lang="en-US" altLang="en-US" sz="3600" err="1">
                <a:solidFill>
                  <a:schemeClr val="bg1"/>
                </a:solidFill>
                <a:latin typeface="+mn-lt"/>
              </a:rPr>
              <a:t>medir</a:t>
            </a:r>
            <a:r>
              <a:rPr lang="en-US" altLang="en-US" sz="3600">
                <a:solidFill>
                  <a:schemeClr val="bg1"/>
                </a:solidFill>
                <a:latin typeface="+mn-lt"/>
              </a:rPr>
              <a:t> y </a:t>
            </a:r>
            <a:r>
              <a:rPr lang="en-US" altLang="en-US" sz="3600" err="1">
                <a:solidFill>
                  <a:schemeClr val="bg1"/>
                </a:solidFill>
                <a:latin typeface="+mn-lt"/>
              </a:rPr>
              <a:t>Porque</a:t>
            </a:r>
            <a:r>
              <a:rPr lang="en-US" altLang="en-US" sz="3600">
                <a:solidFill>
                  <a:schemeClr val="bg1"/>
                </a:solidFill>
                <a:latin typeface="+mn-lt"/>
              </a:rPr>
              <a:t>?</a:t>
            </a:r>
          </a:p>
        </p:txBody>
      </p:sp>
      <p:pic>
        <p:nvPicPr>
          <p:cNvPr id="3" name="Picture 2" title="OSHA Safety Pyramid, but based on the Heinrich “Safety Pyramid” and theory that is essentially a mathematical approach to safety management. If you can adequately identify and respond to “near miss” incidents and incorporate the lessons learned at the bottom of the triangle into work process’, procedures, PPE selection and employee training and workplace compliance to standards, your ability to reduce the exposure of workers to a major injury or fatality is significantly increased. Pyramid: 1 major injury, 29 minor injuries, 300 incidents(near mis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26728" y="2162907"/>
            <a:ext cx="4440365" cy="3815862"/>
          </a:xfrm>
          <a:prstGeom prst="rect">
            <a:avLst/>
          </a:prstGeom>
        </p:spPr>
      </p:pic>
      <p:sp>
        <p:nvSpPr>
          <p:cNvPr id="4" name="Rectangle 3"/>
          <p:cNvSpPr txBox="1">
            <a:spLocks noChangeArrowheads="1"/>
          </p:cNvSpPr>
          <p:nvPr/>
        </p:nvSpPr>
        <p:spPr>
          <a:xfrm>
            <a:off x="451338" y="2139493"/>
            <a:ext cx="4613031" cy="4405746"/>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defRPr/>
            </a:pPr>
            <a:r>
              <a:rPr lang="en-US" sz="2800" err="1"/>
              <a:t>Accidentes</a:t>
            </a:r>
            <a:r>
              <a:rPr lang="en-US" sz="2800"/>
              <a:t> de </a:t>
            </a:r>
            <a:r>
              <a:rPr lang="en-US" sz="2800" err="1"/>
              <a:t>vehiculos</a:t>
            </a:r>
            <a:r>
              <a:rPr lang="en-US" sz="2800"/>
              <a:t> y </a:t>
            </a:r>
            <a:r>
              <a:rPr lang="en-US" sz="2800" err="1"/>
              <a:t>perdida</a:t>
            </a:r>
            <a:r>
              <a:rPr lang="en-US" sz="2800"/>
              <a:t> de </a:t>
            </a:r>
            <a:r>
              <a:rPr lang="en-US" sz="2800" err="1"/>
              <a:t>propriedades</a:t>
            </a:r>
            <a:endParaRPr lang="en-US" sz="2800"/>
          </a:p>
          <a:p>
            <a:pPr>
              <a:defRPr/>
            </a:pPr>
            <a:endParaRPr lang="en-US" sz="2800"/>
          </a:p>
          <a:p>
            <a:pPr>
              <a:defRPr/>
            </a:pPr>
            <a:r>
              <a:rPr lang="en-US" sz="2800" err="1"/>
              <a:t>Enfermedades</a:t>
            </a:r>
            <a:r>
              <a:rPr lang="en-US" sz="2800"/>
              <a:t> de </a:t>
            </a:r>
            <a:r>
              <a:rPr lang="en-US" sz="2800" err="1"/>
              <a:t>Occupacion</a:t>
            </a:r>
            <a:endParaRPr lang="en-US" sz="2800"/>
          </a:p>
          <a:p>
            <a:pPr>
              <a:defRPr/>
            </a:pPr>
            <a:endParaRPr lang="en-US" sz="2800"/>
          </a:p>
          <a:p>
            <a:pPr>
              <a:defRPr/>
            </a:pPr>
            <a:r>
              <a:rPr lang="en-US" sz="2800" err="1"/>
              <a:t>Lesiones</a:t>
            </a:r>
            <a:r>
              <a:rPr lang="en-US" sz="2800"/>
              <a:t> con </a:t>
            </a:r>
            <a:r>
              <a:rPr lang="en-US" sz="2800" err="1"/>
              <a:t>tiempo</a:t>
            </a:r>
            <a:r>
              <a:rPr lang="en-US" sz="2800"/>
              <a:t> </a:t>
            </a:r>
            <a:r>
              <a:rPr lang="en-US" sz="2800" err="1"/>
              <a:t>perdido</a:t>
            </a:r>
            <a:endParaRPr lang="en-US" sz="2800"/>
          </a:p>
          <a:p>
            <a:pPr>
              <a:defRPr/>
            </a:pPr>
            <a:r>
              <a:rPr lang="en-US" sz="2800" err="1"/>
              <a:t>Casi</a:t>
            </a:r>
            <a:r>
              <a:rPr lang="en-US" sz="2800"/>
              <a:t> </a:t>
            </a:r>
            <a:r>
              <a:rPr lang="en-US" sz="2800" err="1"/>
              <a:t>escapar</a:t>
            </a:r>
            <a:r>
              <a:rPr lang="en-US" sz="2800"/>
              <a:t> un </a:t>
            </a:r>
            <a:r>
              <a:rPr lang="en-US" sz="2800" err="1"/>
              <a:t>accidente</a:t>
            </a:r>
            <a:endParaRPr lang="en-US" sz="2800"/>
          </a:p>
          <a:p>
            <a:pPr>
              <a:defRPr/>
            </a:pPr>
            <a:endParaRPr lang="en-US" sz="2800"/>
          </a:p>
          <a:p>
            <a:pPr>
              <a:defRPr/>
            </a:pPr>
            <a:endParaRPr lang="en-US" sz="2800"/>
          </a:p>
        </p:txBody>
      </p:sp>
    </p:spTree>
    <p:extLst>
      <p:ext uri="{BB962C8B-B14F-4D97-AF65-F5344CB8AC3E}">
        <p14:creationId xmlns:p14="http://schemas.microsoft.com/office/powerpoint/2010/main" val="1698184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ounded Rectangle 3" title="Blue shadow"/>
          <p:cNvSpPr/>
          <p:nvPr/>
        </p:nvSpPr>
        <p:spPr>
          <a:xfrm>
            <a:off x="914400" y="1552015"/>
            <a:ext cx="2971800" cy="193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title="Blue shadow"/>
          <p:cNvSpPr/>
          <p:nvPr/>
        </p:nvSpPr>
        <p:spPr>
          <a:xfrm>
            <a:off x="5262282" y="1552016"/>
            <a:ext cx="2971800" cy="19363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title="Red shadow"/>
          <p:cNvSpPr/>
          <p:nvPr/>
        </p:nvSpPr>
        <p:spPr>
          <a:xfrm>
            <a:off x="914400" y="4394076"/>
            <a:ext cx="2971800" cy="193637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title="Red background"/>
          <p:cNvSpPr/>
          <p:nvPr/>
        </p:nvSpPr>
        <p:spPr>
          <a:xfrm>
            <a:off x="5262282" y="4394075"/>
            <a:ext cx="2971800" cy="1936377"/>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87823" y="1952625"/>
            <a:ext cx="2971800" cy="19363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ves algo que podría hacerte daño</a:t>
            </a:r>
            <a:endParaRPr lang="en-US">
              <a:solidFill>
                <a:schemeClr val="tx1"/>
              </a:solidFill>
            </a:endParaRPr>
          </a:p>
        </p:txBody>
      </p:sp>
      <p:sp>
        <p:nvSpPr>
          <p:cNvPr id="9" name="Rounded Rectangle 8"/>
          <p:cNvSpPr/>
          <p:nvPr/>
        </p:nvSpPr>
        <p:spPr>
          <a:xfrm>
            <a:off x="5520017" y="1952624"/>
            <a:ext cx="2971800" cy="19363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Había que reaccionar con rapidez en para prevenir lesiones o daños </a:t>
            </a:r>
            <a:endParaRPr lang="en-US">
              <a:solidFill>
                <a:schemeClr val="tx1"/>
              </a:solidFill>
            </a:endParaRPr>
          </a:p>
        </p:txBody>
      </p:sp>
      <p:sp>
        <p:nvSpPr>
          <p:cNvPr id="10" name="Rounded Rectangle 9"/>
          <p:cNvSpPr/>
          <p:nvPr/>
        </p:nvSpPr>
        <p:spPr>
          <a:xfrm>
            <a:off x="5665694" y="4710952"/>
            <a:ext cx="2971800" cy="19363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Esto es una falta de cercano</a:t>
            </a:r>
            <a:endParaRPr lang="en-US">
              <a:solidFill>
                <a:schemeClr val="tx1"/>
              </a:solidFill>
            </a:endParaRPr>
          </a:p>
        </p:txBody>
      </p:sp>
      <p:sp>
        <p:nvSpPr>
          <p:cNvPr id="11" name="Rounded Rectangle 10"/>
          <p:cNvSpPr/>
          <p:nvPr/>
        </p:nvSpPr>
        <p:spPr>
          <a:xfrm>
            <a:off x="1187823" y="4589930"/>
            <a:ext cx="2971800" cy="19363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Esto</a:t>
            </a:r>
            <a:r>
              <a:rPr lang="en-US">
                <a:solidFill>
                  <a:schemeClr val="tx1"/>
                </a:solidFill>
              </a:rPr>
              <a:t> </a:t>
            </a:r>
            <a:r>
              <a:rPr lang="en-US" err="1">
                <a:solidFill>
                  <a:schemeClr val="tx1"/>
                </a:solidFill>
              </a:rPr>
              <a:t>es</a:t>
            </a:r>
            <a:r>
              <a:rPr lang="en-US">
                <a:solidFill>
                  <a:schemeClr val="tx1"/>
                </a:solidFill>
              </a:rPr>
              <a:t> un </a:t>
            </a:r>
            <a:r>
              <a:rPr lang="en-US" err="1">
                <a:solidFill>
                  <a:schemeClr val="tx1"/>
                </a:solidFill>
              </a:rPr>
              <a:t>peligro</a:t>
            </a:r>
            <a:endParaRPr lang="en-US">
              <a:solidFill>
                <a:schemeClr val="tx1"/>
              </a:solidFill>
            </a:endParaRPr>
          </a:p>
        </p:txBody>
      </p:sp>
      <p:cxnSp>
        <p:nvCxnSpPr>
          <p:cNvPr id="13" name="Straight Arrow Connector 12" title="arrow from &quot;ves algo gue podria hacerte dano to &quot;esto es un peligro&quot;"/>
          <p:cNvCxnSpPr>
            <a:stCxn id="8" idx="2"/>
          </p:cNvCxnSpPr>
          <p:nvPr/>
        </p:nvCxnSpPr>
        <p:spPr>
          <a:xfrm>
            <a:off x="2673723" y="3889002"/>
            <a:ext cx="0" cy="1113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title="an arrow from &quot;Habia que reaccionar con rapirez en para prevenir lesiones o danos&quot; to &quot;esto es una falta de cercano&quot;"/>
          <p:cNvCxnSpPr/>
          <p:nvPr/>
        </p:nvCxnSpPr>
        <p:spPr>
          <a:xfrm>
            <a:off x="7142629" y="3942790"/>
            <a:ext cx="0" cy="1113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itle 11"/>
          <p:cNvSpPr>
            <a:spLocks noGrp="1"/>
          </p:cNvSpPr>
          <p:nvPr>
            <p:ph type="title"/>
          </p:nvPr>
        </p:nvSpPr>
        <p:spPr>
          <a:xfrm>
            <a:off x="0" y="15484"/>
            <a:ext cx="7886700" cy="1325563"/>
          </a:xfrm>
        </p:spPr>
        <p:txBody>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Qual</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es</a:t>
            </a:r>
            <a:r>
              <a:rPr lang="en-US" sz="3600" dirty="0">
                <a:solidFill>
                  <a:prstClr val="white"/>
                </a:solidFill>
                <a:latin typeface="Calibri" panose="020F0502020204030204"/>
                <a:ea typeface="+mn-ea"/>
                <a:cs typeface="+mn-cs"/>
              </a:rPr>
              <a:t> la </a:t>
            </a:r>
            <a:r>
              <a:rPr lang="en-US" sz="3600" dirty="0" err="1">
                <a:solidFill>
                  <a:prstClr val="white"/>
                </a:solidFill>
                <a:latin typeface="Calibri" panose="020F0502020204030204"/>
                <a:ea typeface="+mn-ea"/>
                <a:cs typeface="+mn-cs"/>
              </a:rPr>
              <a:t>Diferencia</a:t>
            </a:r>
            <a:r>
              <a:rPr lang="en-US" sz="3600" dirty="0">
                <a:solidFill>
                  <a:prstClr val="white"/>
                </a:solidFill>
                <a:latin typeface="Calibri" panose="020F0502020204030204"/>
                <a:ea typeface="+mn-ea"/>
                <a:cs typeface="+mn-cs"/>
              </a:rPr>
              <a:t>?</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83394997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5" name="Rectangle 3"/>
          <p:cNvSpPr>
            <a:spLocks noGrp="1" noChangeArrowheads="1"/>
          </p:cNvSpPr>
          <p:nvPr>
            <p:ph idx="4294967295"/>
          </p:nvPr>
        </p:nvSpPr>
        <p:spPr>
          <a:xfrm>
            <a:off x="0" y="2336800"/>
            <a:ext cx="3944938" cy="4406900"/>
          </a:xfrm>
        </p:spPr>
        <p:txBody>
          <a:bodyPr rtlCol="0">
            <a:normAutofit fontScale="25000" lnSpcReduction="20000"/>
          </a:bodyPr>
          <a:lstStyle/>
          <a:p>
            <a:pPr marL="514350" indent="-514350" eaLnBrk="1" fontAlgn="auto" hangingPunct="1">
              <a:spcAft>
                <a:spcPts val="0"/>
              </a:spcAft>
              <a:buFontTx/>
              <a:buAutoNum type="arabicPeriod"/>
              <a:defRPr/>
            </a:pPr>
            <a:r>
              <a:rPr lang="en-US" sz="10400" err="1"/>
              <a:t>Andar</a:t>
            </a:r>
            <a:r>
              <a:rPr lang="en-US" sz="10400"/>
              <a:t> de </a:t>
            </a:r>
            <a:r>
              <a:rPr lang="en-US" sz="10400" err="1"/>
              <a:t>prisa</a:t>
            </a:r>
            <a:endParaRPr lang="en-US" sz="10400"/>
          </a:p>
          <a:p>
            <a:pPr lvl="1" eaLnBrk="1" fontAlgn="auto" hangingPunct="1">
              <a:spcAft>
                <a:spcPts val="0"/>
              </a:spcAft>
              <a:defRPr/>
            </a:pPr>
            <a:endParaRPr lang="en-US" sz="10400"/>
          </a:p>
          <a:p>
            <a:pPr lvl="1" eaLnBrk="1" fontAlgn="auto" hangingPunct="1">
              <a:spcAft>
                <a:spcPts val="0"/>
              </a:spcAft>
              <a:defRPr/>
            </a:pPr>
            <a:r>
              <a:rPr lang="en-US" sz="10400"/>
              <a:t>Que </a:t>
            </a:r>
            <a:r>
              <a:rPr lang="en-US" sz="10400" err="1"/>
              <a:t>efecto</a:t>
            </a:r>
            <a:r>
              <a:rPr lang="en-US" sz="10400"/>
              <a:t> </a:t>
            </a:r>
            <a:r>
              <a:rPr lang="en-US" sz="10400" err="1"/>
              <a:t>tiene</a:t>
            </a:r>
            <a:r>
              <a:rPr lang="en-US" sz="10400"/>
              <a:t> </a:t>
            </a:r>
            <a:r>
              <a:rPr lang="en-US" sz="10400" err="1"/>
              <a:t>esta</a:t>
            </a:r>
            <a:r>
              <a:rPr lang="en-US" sz="10400"/>
              <a:t> decision</a:t>
            </a:r>
          </a:p>
          <a:p>
            <a:pPr lvl="1" eaLnBrk="1" fontAlgn="auto" hangingPunct="1">
              <a:spcAft>
                <a:spcPts val="0"/>
              </a:spcAft>
              <a:defRPr/>
            </a:pPr>
            <a:r>
              <a:rPr lang="en-US" sz="10400" err="1"/>
              <a:t>Caidas</a:t>
            </a:r>
            <a:endParaRPr lang="en-US" sz="10400"/>
          </a:p>
          <a:p>
            <a:pPr marL="342900" lvl="1" indent="0" eaLnBrk="1" fontAlgn="auto" hangingPunct="1">
              <a:spcAft>
                <a:spcPts val="0"/>
              </a:spcAft>
              <a:buFont typeface="Arial" panose="020B0604020202020204" pitchFamily="34" charset="0"/>
              <a:buNone/>
              <a:defRPr/>
            </a:pPr>
            <a:endParaRPr lang="en-US" sz="10400"/>
          </a:p>
          <a:p>
            <a:pPr eaLnBrk="1" fontAlgn="auto" hangingPunct="1">
              <a:spcAft>
                <a:spcPts val="0"/>
              </a:spcAft>
              <a:buFontTx/>
              <a:buNone/>
              <a:defRPr/>
            </a:pPr>
            <a:r>
              <a:rPr lang="en-US" sz="10400"/>
              <a:t>2.     No </a:t>
            </a:r>
            <a:r>
              <a:rPr lang="en-US" sz="10400" err="1"/>
              <a:t>tener</a:t>
            </a:r>
            <a:r>
              <a:rPr lang="en-US" sz="10400"/>
              <a:t> </a:t>
            </a:r>
            <a:r>
              <a:rPr lang="en-US" sz="10400" err="1"/>
              <a:t>los</a:t>
            </a:r>
            <a:r>
              <a:rPr lang="en-US" sz="10400"/>
              <a:t> </a:t>
            </a:r>
            <a:r>
              <a:rPr lang="en-US" sz="10400" err="1"/>
              <a:t>ojos</a:t>
            </a:r>
            <a:r>
              <a:rPr lang="en-US" sz="10400"/>
              <a:t> </a:t>
            </a:r>
            <a:r>
              <a:rPr lang="en-US" sz="10400" err="1"/>
              <a:t>en</a:t>
            </a:r>
            <a:r>
              <a:rPr lang="en-US" sz="10400"/>
              <a:t> el    </a:t>
            </a:r>
            <a:r>
              <a:rPr lang="en-US" sz="10400" err="1"/>
              <a:t>camino</a:t>
            </a:r>
            <a:endParaRPr lang="en-US" sz="10400"/>
          </a:p>
          <a:p>
            <a:pPr eaLnBrk="1" fontAlgn="auto" hangingPunct="1">
              <a:spcAft>
                <a:spcPts val="0"/>
              </a:spcAft>
              <a:buFontTx/>
              <a:buNone/>
              <a:defRPr/>
            </a:pPr>
            <a:endParaRPr lang="en-US" sz="10400"/>
          </a:p>
          <a:p>
            <a:pPr lvl="1" eaLnBrk="1" fontAlgn="auto" hangingPunct="1">
              <a:spcAft>
                <a:spcPts val="0"/>
              </a:spcAft>
              <a:defRPr/>
            </a:pPr>
            <a:r>
              <a:rPr lang="es-ES" sz="10400"/>
              <a:t>Resbalones y  caídas</a:t>
            </a:r>
          </a:p>
          <a:p>
            <a:pPr lvl="1" eaLnBrk="1" fontAlgn="auto" hangingPunct="1">
              <a:spcAft>
                <a:spcPts val="0"/>
              </a:spcAft>
              <a:defRPr/>
            </a:pPr>
            <a:endParaRPr lang="en-US" sz="5100">
              <a:solidFill>
                <a:srgbClr val="FFFFCC"/>
              </a:solidFill>
            </a:endParaRPr>
          </a:p>
          <a:p>
            <a:pPr lvl="1" eaLnBrk="1" fontAlgn="auto" hangingPunct="1">
              <a:spcAft>
                <a:spcPts val="0"/>
              </a:spcAft>
              <a:defRPr/>
            </a:pPr>
            <a:r>
              <a:rPr lang="en-US" sz="10400" err="1"/>
              <a:t>Pegar</a:t>
            </a:r>
            <a:r>
              <a:rPr lang="en-US" sz="10400"/>
              <a:t> </a:t>
            </a:r>
            <a:r>
              <a:rPr lang="en-US" sz="10400" err="1"/>
              <a:t>por</a:t>
            </a:r>
            <a:endParaRPr lang="en-US" sz="10400"/>
          </a:p>
        </p:txBody>
      </p:sp>
      <p:sp>
        <p:nvSpPr>
          <p:cNvPr id="4" name="TextBox 3"/>
          <p:cNvSpPr txBox="1"/>
          <p:nvPr/>
        </p:nvSpPr>
        <p:spPr>
          <a:xfrm>
            <a:off x="4876800" y="2139493"/>
            <a:ext cx="3505200" cy="4001095"/>
          </a:xfrm>
          <a:prstGeom prst="rect">
            <a:avLst/>
          </a:prstGeom>
          <a:noFill/>
        </p:spPr>
        <p:txBody>
          <a:bodyPr wrap="square" rtlCol="0">
            <a:spAutoFit/>
          </a:bodyPr>
          <a:lstStyle/>
          <a:p>
            <a:pPr>
              <a:defRPr/>
            </a:pPr>
            <a:r>
              <a:rPr lang="en-US" sz="2600"/>
              <a:t>3. </a:t>
            </a:r>
            <a:r>
              <a:rPr lang="es-ES" sz="2600"/>
              <a:t>Ojos no en la tarea</a:t>
            </a:r>
            <a:endParaRPr lang="en-US" sz="2600"/>
          </a:p>
          <a:p>
            <a:pPr marL="457200" indent="-457200">
              <a:buFont typeface="Arial" panose="020B0604020202020204" pitchFamily="34" charset="0"/>
              <a:buChar char="•"/>
              <a:defRPr/>
            </a:pPr>
            <a:r>
              <a:rPr lang="en-US" sz="2600" err="1"/>
              <a:t>Atrapado</a:t>
            </a:r>
            <a:r>
              <a:rPr lang="en-US" sz="2600"/>
              <a:t> </a:t>
            </a:r>
            <a:r>
              <a:rPr lang="en-US" sz="2600" err="1"/>
              <a:t>en</a:t>
            </a:r>
            <a:r>
              <a:rPr lang="en-US" sz="2600"/>
              <a:t>/ </a:t>
            </a:r>
            <a:r>
              <a:rPr lang="en-US" sz="2600" err="1"/>
              <a:t>adentro</a:t>
            </a:r>
            <a:r>
              <a:rPr lang="en-US" sz="2600"/>
              <a:t>/</a:t>
            </a:r>
          </a:p>
          <a:p>
            <a:pPr marL="457200" indent="-457200">
              <a:buFont typeface="Arial" panose="020B0604020202020204" pitchFamily="34" charset="0"/>
              <a:buChar char="•"/>
              <a:defRPr/>
            </a:pPr>
            <a:r>
              <a:rPr lang="en-US" sz="2600" err="1"/>
              <a:t>Electricusion</a:t>
            </a:r>
            <a:endParaRPr lang="en-US" sz="2600"/>
          </a:p>
          <a:p>
            <a:pPr>
              <a:defRPr/>
            </a:pPr>
            <a:r>
              <a:rPr lang="en-US" sz="2600"/>
              <a:t>4. Linea de Fuego</a:t>
            </a:r>
          </a:p>
          <a:p>
            <a:pPr marL="457200" indent="-457200">
              <a:buFont typeface="Arial" panose="020B0604020202020204" pitchFamily="34" charset="0"/>
              <a:buChar char="•"/>
              <a:defRPr/>
            </a:pPr>
            <a:r>
              <a:rPr lang="en-US" sz="2600" err="1"/>
              <a:t>Sobre</a:t>
            </a:r>
            <a:r>
              <a:rPr lang="en-US" sz="2600"/>
              <a:t> </a:t>
            </a:r>
            <a:r>
              <a:rPr lang="en-US" sz="2600" err="1"/>
              <a:t>todo</a:t>
            </a:r>
            <a:r>
              <a:rPr lang="en-US" sz="2600"/>
              <a:t> "</a:t>
            </a:r>
            <a:r>
              <a:rPr lang="en-US" sz="2600" err="1"/>
              <a:t>golpeado</a:t>
            </a:r>
            <a:r>
              <a:rPr lang="en-US" sz="2600"/>
              <a:t> </a:t>
            </a:r>
            <a:r>
              <a:rPr lang="en-US" sz="2600" err="1"/>
              <a:t>por</a:t>
            </a:r>
            <a:r>
              <a:rPr lang="en-US" sz="2600"/>
              <a:t>" </a:t>
            </a:r>
            <a:r>
              <a:rPr lang="en-US" sz="2600" err="1"/>
              <a:t>accidentes</a:t>
            </a:r>
            <a:endParaRPr lang="en-US" sz="2600"/>
          </a:p>
          <a:p>
            <a:pPr marL="457200" indent="-457200">
              <a:buFont typeface="Arial" panose="020B0604020202020204" pitchFamily="34" charset="0"/>
              <a:buChar char="•"/>
              <a:defRPr/>
            </a:pPr>
            <a:r>
              <a:rPr lang="en-US" sz="2600"/>
              <a:t>Electrical “Arcing”</a:t>
            </a:r>
          </a:p>
          <a:p>
            <a:pPr>
              <a:defRPr/>
            </a:pPr>
            <a:endParaRPr lang="en-US" sz="2000"/>
          </a:p>
        </p:txBody>
      </p:sp>
      <p:sp>
        <p:nvSpPr>
          <p:cNvPr id="5" name="Title 4"/>
          <p:cNvSpPr>
            <a:spLocks noGrp="1"/>
          </p:cNvSpPr>
          <p:nvPr>
            <p:ph type="title"/>
          </p:nvPr>
        </p:nvSpPr>
        <p:spPr>
          <a:xfrm>
            <a:off x="1588" y="0"/>
            <a:ext cx="7886700" cy="1325563"/>
          </a:xfrm>
        </p:spPr>
        <p:txBody>
          <a:bodyPr>
            <a:normAutofit fontScale="90000"/>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Causas</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Comunes</a:t>
            </a:r>
            <a:r>
              <a:rPr lang="en-US" sz="3600" dirty="0">
                <a:solidFill>
                  <a:prstClr val="white"/>
                </a:solidFill>
                <a:latin typeface="Calibri" panose="020F0502020204030204"/>
                <a:ea typeface="+mn-ea"/>
                <a:cs typeface="+mn-cs"/>
              </a:rPr>
              <a:t> de Accidents </a:t>
            </a:r>
            <a:r>
              <a:rPr lang="en-US" sz="3600" dirty="0" err="1">
                <a:solidFill>
                  <a:prstClr val="white"/>
                </a:solidFill>
                <a:latin typeface="Calibri" panose="020F0502020204030204"/>
                <a:ea typeface="+mn-ea"/>
                <a:cs typeface="+mn-cs"/>
              </a:rPr>
              <a:t>Por</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Empleados</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03546052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5" name="Rectangle 3"/>
          <p:cNvSpPr>
            <a:spLocks noGrp="1" noChangeArrowheads="1"/>
          </p:cNvSpPr>
          <p:nvPr>
            <p:ph idx="4294967295"/>
          </p:nvPr>
        </p:nvSpPr>
        <p:spPr>
          <a:xfrm>
            <a:off x="0" y="2139950"/>
            <a:ext cx="4225925" cy="4405313"/>
          </a:xfrm>
        </p:spPr>
        <p:txBody>
          <a:bodyPr rtlCol="0">
            <a:normAutofit fontScale="92500" lnSpcReduction="20000"/>
          </a:bodyPr>
          <a:lstStyle/>
          <a:p>
            <a:pPr marL="514350" indent="-514350" eaLnBrk="1" fontAlgn="auto" hangingPunct="1">
              <a:spcAft>
                <a:spcPts val="0"/>
              </a:spcAft>
              <a:buFontTx/>
              <a:buAutoNum type="arabicPeriod"/>
              <a:defRPr/>
            </a:pPr>
            <a:r>
              <a:rPr lang="en-US" sz="3000" err="1"/>
              <a:t>Policas</a:t>
            </a:r>
            <a:r>
              <a:rPr lang="en-US" sz="3000"/>
              <a:t> and </a:t>
            </a:r>
            <a:r>
              <a:rPr lang="en-US" sz="3000" err="1"/>
              <a:t>procedimientos</a:t>
            </a:r>
            <a:endParaRPr lang="en-US" sz="3000"/>
          </a:p>
          <a:p>
            <a:pPr marL="514350" indent="-514350" eaLnBrk="1" fontAlgn="auto" hangingPunct="1">
              <a:spcAft>
                <a:spcPts val="0"/>
              </a:spcAft>
              <a:buFontTx/>
              <a:buAutoNum type="arabicPeriod"/>
              <a:defRPr/>
            </a:pPr>
            <a:r>
              <a:rPr lang="en-US" sz="3000" err="1"/>
              <a:t>Procesos</a:t>
            </a:r>
            <a:r>
              <a:rPr lang="en-US" sz="3000"/>
              <a:t> de </a:t>
            </a:r>
            <a:r>
              <a:rPr lang="en-US" sz="3000" err="1"/>
              <a:t>Managemiento</a:t>
            </a:r>
            <a:endParaRPr lang="en-US" sz="3000"/>
          </a:p>
          <a:p>
            <a:pPr marL="514350" indent="-514350" eaLnBrk="1" fontAlgn="auto" hangingPunct="1">
              <a:spcAft>
                <a:spcPts val="0"/>
              </a:spcAft>
              <a:buFontTx/>
              <a:buAutoNum type="arabicPeriod"/>
              <a:defRPr/>
            </a:pPr>
            <a:r>
              <a:rPr lang="en-US" sz="3000"/>
              <a:t>PPE </a:t>
            </a:r>
            <a:r>
              <a:rPr lang="en-US" sz="3000" err="1"/>
              <a:t>opciones</a:t>
            </a:r>
            <a:r>
              <a:rPr lang="en-US" sz="3000"/>
              <a:t> </a:t>
            </a:r>
            <a:r>
              <a:rPr lang="en-US" sz="3000" err="1"/>
              <a:t>Formación</a:t>
            </a:r>
            <a:r>
              <a:rPr lang="en-US" sz="3000"/>
              <a:t> para </a:t>
            </a:r>
            <a:r>
              <a:rPr lang="en-US" sz="3000" err="1"/>
              <a:t>empleados</a:t>
            </a:r>
            <a:endParaRPr lang="en-US" sz="3000"/>
          </a:p>
          <a:p>
            <a:pPr marL="514350" indent="-514350" eaLnBrk="1" fontAlgn="auto" hangingPunct="1">
              <a:spcAft>
                <a:spcPts val="0"/>
              </a:spcAft>
              <a:buFontTx/>
              <a:buAutoNum type="arabicPeriod"/>
              <a:defRPr/>
            </a:pPr>
            <a:r>
              <a:rPr lang="en-US" sz="3000" err="1"/>
              <a:t>Formación</a:t>
            </a:r>
            <a:r>
              <a:rPr lang="en-US" sz="3000"/>
              <a:t> para </a:t>
            </a:r>
            <a:r>
              <a:rPr lang="en-US" sz="3000" err="1"/>
              <a:t>nuevos</a:t>
            </a:r>
            <a:r>
              <a:rPr lang="en-US" sz="3000"/>
              <a:t> </a:t>
            </a:r>
            <a:r>
              <a:rPr lang="en-US" sz="3000" err="1"/>
              <a:t>empleados</a:t>
            </a:r>
            <a:endParaRPr lang="en-US" sz="3000"/>
          </a:p>
          <a:p>
            <a:pPr marL="514350" indent="-514350" eaLnBrk="1" fontAlgn="auto" hangingPunct="1">
              <a:spcAft>
                <a:spcPts val="0"/>
              </a:spcAft>
              <a:buFontTx/>
              <a:buAutoNum type="arabicPeriod"/>
              <a:defRPr/>
            </a:pPr>
            <a:r>
              <a:rPr lang="en-US" sz="3000"/>
              <a:t>Resistencia a </a:t>
            </a:r>
            <a:r>
              <a:rPr lang="en-US" sz="3000" err="1"/>
              <a:t>cambio</a:t>
            </a:r>
            <a:endParaRPr lang="en-US" sz="3000"/>
          </a:p>
          <a:p>
            <a:pPr marL="514350" indent="-514350" eaLnBrk="1" fontAlgn="auto" hangingPunct="1">
              <a:spcAft>
                <a:spcPts val="0"/>
              </a:spcAft>
              <a:buFontTx/>
              <a:buAutoNum type="arabicPeriod"/>
              <a:defRPr/>
            </a:pPr>
            <a:r>
              <a:rPr lang="en-US" sz="3000"/>
              <a:t>Resistencia a </a:t>
            </a:r>
            <a:r>
              <a:rPr lang="en-US" sz="3000" err="1"/>
              <a:t>gastar</a:t>
            </a:r>
            <a:r>
              <a:rPr lang="en-US" sz="3000"/>
              <a:t> </a:t>
            </a:r>
            <a:r>
              <a:rPr lang="en-US" sz="3000" err="1"/>
              <a:t>dinero</a:t>
            </a:r>
            <a:endParaRPr lang="en-US" sz="10400"/>
          </a:p>
        </p:txBody>
      </p:sp>
      <p:pic>
        <p:nvPicPr>
          <p:cNvPr id="7" name="Picture 6" title="Photo - a cover titled &quot;Confined Spaces in Construction&quot;"/>
          <p:cNvPicPr>
            <a:picLocks noChangeAspect="1"/>
          </p:cNvPicPr>
          <p:nvPr/>
        </p:nvPicPr>
        <p:blipFill>
          <a:blip r:embed="rId3"/>
          <a:stretch>
            <a:fillRect/>
          </a:stretch>
        </p:blipFill>
        <p:spPr>
          <a:xfrm>
            <a:off x="4416302" y="1899137"/>
            <a:ext cx="2353775" cy="2353775"/>
          </a:xfrm>
          <a:prstGeom prst="rect">
            <a:avLst/>
          </a:prstGeom>
        </p:spPr>
      </p:pic>
      <p:pic>
        <p:nvPicPr>
          <p:cNvPr id="8" name="Picture 7" title="Photo - a cover titled &quot;Understanding Hand &amp; Power Tool Safety&quot;"/>
          <p:cNvPicPr>
            <a:picLocks noChangeAspect="1"/>
          </p:cNvPicPr>
          <p:nvPr/>
        </p:nvPicPr>
        <p:blipFill>
          <a:blip r:embed="rId4"/>
          <a:stretch>
            <a:fillRect/>
          </a:stretch>
        </p:blipFill>
        <p:spPr>
          <a:xfrm>
            <a:off x="7009084" y="3713427"/>
            <a:ext cx="2294207" cy="2294207"/>
          </a:xfrm>
          <a:prstGeom prst="rect">
            <a:avLst/>
          </a:prstGeom>
        </p:spPr>
      </p:pic>
      <p:pic>
        <p:nvPicPr>
          <p:cNvPr id="6" name="Picture 5" title="Photo - a cover titled &quot;Fall Protection for Construction&quot;"/>
          <p:cNvPicPr>
            <a:picLocks noChangeAspect="1"/>
          </p:cNvPicPr>
          <p:nvPr/>
        </p:nvPicPr>
        <p:blipFill>
          <a:blip r:embed="rId5"/>
          <a:stretch>
            <a:fillRect/>
          </a:stretch>
        </p:blipFill>
        <p:spPr>
          <a:xfrm rot="898204">
            <a:off x="6282104" y="1547446"/>
            <a:ext cx="1947496" cy="1947496"/>
          </a:xfrm>
          <a:prstGeom prst="rect">
            <a:avLst/>
          </a:prstGeom>
        </p:spPr>
      </p:pic>
      <p:pic>
        <p:nvPicPr>
          <p:cNvPr id="9" name="Picture 8" title="Photo - a cover titled &quot;OSHA Construction Safety Handbook&quot;"/>
          <p:cNvPicPr>
            <a:picLocks noChangeAspect="1"/>
          </p:cNvPicPr>
          <p:nvPr/>
        </p:nvPicPr>
        <p:blipFill>
          <a:blip r:embed="rId6"/>
          <a:stretch>
            <a:fillRect/>
          </a:stretch>
        </p:blipFill>
        <p:spPr>
          <a:xfrm>
            <a:off x="5802923" y="3872714"/>
            <a:ext cx="1806157" cy="2672525"/>
          </a:xfrm>
          <a:prstGeom prst="rect">
            <a:avLst/>
          </a:prstGeom>
        </p:spPr>
      </p:pic>
      <p:sp>
        <p:nvSpPr>
          <p:cNvPr id="4" name="Title 3"/>
          <p:cNvSpPr>
            <a:spLocks noGrp="1"/>
          </p:cNvSpPr>
          <p:nvPr>
            <p:ph type="title"/>
          </p:nvPr>
        </p:nvSpPr>
        <p:spPr>
          <a:xfrm>
            <a:off x="0" y="44123"/>
            <a:ext cx="9065172" cy="1325563"/>
          </a:xfrm>
        </p:spPr>
        <p:txBody>
          <a:bodyPr>
            <a:normAutofit fontScale="90000"/>
          </a:bodyPr>
          <a:lstStyle/>
          <a:p>
            <a:pPr lvl="0" defTabSz="914400">
              <a:lnSpc>
                <a:spcPct val="100000"/>
              </a:lnSpc>
              <a:spcBef>
                <a:spcPts val="0"/>
              </a:spcBef>
            </a:pPr>
            <a:r>
              <a:rPr lang="en-US" sz="3600" dirty="0">
                <a:solidFill>
                  <a:prstClr val="white"/>
                </a:solidFill>
                <a:latin typeface="Calibri" panose="020F0502020204030204"/>
                <a:ea typeface="+mn-ea"/>
                <a:cs typeface="+mn-cs"/>
              </a:rPr>
              <a:t>La </a:t>
            </a:r>
            <a:r>
              <a:rPr lang="en-US" sz="3600" dirty="0" err="1">
                <a:solidFill>
                  <a:prstClr val="white"/>
                </a:solidFill>
                <a:latin typeface="Calibri" panose="020F0502020204030204"/>
                <a:ea typeface="+mn-ea"/>
                <a:cs typeface="+mn-cs"/>
              </a:rPr>
              <a:t>Raiz</a:t>
            </a:r>
            <a:r>
              <a:rPr lang="en-US" sz="3600" dirty="0">
                <a:solidFill>
                  <a:prstClr val="white"/>
                </a:solidFill>
                <a:latin typeface="Calibri" panose="020F0502020204030204"/>
                <a:ea typeface="+mn-ea"/>
                <a:cs typeface="+mn-cs"/>
              </a:rPr>
              <a:t> de la Causa de </a:t>
            </a:r>
            <a:r>
              <a:rPr lang="en-US" sz="3600" dirty="0" err="1">
                <a:solidFill>
                  <a:prstClr val="white"/>
                </a:solidFill>
                <a:latin typeface="Calibri" panose="020F0502020204030204"/>
                <a:ea typeface="+mn-ea"/>
                <a:cs typeface="+mn-cs"/>
              </a:rPr>
              <a:t>Accidentes</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Por</a:t>
            </a:r>
            <a:r>
              <a:rPr lang="en-US" sz="3600" dirty="0">
                <a:solidFill>
                  <a:prstClr val="white"/>
                </a:solidFill>
                <a:latin typeface="Calibri" panose="020F0502020204030204"/>
                <a:ea typeface="+mn-ea"/>
                <a:cs typeface="+mn-cs"/>
              </a:rPr>
              <a:t> el </a:t>
            </a:r>
            <a:r>
              <a:rPr lang="en-US" sz="3600" dirty="0" err="1">
                <a:solidFill>
                  <a:prstClr val="white"/>
                </a:solidFill>
                <a:latin typeface="Calibri" panose="020F0502020204030204"/>
                <a:ea typeface="+mn-ea"/>
                <a:cs typeface="+mn-cs"/>
              </a:rPr>
              <a:t>Empleador</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65726669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40677" y="2954215"/>
            <a:ext cx="3657600" cy="2246769"/>
          </a:xfrm>
          <a:prstGeom prst="rect">
            <a:avLst/>
          </a:prstGeom>
          <a:noFill/>
        </p:spPr>
        <p:txBody>
          <a:bodyPr wrap="square" rtlCol="0">
            <a:spAutoFit/>
          </a:bodyPr>
          <a:lstStyle/>
          <a:p>
            <a:r>
              <a:rPr lang="en-US" sz="2800" err="1"/>
              <a:t>Sigue</a:t>
            </a:r>
            <a:r>
              <a:rPr lang="en-US" sz="2800"/>
              <a:t> </a:t>
            </a:r>
            <a:r>
              <a:rPr lang="en-US" sz="2800" err="1"/>
              <a:t>preguntando</a:t>
            </a:r>
            <a:r>
              <a:rPr lang="en-US" sz="2800"/>
              <a:t> “PORQUE” </a:t>
            </a:r>
            <a:r>
              <a:rPr lang="en-US" sz="2800" err="1"/>
              <a:t>asta</a:t>
            </a:r>
            <a:r>
              <a:rPr lang="en-US" sz="2800"/>
              <a:t> </a:t>
            </a:r>
            <a:r>
              <a:rPr lang="en-US" sz="2800" err="1"/>
              <a:t>recibir</a:t>
            </a:r>
            <a:r>
              <a:rPr lang="en-US" sz="2800"/>
              <a:t> </a:t>
            </a:r>
            <a:r>
              <a:rPr lang="en-US" sz="2800" err="1"/>
              <a:t>una</a:t>
            </a:r>
            <a:r>
              <a:rPr lang="en-US" sz="2800"/>
              <a:t> </a:t>
            </a:r>
            <a:r>
              <a:rPr lang="en-US" sz="2800" err="1"/>
              <a:t>respuesta</a:t>
            </a:r>
            <a:r>
              <a:rPr lang="en-US" sz="2800"/>
              <a:t> y </a:t>
            </a:r>
            <a:r>
              <a:rPr lang="en-US" sz="2800" err="1"/>
              <a:t>asta</a:t>
            </a:r>
            <a:r>
              <a:rPr lang="en-US" sz="2800"/>
              <a:t> que </a:t>
            </a:r>
            <a:r>
              <a:rPr lang="en-US" sz="2800" err="1"/>
              <a:t>ya</a:t>
            </a:r>
            <a:r>
              <a:rPr lang="en-US" sz="2800"/>
              <a:t> no </a:t>
            </a:r>
            <a:r>
              <a:rPr lang="en-US" sz="2800" err="1"/>
              <a:t>pueda</a:t>
            </a:r>
            <a:r>
              <a:rPr lang="en-US" sz="2800"/>
              <a:t> </a:t>
            </a:r>
            <a:r>
              <a:rPr lang="en-US" sz="2800" err="1"/>
              <a:t>preguntar</a:t>
            </a:r>
            <a:r>
              <a:rPr lang="en-US" sz="2800"/>
              <a:t> “PORQUE”.</a:t>
            </a:r>
          </a:p>
        </p:txBody>
      </p:sp>
      <p:pic>
        <p:nvPicPr>
          <p:cNvPr id="5" name="Picture 4" title="Photo - rope knot"/>
          <p:cNvPicPr>
            <a:picLocks noChangeAspect="1"/>
          </p:cNvPicPr>
          <p:nvPr/>
        </p:nvPicPr>
        <p:blipFill>
          <a:blip r:embed="rId3"/>
          <a:stretch>
            <a:fillRect/>
          </a:stretch>
        </p:blipFill>
        <p:spPr>
          <a:xfrm>
            <a:off x="3771819" y="2303585"/>
            <a:ext cx="5372181" cy="3903785"/>
          </a:xfrm>
          <a:prstGeom prst="rect">
            <a:avLst/>
          </a:prstGeom>
        </p:spPr>
      </p:pic>
      <p:sp>
        <p:nvSpPr>
          <p:cNvPr id="6" name="Title 5"/>
          <p:cNvSpPr>
            <a:spLocks noGrp="1"/>
          </p:cNvSpPr>
          <p:nvPr>
            <p:ph type="title"/>
          </p:nvPr>
        </p:nvSpPr>
        <p:spPr>
          <a:xfrm>
            <a:off x="-1" y="65582"/>
            <a:ext cx="9025759" cy="1325563"/>
          </a:xfrm>
        </p:spPr>
        <p:txBody>
          <a:bodyPr>
            <a:normAutofit fontScale="90000"/>
          </a:bodyPr>
          <a:lstStyle/>
          <a:p>
            <a:pPr lvl="0" defTabSz="914400">
              <a:lnSpc>
                <a:spcPct val="100000"/>
              </a:lnSpc>
              <a:spcBef>
                <a:spcPts val="0"/>
              </a:spcBef>
            </a:pPr>
            <a:r>
              <a:rPr lang="en-US" sz="3600" dirty="0">
                <a:solidFill>
                  <a:prstClr val="white"/>
                </a:solidFill>
                <a:latin typeface="Calibri" panose="020F0502020204030204"/>
                <a:ea typeface="+mn-ea"/>
                <a:cs typeface="+mn-cs"/>
              </a:rPr>
              <a:t>Como </a:t>
            </a:r>
            <a:r>
              <a:rPr lang="en-US" sz="3600" dirty="0" err="1">
                <a:solidFill>
                  <a:prstClr val="white"/>
                </a:solidFill>
                <a:latin typeface="Calibri" panose="020F0502020204030204"/>
                <a:ea typeface="+mn-ea"/>
                <a:cs typeface="+mn-cs"/>
              </a:rPr>
              <a:t>Reducir</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Accidentes</a:t>
            </a:r>
            <a:r>
              <a:rPr lang="en-US" sz="3600" dirty="0">
                <a:solidFill>
                  <a:prstClr val="white"/>
                </a:solidFill>
                <a:latin typeface="Calibri" panose="020F0502020204030204"/>
                <a:ea typeface="+mn-ea"/>
                <a:cs typeface="+mn-cs"/>
              </a:rPr>
              <a:t> = </a:t>
            </a:r>
            <a:r>
              <a:rPr lang="en-US" sz="3600" dirty="0" err="1">
                <a:solidFill>
                  <a:prstClr val="white"/>
                </a:solidFill>
                <a:latin typeface="Calibri" panose="020F0502020204030204"/>
                <a:ea typeface="+mn-ea"/>
                <a:cs typeface="+mn-cs"/>
              </a:rPr>
              <a:t>Encontrando</a:t>
            </a:r>
            <a:r>
              <a:rPr lang="en-US" sz="3600" dirty="0">
                <a:solidFill>
                  <a:prstClr val="white"/>
                </a:solidFill>
                <a:latin typeface="Calibri" panose="020F0502020204030204"/>
                <a:ea typeface="+mn-ea"/>
                <a:cs typeface="+mn-cs"/>
              </a:rPr>
              <a:t> La </a:t>
            </a:r>
            <a:r>
              <a:rPr lang="en-US" sz="3600" dirty="0" err="1">
                <a:solidFill>
                  <a:prstClr val="white"/>
                </a:solidFill>
                <a:latin typeface="Calibri" panose="020F0502020204030204"/>
                <a:ea typeface="+mn-ea"/>
                <a:cs typeface="+mn-cs"/>
              </a:rPr>
              <a:t>Raiz</a:t>
            </a:r>
            <a:r>
              <a:rPr lang="en-US" sz="3600" dirty="0">
                <a:solidFill>
                  <a:prstClr val="white"/>
                </a:solidFill>
                <a:latin typeface="Calibri" panose="020F0502020204030204"/>
                <a:ea typeface="+mn-ea"/>
                <a:cs typeface="+mn-cs"/>
              </a:rPr>
              <a:t> de </a:t>
            </a:r>
            <a:r>
              <a:rPr lang="en-US" sz="3600" dirty="0" smtClean="0">
                <a:solidFill>
                  <a:prstClr val="white"/>
                </a:solidFill>
                <a:latin typeface="Calibri" panose="020F0502020204030204"/>
                <a:ea typeface="+mn-ea"/>
                <a:cs typeface="+mn-cs"/>
              </a:rPr>
              <a:t>la  </a:t>
            </a:r>
            <a:r>
              <a:rPr lang="en-US" sz="3600" dirty="0">
                <a:solidFill>
                  <a:prstClr val="white"/>
                </a:solidFill>
                <a:latin typeface="Calibri" panose="020F0502020204030204"/>
                <a:ea typeface="+mn-ea"/>
                <a:cs typeface="+mn-cs"/>
              </a:rPr>
              <a:t>Causa</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57613197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a:xfrm>
            <a:off x="0" y="0"/>
            <a:ext cx="6271968" cy="807915"/>
          </a:xfrm>
        </p:spPr>
        <p:txBody>
          <a:bodyPr>
            <a:normAutofit fontScale="90000"/>
          </a:bodyPr>
          <a:lstStyle/>
          <a:p>
            <a:pPr eaLnBrk="1" hangingPunct="1"/>
            <a:r>
              <a:rPr lang="en-US" altLang="en-US" sz="3600" err="1">
                <a:solidFill>
                  <a:schemeClr val="bg1"/>
                </a:solidFill>
                <a:latin typeface="+mn-lt"/>
              </a:rPr>
              <a:t>Créditos</a:t>
            </a:r>
            <a:r>
              <a:rPr lang="en-US" altLang="en-US" sz="3600">
                <a:solidFill>
                  <a:schemeClr val="bg1"/>
                </a:solidFill>
                <a:latin typeface="+mn-lt"/>
              </a:rPr>
              <a:t> ─ </a:t>
            </a:r>
            <a:r>
              <a:rPr lang="en-US" altLang="en-US" sz="3600" err="1">
                <a:solidFill>
                  <a:schemeClr val="bg1"/>
                </a:solidFill>
                <a:latin typeface="+mn-lt"/>
              </a:rPr>
              <a:t>fuentes</a:t>
            </a:r>
            <a:r>
              <a:rPr lang="en-US" altLang="en-US" sz="3600">
                <a:solidFill>
                  <a:schemeClr val="bg1"/>
                </a:solidFill>
                <a:latin typeface="+mn-lt"/>
              </a:rPr>
              <a:t> de </a:t>
            </a:r>
            <a:r>
              <a:rPr lang="en-US" altLang="en-US" sz="3600" err="1">
                <a:solidFill>
                  <a:schemeClr val="bg1"/>
                </a:solidFill>
                <a:latin typeface="+mn-lt"/>
              </a:rPr>
              <a:t>información</a:t>
            </a:r>
            <a:endParaRPr lang="en-US" altLang="en-US" sz="3600">
              <a:solidFill>
                <a:schemeClr val="bg1"/>
              </a:solidFill>
              <a:latin typeface="+mn-lt"/>
              <a:cs typeface="Times New Roman" panose="02020603050405020304" pitchFamily="18" charset="0"/>
            </a:endParaRPr>
          </a:p>
        </p:txBody>
      </p:sp>
      <p:sp>
        <p:nvSpPr>
          <p:cNvPr id="8195" name="Rectangle 3"/>
          <p:cNvSpPr>
            <a:spLocks noGrp="1" noChangeArrowheads="1"/>
          </p:cNvSpPr>
          <p:nvPr>
            <p:ph idx="1"/>
          </p:nvPr>
        </p:nvSpPr>
        <p:spPr>
          <a:xfrm>
            <a:off x="550863" y="2336800"/>
            <a:ext cx="7924800" cy="3724275"/>
          </a:xfrm>
        </p:spPr>
        <p:txBody>
          <a:bodyPr>
            <a:normAutofit lnSpcReduction="10000"/>
          </a:bodyPr>
          <a:lstStyle/>
          <a:p>
            <a:pPr eaLnBrk="1" hangingPunct="1"/>
            <a:r>
              <a:rPr lang="en-US" altLang="en-US" sz="2800"/>
              <a:t>U.S. Bureau de Labor </a:t>
            </a:r>
            <a:r>
              <a:rPr lang="en-US" altLang="en-US" sz="2800" err="1"/>
              <a:t>Statisticas</a:t>
            </a:r>
            <a:r>
              <a:rPr lang="en-US" altLang="en-US" sz="2800"/>
              <a:t> (BLS)</a:t>
            </a:r>
          </a:p>
          <a:p>
            <a:pPr eaLnBrk="1" hangingPunct="1"/>
            <a:r>
              <a:rPr lang="en-US" altLang="en-US" sz="2800"/>
              <a:t>Federal OSHA</a:t>
            </a:r>
          </a:p>
          <a:p>
            <a:pPr eaLnBrk="1" hangingPunct="1"/>
            <a:r>
              <a:rPr lang="en-US" altLang="en-US" sz="2800"/>
              <a:t>WISHA (Washington </a:t>
            </a:r>
            <a:r>
              <a:rPr lang="en-US" altLang="en-US" sz="2800" err="1"/>
              <a:t>Industria</a:t>
            </a:r>
            <a:r>
              <a:rPr lang="en-US" altLang="en-US" sz="2800"/>
              <a:t> de la </a:t>
            </a:r>
            <a:r>
              <a:rPr lang="en-US" altLang="en-US" sz="2800" err="1"/>
              <a:t>administracion</a:t>
            </a:r>
            <a:r>
              <a:rPr lang="en-US" altLang="en-US" sz="2800"/>
              <a:t> de  </a:t>
            </a:r>
            <a:r>
              <a:rPr lang="en-US" altLang="en-US" sz="2800" err="1"/>
              <a:t>Seguridada</a:t>
            </a:r>
            <a:r>
              <a:rPr lang="en-US" altLang="en-US" sz="2800"/>
              <a:t> y </a:t>
            </a:r>
            <a:r>
              <a:rPr lang="en-US" altLang="en-US" sz="2800" err="1"/>
              <a:t>Salud</a:t>
            </a:r>
            <a:r>
              <a:rPr lang="en-US" altLang="en-US" sz="2800"/>
              <a:t>)</a:t>
            </a:r>
          </a:p>
          <a:p>
            <a:pPr eaLnBrk="1" hangingPunct="1"/>
            <a:r>
              <a:rPr lang="en-US" altLang="en-US" sz="2800"/>
              <a:t>WOSSA (Washington Onsite </a:t>
            </a:r>
            <a:r>
              <a:rPr lang="en-US" altLang="en-US" sz="2800" err="1"/>
              <a:t>Septico</a:t>
            </a:r>
            <a:r>
              <a:rPr lang="en-US" altLang="en-US" sz="2800"/>
              <a:t> </a:t>
            </a:r>
            <a:r>
              <a:rPr lang="en-US" altLang="en-US" sz="2800" err="1"/>
              <a:t>Associacion</a:t>
            </a:r>
            <a:r>
              <a:rPr lang="en-US" altLang="en-US" sz="2800"/>
              <a:t>)</a:t>
            </a:r>
          </a:p>
          <a:p>
            <a:pPr eaLnBrk="1" hangingPunct="1"/>
            <a:r>
              <a:rPr lang="en-US" altLang="en-US" sz="2800"/>
              <a:t>Oregon-OSHA</a:t>
            </a:r>
          </a:p>
          <a:p>
            <a:pPr eaLnBrk="1" hangingPunct="1"/>
            <a:r>
              <a:rPr lang="en-US" altLang="en-US" sz="2800"/>
              <a:t>OSHA/Kansas</a:t>
            </a:r>
          </a:p>
          <a:p>
            <a:pPr eaLnBrk="1" hangingPunct="1"/>
            <a:r>
              <a:rPr lang="en-US" altLang="en-US" sz="2800"/>
              <a:t>OSHA/Missouri</a:t>
            </a:r>
          </a:p>
          <a:p>
            <a:pPr eaLnBrk="1" hangingPunct="1"/>
            <a:endParaRPr lang="en-US" altLang="en-US" sz="2400"/>
          </a:p>
        </p:txBody>
      </p:sp>
    </p:spTree>
    <p:extLst>
      <p:ext uri="{BB962C8B-B14F-4D97-AF65-F5344CB8AC3E}">
        <p14:creationId xmlns:p14="http://schemas.microsoft.com/office/powerpoint/2010/main" val="3980806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301451"/>
            <a:ext cx="6357505" cy="532015"/>
          </a:xfrm>
        </p:spPr>
        <p:txBody>
          <a:bodyPr rtlCol="0">
            <a:noAutofit/>
          </a:bodyPr>
          <a:lstStyle/>
          <a:p>
            <a:pPr eaLnBrk="1" fontAlgn="auto" hangingPunct="1">
              <a:spcAft>
                <a:spcPts val="0"/>
              </a:spcAft>
              <a:defRPr/>
            </a:pPr>
            <a:r>
              <a:rPr lang="en-US" sz="3600" dirty="0" err="1">
                <a:solidFill>
                  <a:schemeClr val="bg1"/>
                </a:solidFill>
              </a:rPr>
              <a:t>Analisis</a:t>
            </a:r>
            <a:r>
              <a:rPr lang="en-US" sz="3600" dirty="0">
                <a:solidFill>
                  <a:schemeClr val="bg1"/>
                </a:solidFill>
              </a:rPr>
              <a:t> de la </a:t>
            </a:r>
            <a:r>
              <a:rPr lang="en-US" sz="3600" dirty="0" err="1">
                <a:solidFill>
                  <a:schemeClr val="bg1"/>
                </a:solidFill>
              </a:rPr>
              <a:t>Raiz</a:t>
            </a:r>
            <a:r>
              <a:rPr lang="en-US" sz="3600" dirty="0">
                <a:solidFill>
                  <a:schemeClr val="bg1"/>
                </a:solidFill>
              </a:rPr>
              <a:t> de la Causa - </a:t>
            </a:r>
            <a:r>
              <a:rPr lang="en-US" sz="3600" dirty="0" err="1">
                <a:solidFill>
                  <a:schemeClr val="bg1"/>
                </a:solidFill>
              </a:rPr>
              <a:t>Actividad</a:t>
            </a:r>
            <a:endParaRPr lang="en-US" sz="3600" dirty="0">
              <a:solidFill>
                <a:schemeClr val="bg1"/>
              </a:solidFill>
            </a:endParaRPr>
          </a:p>
        </p:txBody>
      </p:sp>
      <p:sp>
        <p:nvSpPr>
          <p:cNvPr id="5" name="TextBox 4"/>
          <p:cNvSpPr txBox="1"/>
          <p:nvPr/>
        </p:nvSpPr>
        <p:spPr>
          <a:xfrm>
            <a:off x="209550" y="2152650"/>
            <a:ext cx="5101004" cy="4001095"/>
          </a:xfrm>
          <a:prstGeom prst="rect">
            <a:avLst/>
          </a:prstGeom>
          <a:noFill/>
        </p:spPr>
        <p:txBody>
          <a:bodyPr wrap="square" rtlCol="0">
            <a:spAutoFit/>
          </a:bodyPr>
          <a:lstStyle/>
          <a:p>
            <a:r>
              <a:rPr lang="es-ES" sz="2600"/>
              <a:t>Reparación de grieta en una fosa séptica</a:t>
            </a:r>
            <a:endParaRPr lang="en-US" sz="2600"/>
          </a:p>
          <a:p>
            <a:r>
              <a:rPr lang="en-US" sz="2600" err="1"/>
              <a:t>Cuál</a:t>
            </a:r>
            <a:r>
              <a:rPr lang="en-US" sz="2600"/>
              <a:t> </a:t>
            </a:r>
            <a:r>
              <a:rPr lang="en-US" sz="2600" err="1"/>
              <a:t>es</a:t>
            </a:r>
            <a:r>
              <a:rPr lang="en-US" sz="2600"/>
              <a:t> el </a:t>
            </a:r>
            <a:r>
              <a:rPr lang="en-US" sz="2600" err="1"/>
              <a:t>problema</a:t>
            </a:r>
            <a:r>
              <a:rPr lang="en-US" sz="2600"/>
              <a:t>?</a:t>
            </a:r>
          </a:p>
          <a:p>
            <a:endParaRPr lang="en-US" sz="2600"/>
          </a:p>
          <a:p>
            <a:r>
              <a:rPr lang="en-US" sz="2600"/>
              <a:t>La </a:t>
            </a:r>
            <a:r>
              <a:rPr lang="en-US" sz="2600" err="1"/>
              <a:t>raiz</a:t>
            </a:r>
            <a:r>
              <a:rPr lang="en-US" sz="2600"/>
              <a:t> de la causa?</a:t>
            </a:r>
          </a:p>
          <a:p>
            <a:endParaRPr lang="en-US" sz="2600"/>
          </a:p>
          <a:p>
            <a:pPr marL="457200" indent="-457200">
              <a:buFont typeface="Arial" panose="020B0604020202020204" pitchFamily="34" charset="0"/>
              <a:buChar char="•"/>
            </a:pPr>
            <a:r>
              <a:rPr lang="en-US" sz="2400" err="1"/>
              <a:t>Metodo</a:t>
            </a:r>
            <a:endParaRPr lang="en-US" sz="2400"/>
          </a:p>
          <a:p>
            <a:pPr marL="457200" indent="-457200">
              <a:buFont typeface="Arial" panose="020B0604020202020204" pitchFamily="34" charset="0"/>
              <a:buChar char="•"/>
            </a:pPr>
            <a:r>
              <a:rPr lang="en-US" sz="2400" err="1"/>
              <a:t>Managemiento</a:t>
            </a:r>
            <a:endParaRPr lang="en-US" sz="2400"/>
          </a:p>
          <a:p>
            <a:pPr marL="457200" indent="-457200">
              <a:buFont typeface="Arial" panose="020B0604020202020204" pitchFamily="34" charset="0"/>
              <a:buChar char="•"/>
            </a:pPr>
            <a:r>
              <a:rPr lang="en-US" sz="2400"/>
              <a:t>Material</a:t>
            </a:r>
            <a:endParaRPr lang="en-US" sz="2600"/>
          </a:p>
          <a:p>
            <a:endParaRPr lang="en-US" sz="2600"/>
          </a:p>
        </p:txBody>
      </p:sp>
      <p:sp>
        <p:nvSpPr>
          <p:cNvPr id="2" name="TextBox 1"/>
          <p:cNvSpPr txBox="1"/>
          <p:nvPr/>
        </p:nvSpPr>
        <p:spPr>
          <a:xfrm>
            <a:off x="4748513" y="4572000"/>
            <a:ext cx="3217984" cy="1477328"/>
          </a:xfrm>
          <a:prstGeom prst="rect">
            <a:avLst/>
          </a:prstGeom>
          <a:noFill/>
        </p:spPr>
        <p:txBody>
          <a:bodyPr wrap="square" rtlCol="0">
            <a:spAutoFit/>
          </a:bodyPr>
          <a:lstStyle/>
          <a:p>
            <a:pPr marL="457200" indent="-457200">
              <a:buFont typeface="Arial" panose="020B0604020202020204" pitchFamily="34" charset="0"/>
              <a:buChar char="•"/>
            </a:pPr>
            <a:r>
              <a:rPr lang="en-US" sz="2400"/>
              <a:t>Personas (hombre)</a:t>
            </a:r>
          </a:p>
          <a:p>
            <a:pPr marL="457200" indent="-457200">
              <a:buFont typeface="Arial" panose="020B0604020202020204" pitchFamily="34" charset="0"/>
              <a:buChar char="•"/>
            </a:pPr>
            <a:r>
              <a:rPr lang="en-US" sz="2400" err="1"/>
              <a:t>Medidas</a:t>
            </a:r>
            <a:endParaRPr lang="en-US" sz="2400"/>
          </a:p>
          <a:p>
            <a:pPr marL="457200" indent="-457200">
              <a:buFont typeface="Arial" panose="020B0604020202020204" pitchFamily="34" charset="0"/>
              <a:buChar char="•"/>
            </a:pPr>
            <a:r>
              <a:rPr lang="en-US" sz="2400" err="1"/>
              <a:t>Equipo</a:t>
            </a:r>
            <a:r>
              <a:rPr lang="en-US" sz="2400"/>
              <a:t> y </a:t>
            </a:r>
            <a:r>
              <a:rPr lang="en-US" sz="2400" err="1"/>
              <a:t>maquinas</a:t>
            </a:r>
            <a:endParaRPr lang="en-US" sz="2400"/>
          </a:p>
          <a:p>
            <a:endParaRPr lang="en-US"/>
          </a:p>
        </p:txBody>
      </p:sp>
    </p:spTree>
    <p:extLst>
      <p:ext uri="{BB962C8B-B14F-4D97-AF65-F5344CB8AC3E}">
        <p14:creationId xmlns:p14="http://schemas.microsoft.com/office/powerpoint/2010/main" val="26396733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4401205"/>
          </a:xfrm>
          <a:prstGeom prst="rect">
            <a:avLst/>
          </a:prstGeom>
          <a:noFill/>
        </p:spPr>
        <p:txBody>
          <a:bodyPr wrap="square" rtlCol="0">
            <a:spAutoFit/>
          </a:bodyPr>
          <a:lstStyle/>
          <a:p>
            <a:r>
              <a:rPr lang="es-ES" sz="2800"/>
              <a:t>Cuáles son las principales cuestiones involucradas</a:t>
            </a:r>
            <a:r>
              <a:rPr lang="en-US" sz="2800"/>
              <a:t>?</a:t>
            </a:r>
          </a:p>
          <a:p>
            <a:endParaRPr lang="en-US" sz="2800"/>
          </a:p>
          <a:p>
            <a:pPr marL="457200" indent="-457200">
              <a:buFont typeface="Arial" panose="020B0604020202020204" pitchFamily="34" charset="0"/>
              <a:buChar char="•"/>
            </a:pPr>
            <a:r>
              <a:rPr lang="en-US" sz="2800" err="1"/>
              <a:t>Metodos</a:t>
            </a:r>
            <a:endParaRPr lang="en-US" sz="2800"/>
          </a:p>
          <a:p>
            <a:pPr marL="457200" indent="-457200">
              <a:buFont typeface="Arial" panose="020B0604020202020204" pitchFamily="34" charset="0"/>
              <a:buChar char="•"/>
            </a:pPr>
            <a:r>
              <a:rPr lang="en-US" sz="2800" err="1"/>
              <a:t>Managamiento</a:t>
            </a:r>
            <a:endParaRPr lang="en-US" sz="2800"/>
          </a:p>
          <a:p>
            <a:pPr marL="457200" indent="-457200">
              <a:buFont typeface="Arial" panose="020B0604020202020204" pitchFamily="34" charset="0"/>
              <a:buChar char="•"/>
            </a:pPr>
            <a:r>
              <a:rPr lang="en-US" sz="2800" err="1"/>
              <a:t>Materiales</a:t>
            </a:r>
            <a:endParaRPr lang="en-US" sz="2800"/>
          </a:p>
          <a:p>
            <a:pPr marL="457200" indent="-457200">
              <a:buFont typeface="Arial" panose="020B0604020202020204" pitchFamily="34" charset="0"/>
              <a:buChar char="•"/>
            </a:pPr>
            <a:r>
              <a:rPr lang="en-US" sz="2800"/>
              <a:t>Personas</a:t>
            </a:r>
          </a:p>
          <a:p>
            <a:pPr marL="457200" indent="-457200">
              <a:buFont typeface="Arial" panose="020B0604020202020204" pitchFamily="34" charset="0"/>
              <a:buChar char="•"/>
            </a:pPr>
            <a:r>
              <a:rPr lang="en-US" sz="2800" err="1"/>
              <a:t>Medidas</a:t>
            </a:r>
            <a:endParaRPr lang="en-US" sz="2800"/>
          </a:p>
          <a:p>
            <a:pPr marL="457200" indent="-457200">
              <a:buFont typeface="Arial" panose="020B0604020202020204" pitchFamily="34" charset="0"/>
              <a:buChar char="•"/>
            </a:pPr>
            <a:r>
              <a:rPr lang="en-US" sz="2800" err="1"/>
              <a:t>Maquinas</a:t>
            </a:r>
            <a:r>
              <a:rPr lang="en-US" sz="2800"/>
              <a:t> y </a:t>
            </a:r>
            <a:r>
              <a:rPr lang="en-US" sz="2800" err="1"/>
              <a:t>equipo</a:t>
            </a:r>
            <a:endParaRPr lang="en-US" sz="2800"/>
          </a:p>
        </p:txBody>
      </p:sp>
      <p:sp>
        <p:nvSpPr>
          <p:cNvPr id="5" name="TextBox 4"/>
          <p:cNvSpPr txBox="1"/>
          <p:nvPr/>
        </p:nvSpPr>
        <p:spPr>
          <a:xfrm>
            <a:off x="3815862" y="4061012"/>
            <a:ext cx="1240232" cy="369332"/>
          </a:xfrm>
          <a:prstGeom prst="rect">
            <a:avLst/>
          </a:prstGeom>
          <a:noFill/>
        </p:spPr>
        <p:txBody>
          <a:bodyPr wrap="square" rtlCol="0">
            <a:spAutoFit/>
          </a:bodyPr>
          <a:lstStyle/>
          <a:p>
            <a:r>
              <a:rPr lang="en-US" err="1"/>
              <a:t>Problemo</a:t>
            </a:r>
            <a:endParaRPr lang="en-US"/>
          </a:p>
        </p:txBody>
      </p:sp>
      <p:cxnSp>
        <p:nvCxnSpPr>
          <p:cNvPr id="7" name="Straight Connector 6" title="Line in the fault tree analysis"/>
          <p:cNvCxnSpPr>
            <a:stCxn id="5" idx="3"/>
          </p:cNvCxnSpPr>
          <p:nvPr/>
        </p:nvCxnSpPr>
        <p:spPr>
          <a:xfrm flipV="1">
            <a:off x="5056094" y="4195482"/>
            <a:ext cx="3455894" cy="50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title="Line in the fault tree analysis"/>
          <p:cNvCxnSpPr/>
          <p:nvPr/>
        </p:nvCxnSpPr>
        <p:spPr>
          <a:xfrm flipV="1">
            <a:off x="5204012" y="2612270"/>
            <a:ext cx="805273" cy="1610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title="Line in the fault tree analysis"/>
          <p:cNvCxnSpPr/>
          <p:nvPr/>
        </p:nvCxnSpPr>
        <p:spPr>
          <a:xfrm flipV="1">
            <a:off x="6444244" y="2612270"/>
            <a:ext cx="802170" cy="1633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title="Line in the fault tree analysis"/>
          <p:cNvCxnSpPr/>
          <p:nvPr/>
        </p:nvCxnSpPr>
        <p:spPr>
          <a:xfrm flipV="1">
            <a:off x="7631206" y="2612270"/>
            <a:ext cx="771654" cy="1608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title="Line in the fault tree analysis"/>
          <p:cNvCxnSpPr/>
          <p:nvPr/>
        </p:nvCxnSpPr>
        <p:spPr>
          <a:xfrm>
            <a:off x="5200909" y="4245678"/>
            <a:ext cx="1240232" cy="1365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title="Line in the fault tree analysis"/>
          <p:cNvCxnSpPr/>
          <p:nvPr/>
        </p:nvCxnSpPr>
        <p:spPr>
          <a:xfrm>
            <a:off x="7681373" y="4245678"/>
            <a:ext cx="1156447" cy="1363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title="Line in the fault tree analysis"/>
          <p:cNvCxnSpPr/>
          <p:nvPr/>
        </p:nvCxnSpPr>
        <p:spPr>
          <a:xfrm>
            <a:off x="6441141" y="4245678"/>
            <a:ext cx="1156447" cy="1365337"/>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69308" y="2233246"/>
            <a:ext cx="1156446" cy="307777"/>
          </a:xfrm>
          <a:prstGeom prst="rect">
            <a:avLst/>
          </a:prstGeom>
          <a:noFill/>
        </p:spPr>
        <p:txBody>
          <a:bodyPr wrap="square" rtlCol="0">
            <a:spAutoFit/>
          </a:bodyPr>
          <a:lstStyle/>
          <a:p>
            <a:r>
              <a:rPr lang="en-US" sz="1400" err="1"/>
              <a:t>Metodos</a:t>
            </a:r>
            <a:endParaRPr lang="en-US" sz="1400"/>
          </a:p>
        </p:txBody>
      </p:sp>
      <p:sp>
        <p:nvSpPr>
          <p:cNvPr id="28" name="TextBox 27"/>
          <p:cNvSpPr txBox="1"/>
          <p:nvPr/>
        </p:nvSpPr>
        <p:spPr>
          <a:xfrm>
            <a:off x="6441141" y="2238419"/>
            <a:ext cx="1379877" cy="307777"/>
          </a:xfrm>
          <a:prstGeom prst="rect">
            <a:avLst/>
          </a:prstGeom>
          <a:noFill/>
        </p:spPr>
        <p:txBody>
          <a:bodyPr wrap="square" rtlCol="0">
            <a:spAutoFit/>
          </a:bodyPr>
          <a:lstStyle/>
          <a:p>
            <a:r>
              <a:rPr lang="en-US" sz="1400" err="1"/>
              <a:t>Managamiento</a:t>
            </a:r>
            <a:endParaRPr lang="en-US" sz="1400"/>
          </a:p>
        </p:txBody>
      </p:sp>
      <p:sp>
        <p:nvSpPr>
          <p:cNvPr id="29" name="TextBox 28"/>
          <p:cNvSpPr txBox="1"/>
          <p:nvPr/>
        </p:nvSpPr>
        <p:spPr>
          <a:xfrm>
            <a:off x="7879201" y="2238419"/>
            <a:ext cx="1156446" cy="307777"/>
          </a:xfrm>
          <a:prstGeom prst="rect">
            <a:avLst/>
          </a:prstGeom>
          <a:noFill/>
        </p:spPr>
        <p:txBody>
          <a:bodyPr wrap="square" rtlCol="0">
            <a:spAutoFit/>
          </a:bodyPr>
          <a:lstStyle/>
          <a:p>
            <a:r>
              <a:rPr lang="en-US" sz="1400" err="1"/>
              <a:t>Materiales</a:t>
            </a:r>
            <a:endParaRPr lang="en-US" sz="1400"/>
          </a:p>
        </p:txBody>
      </p:sp>
      <p:sp>
        <p:nvSpPr>
          <p:cNvPr id="30" name="TextBox 29"/>
          <p:cNvSpPr txBox="1"/>
          <p:nvPr/>
        </p:nvSpPr>
        <p:spPr>
          <a:xfrm>
            <a:off x="8035653" y="5530702"/>
            <a:ext cx="1156446" cy="523220"/>
          </a:xfrm>
          <a:prstGeom prst="rect">
            <a:avLst/>
          </a:prstGeom>
          <a:noFill/>
        </p:spPr>
        <p:txBody>
          <a:bodyPr wrap="square" rtlCol="0">
            <a:spAutoFit/>
          </a:bodyPr>
          <a:lstStyle/>
          <a:p>
            <a:r>
              <a:rPr lang="en-US" sz="1400" err="1"/>
              <a:t>Maquinas</a:t>
            </a:r>
            <a:r>
              <a:rPr lang="en-US" sz="1400"/>
              <a:t> y </a:t>
            </a:r>
            <a:r>
              <a:rPr lang="en-US" sz="1400" err="1"/>
              <a:t>equipo</a:t>
            </a:r>
            <a:endParaRPr lang="en-US" sz="1400"/>
          </a:p>
        </p:txBody>
      </p:sp>
      <p:sp>
        <p:nvSpPr>
          <p:cNvPr id="31" name="TextBox 30"/>
          <p:cNvSpPr txBox="1"/>
          <p:nvPr/>
        </p:nvSpPr>
        <p:spPr>
          <a:xfrm>
            <a:off x="6722755" y="5050442"/>
            <a:ext cx="1156446" cy="307777"/>
          </a:xfrm>
          <a:prstGeom prst="rect">
            <a:avLst/>
          </a:prstGeom>
          <a:noFill/>
        </p:spPr>
        <p:txBody>
          <a:bodyPr wrap="square" rtlCol="0">
            <a:spAutoFit/>
          </a:bodyPr>
          <a:lstStyle/>
          <a:p>
            <a:r>
              <a:rPr lang="en-US" sz="1400" err="1"/>
              <a:t>calibración</a:t>
            </a:r>
            <a:endParaRPr lang="en-US" sz="1400"/>
          </a:p>
        </p:txBody>
      </p:sp>
      <p:sp>
        <p:nvSpPr>
          <p:cNvPr id="32" name="TextBox 31"/>
          <p:cNvSpPr txBox="1"/>
          <p:nvPr/>
        </p:nvSpPr>
        <p:spPr>
          <a:xfrm>
            <a:off x="5635873" y="5533199"/>
            <a:ext cx="1156446" cy="307777"/>
          </a:xfrm>
          <a:prstGeom prst="rect">
            <a:avLst/>
          </a:prstGeom>
          <a:noFill/>
        </p:spPr>
        <p:txBody>
          <a:bodyPr wrap="square" rtlCol="0">
            <a:spAutoFit/>
          </a:bodyPr>
          <a:lstStyle/>
          <a:p>
            <a:r>
              <a:rPr lang="en-US" sz="1400"/>
              <a:t>Personas</a:t>
            </a:r>
          </a:p>
        </p:txBody>
      </p:sp>
      <p:sp>
        <p:nvSpPr>
          <p:cNvPr id="4" name="TextBox 3"/>
          <p:cNvSpPr txBox="1"/>
          <p:nvPr/>
        </p:nvSpPr>
        <p:spPr>
          <a:xfrm>
            <a:off x="5197806" y="4693024"/>
            <a:ext cx="1227948" cy="307777"/>
          </a:xfrm>
          <a:prstGeom prst="rect">
            <a:avLst/>
          </a:prstGeom>
          <a:noFill/>
        </p:spPr>
        <p:txBody>
          <a:bodyPr wrap="square" rtlCol="0">
            <a:spAutoFit/>
          </a:bodyPr>
          <a:lstStyle/>
          <a:p>
            <a:r>
              <a:rPr lang="en-US" sz="1400" err="1"/>
              <a:t>formación</a:t>
            </a:r>
            <a:endParaRPr lang="en-US" sz="1400"/>
          </a:p>
        </p:txBody>
      </p:sp>
      <p:sp>
        <p:nvSpPr>
          <p:cNvPr id="21" name="TextBox 20"/>
          <p:cNvSpPr txBox="1"/>
          <p:nvPr/>
        </p:nvSpPr>
        <p:spPr>
          <a:xfrm>
            <a:off x="5564371" y="5062356"/>
            <a:ext cx="1227948" cy="307777"/>
          </a:xfrm>
          <a:prstGeom prst="rect">
            <a:avLst/>
          </a:prstGeom>
          <a:noFill/>
        </p:spPr>
        <p:txBody>
          <a:bodyPr wrap="square" rtlCol="0">
            <a:spAutoFit/>
          </a:bodyPr>
          <a:lstStyle/>
          <a:p>
            <a:r>
              <a:rPr lang="en-US" sz="1400" err="1"/>
              <a:t>habilidad</a:t>
            </a:r>
            <a:endParaRPr lang="en-US" sz="1400"/>
          </a:p>
        </p:txBody>
      </p:sp>
      <p:sp>
        <p:nvSpPr>
          <p:cNvPr id="22" name="TextBox 21"/>
          <p:cNvSpPr txBox="1"/>
          <p:nvPr/>
        </p:nvSpPr>
        <p:spPr>
          <a:xfrm>
            <a:off x="6886064" y="5587187"/>
            <a:ext cx="1156446" cy="307777"/>
          </a:xfrm>
          <a:prstGeom prst="rect">
            <a:avLst/>
          </a:prstGeom>
          <a:noFill/>
        </p:spPr>
        <p:txBody>
          <a:bodyPr wrap="square" rtlCol="0">
            <a:spAutoFit/>
          </a:bodyPr>
          <a:lstStyle/>
          <a:p>
            <a:r>
              <a:rPr lang="en-US" sz="1400" err="1"/>
              <a:t>Medidas</a:t>
            </a:r>
            <a:endParaRPr lang="en-US" sz="1400"/>
          </a:p>
        </p:txBody>
      </p:sp>
      <p:sp>
        <p:nvSpPr>
          <p:cNvPr id="6" name="TextBox 5"/>
          <p:cNvSpPr txBox="1"/>
          <p:nvPr/>
        </p:nvSpPr>
        <p:spPr>
          <a:xfrm>
            <a:off x="4719918" y="3325478"/>
            <a:ext cx="1765578" cy="307777"/>
          </a:xfrm>
          <a:prstGeom prst="rect">
            <a:avLst/>
          </a:prstGeom>
          <a:noFill/>
        </p:spPr>
        <p:txBody>
          <a:bodyPr wrap="square" rtlCol="0">
            <a:spAutoFit/>
          </a:bodyPr>
          <a:lstStyle/>
          <a:p>
            <a:r>
              <a:rPr lang="en-US" sz="1400" err="1"/>
              <a:t>perdidas</a:t>
            </a:r>
            <a:r>
              <a:rPr lang="en-US" sz="1400"/>
              <a:t> </a:t>
            </a:r>
            <a:r>
              <a:rPr lang="en-US" sz="1400" err="1"/>
              <a:t>medidas</a:t>
            </a:r>
            <a:endParaRPr lang="en-US" sz="1400"/>
          </a:p>
        </p:txBody>
      </p:sp>
      <p:sp>
        <p:nvSpPr>
          <p:cNvPr id="23" name="TextBox 22"/>
          <p:cNvSpPr txBox="1"/>
          <p:nvPr/>
        </p:nvSpPr>
        <p:spPr>
          <a:xfrm>
            <a:off x="6579273" y="3108423"/>
            <a:ext cx="1354274" cy="307777"/>
          </a:xfrm>
          <a:prstGeom prst="rect">
            <a:avLst/>
          </a:prstGeom>
          <a:noFill/>
        </p:spPr>
        <p:txBody>
          <a:bodyPr wrap="square" rtlCol="0">
            <a:spAutoFit/>
          </a:bodyPr>
          <a:lstStyle/>
          <a:p>
            <a:r>
              <a:rPr lang="en-US" sz="1400" err="1"/>
              <a:t>política</a:t>
            </a:r>
            <a:endParaRPr lang="en-US" sz="1400"/>
          </a:p>
        </p:txBody>
      </p:sp>
      <p:sp>
        <p:nvSpPr>
          <p:cNvPr id="24" name="TextBox 23"/>
          <p:cNvSpPr txBox="1"/>
          <p:nvPr/>
        </p:nvSpPr>
        <p:spPr>
          <a:xfrm>
            <a:off x="7778990" y="4804928"/>
            <a:ext cx="1354274" cy="307777"/>
          </a:xfrm>
          <a:prstGeom prst="rect">
            <a:avLst/>
          </a:prstGeom>
          <a:noFill/>
        </p:spPr>
        <p:txBody>
          <a:bodyPr wrap="square" rtlCol="0">
            <a:spAutoFit/>
          </a:bodyPr>
          <a:lstStyle/>
          <a:p>
            <a:r>
              <a:rPr lang="en-US" sz="1400" err="1"/>
              <a:t>mantenimiento</a:t>
            </a:r>
            <a:endParaRPr lang="en-US" sz="1400"/>
          </a:p>
        </p:txBody>
      </p:sp>
      <p:sp>
        <p:nvSpPr>
          <p:cNvPr id="25" name="TextBox 24"/>
          <p:cNvSpPr txBox="1"/>
          <p:nvPr/>
        </p:nvSpPr>
        <p:spPr>
          <a:xfrm>
            <a:off x="7638964" y="3463419"/>
            <a:ext cx="1354274" cy="307777"/>
          </a:xfrm>
          <a:prstGeom prst="rect">
            <a:avLst/>
          </a:prstGeom>
          <a:noFill/>
        </p:spPr>
        <p:txBody>
          <a:bodyPr wrap="square" rtlCol="0">
            <a:spAutoFit/>
          </a:bodyPr>
          <a:lstStyle/>
          <a:p>
            <a:r>
              <a:rPr lang="en-US" sz="1400" err="1"/>
              <a:t>inspección</a:t>
            </a:r>
            <a:endParaRPr lang="en-US" sz="1400"/>
          </a:p>
        </p:txBody>
      </p:sp>
      <p:sp>
        <p:nvSpPr>
          <p:cNvPr id="26" name="TextBox 25"/>
          <p:cNvSpPr txBox="1"/>
          <p:nvPr/>
        </p:nvSpPr>
        <p:spPr>
          <a:xfrm>
            <a:off x="5243448" y="2830145"/>
            <a:ext cx="1354274" cy="307777"/>
          </a:xfrm>
          <a:prstGeom prst="rect">
            <a:avLst/>
          </a:prstGeom>
          <a:noFill/>
        </p:spPr>
        <p:txBody>
          <a:bodyPr wrap="square" rtlCol="0">
            <a:spAutoFit/>
          </a:bodyPr>
          <a:lstStyle/>
          <a:p>
            <a:r>
              <a:rPr lang="en-US" sz="1400" err="1"/>
              <a:t>nuevos</a:t>
            </a:r>
            <a:r>
              <a:rPr lang="en-US" sz="1400"/>
              <a:t> </a:t>
            </a:r>
            <a:r>
              <a:rPr lang="en-US" sz="1400" err="1"/>
              <a:t>pasos</a:t>
            </a:r>
            <a:endParaRPr lang="en-US" sz="1400"/>
          </a:p>
        </p:txBody>
      </p:sp>
      <p:sp>
        <p:nvSpPr>
          <p:cNvPr id="8" name="Title 7"/>
          <p:cNvSpPr>
            <a:spLocks noGrp="1"/>
          </p:cNvSpPr>
          <p:nvPr>
            <p:ph type="title"/>
          </p:nvPr>
        </p:nvSpPr>
        <p:spPr>
          <a:xfrm>
            <a:off x="-7500" y="21229"/>
            <a:ext cx="9151499" cy="1325563"/>
          </a:xfrm>
        </p:spPr>
        <p:txBody>
          <a:bodyPr>
            <a:normAutofit fontScale="90000"/>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Actividad</a:t>
            </a:r>
            <a:r>
              <a:rPr lang="en-US" sz="3600" dirty="0">
                <a:solidFill>
                  <a:prstClr val="white"/>
                </a:solidFill>
                <a:latin typeface="Calibri" panose="020F0502020204030204"/>
                <a:ea typeface="+mn-ea"/>
                <a:cs typeface="+mn-cs"/>
              </a:rPr>
              <a:t> – El </a:t>
            </a:r>
            <a:r>
              <a:rPr lang="en-US" sz="3600" dirty="0" err="1">
                <a:solidFill>
                  <a:prstClr val="white"/>
                </a:solidFill>
                <a:latin typeface="Calibri" panose="020F0502020204030204"/>
                <a:ea typeface="+mn-ea"/>
                <a:cs typeface="+mn-cs"/>
              </a:rPr>
              <a:t>Analisis</a:t>
            </a:r>
            <a:r>
              <a:rPr lang="en-US" sz="3600" dirty="0">
                <a:solidFill>
                  <a:prstClr val="white"/>
                </a:solidFill>
                <a:latin typeface="Calibri" panose="020F0502020204030204"/>
                <a:ea typeface="+mn-ea"/>
                <a:cs typeface="+mn-cs"/>
              </a:rPr>
              <a:t> de La </a:t>
            </a:r>
            <a:r>
              <a:rPr lang="en-US" sz="3600" dirty="0" err="1">
                <a:solidFill>
                  <a:prstClr val="white"/>
                </a:solidFill>
                <a:latin typeface="Calibri" panose="020F0502020204030204"/>
                <a:ea typeface="+mn-ea"/>
                <a:cs typeface="+mn-cs"/>
              </a:rPr>
              <a:t>Raiz</a:t>
            </a:r>
            <a:r>
              <a:rPr lang="en-US" sz="3600" dirty="0">
                <a:solidFill>
                  <a:prstClr val="white"/>
                </a:solidFill>
                <a:latin typeface="Calibri" panose="020F0502020204030204"/>
                <a:ea typeface="+mn-ea"/>
                <a:cs typeface="+mn-cs"/>
              </a:rPr>
              <a:t> de la Causa de la </a:t>
            </a:r>
            <a:r>
              <a:rPr lang="en-US" sz="3600" dirty="0" err="1">
                <a:solidFill>
                  <a:prstClr val="white"/>
                </a:solidFill>
                <a:latin typeface="Calibri" panose="020F0502020204030204"/>
                <a:ea typeface="+mn-ea"/>
                <a:cs typeface="+mn-cs"/>
              </a:rPr>
              <a:t>Reparacion</a:t>
            </a:r>
            <a:r>
              <a:rPr lang="en-US" sz="3600" dirty="0">
                <a:solidFill>
                  <a:prstClr val="white"/>
                </a:solidFill>
                <a:latin typeface="Calibri" panose="020F0502020204030204"/>
                <a:ea typeface="+mn-ea"/>
                <a:cs typeface="+mn-cs"/>
              </a:rPr>
              <a:t> de </a:t>
            </a:r>
            <a:r>
              <a:rPr lang="en-US" sz="3600" dirty="0" err="1">
                <a:solidFill>
                  <a:prstClr val="white"/>
                </a:solidFill>
                <a:latin typeface="Calibri" panose="020F0502020204030204"/>
                <a:ea typeface="+mn-ea"/>
                <a:cs typeface="+mn-cs"/>
              </a:rPr>
              <a:t>Tanques</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2834654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9"/>
          <p:cNvSpPr>
            <a:spLocks noGrp="1" noChangeArrowheads="1"/>
          </p:cNvSpPr>
          <p:nvPr>
            <p:ph type="title"/>
          </p:nvPr>
        </p:nvSpPr>
        <p:spPr>
          <a:xfrm>
            <a:off x="0" y="1"/>
            <a:ext cx="6348046" cy="731519"/>
          </a:xfrm>
        </p:spPr>
        <p:txBody>
          <a:bodyPr>
            <a:normAutofit/>
          </a:bodyPr>
          <a:lstStyle/>
          <a:p>
            <a:pPr eaLnBrk="1" hangingPunct="1"/>
            <a:r>
              <a:rPr lang="en-US" altLang="en-US" sz="3600" err="1">
                <a:solidFill>
                  <a:schemeClr val="bg1"/>
                </a:solidFill>
                <a:latin typeface="+mn-lt"/>
              </a:rPr>
              <a:t>Fatalidades</a:t>
            </a:r>
            <a:r>
              <a:rPr lang="en-US" altLang="en-US" sz="3600">
                <a:solidFill>
                  <a:schemeClr val="bg1"/>
                </a:solidFill>
                <a:latin typeface="+mn-lt"/>
              </a:rPr>
              <a:t> &amp; </a:t>
            </a:r>
            <a:r>
              <a:rPr lang="en-US" altLang="en-US" sz="3600" err="1">
                <a:solidFill>
                  <a:schemeClr val="bg1"/>
                </a:solidFill>
                <a:latin typeface="+mn-lt"/>
              </a:rPr>
              <a:t>Citaciones</a:t>
            </a:r>
            <a:r>
              <a:rPr lang="en-US" altLang="en-US" sz="3600">
                <a:solidFill>
                  <a:schemeClr val="bg1"/>
                </a:solidFill>
                <a:latin typeface="+mn-lt"/>
              </a:rPr>
              <a:t> </a:t>
            </a:r>
          </a:p>
        </p:txBody>
      </p:sp>
      <p:sp>
        <p:nvSpPr>
          <p:cNvPr id="43011" name="Rectangle 10"/>
          <p:cNvSpPr>
            <a:spLocks noGrp="1" noChangeArrowheads="1"/>
          </p:cNvSpPr>
          <p:nvPr>
            <p:ph idx="1"/>
          </p:nvPr>
        </p:nvSpPr>
        <p:spPr>
          <a:xfrm>
            <a:off x="0" y="2245266"/>
            <a:ext cx="4343400" cy="3356500"/>
          </a:xfrm>
        </p:spPr>
        <p:txBody>
          <a:bodyPr>
            <a:normAutofit fontScale="92500"/>
          </a:bodyPr>
          <a:lstStyle/>
          <a:p>
            <a:r>
              <a:rPr lang="en-US" altLang="en-US" sz="2800" dirty="0"/>
              <a:t>79% </a:t>
            </a:r>
            <a:r>
              <a:rPr lang="es-ES" altLang="en-US" sz="2800" dirty="0"/>
              <a:t>de todas las muertes están relacionadas con los cuatro peligros de enfoque </a:t>
            </a:r>
          </a:p>
          <a:p>
            <a:r>
              <a:rPr lang="en-US" altLang="en-US" sz="2800" dirty="0"/>
              <a:t>85% </a:t>
            </a:r>
            <a:r>
              <a:rPr lang="es-ES" altLang="en-US" sz="2800" dirty="0"/>
              <a:t>de todas las </a:t>
            </a:r>
            <a:r>
              <a:rPr lang="es-ES" altLang="en-US" sz="2800" dirty="0" err="1"/>
              <a:t>citasiones</a:t>
            </a:r>
            <a:r>
              <a:rPr lang="es-ES" altLang="en-US" sz="2800" dirty="0"/>
              <a:t> y</a:t>
            </a:r>
            <a:r>
              <a:rPr lang="en-US" altLang="en-US" sz="2800" dirty="0"/>
              <a:t> </a:t>
            </a:r>
          </a:p>
          <a:p>
            <a:r>
              <a:rPr lang="en-US" altLang="en-US" sz="2800" dirty="0"/>
              <a:t>90% </a:t>
            </a:r>
            <a:r>
              <a:rPr lang="es-ES" altLang="en-US" sz="2800" dirty="0"/>
              <a:t>de los dólares se aplican a multas relacionados con los cuatro peligros de enfoque</a:t>
            </a:r>
            <a:endParaRPr lang="en-US" altLang="en-US" dirty="0"/>
          </a:p>
          <a:p>
            <a:pPr marL="0" indent="0" eaLnBrk="1" hangingPunct="1">
              <a:buNone/>
            </a:pPr>
            <a:endParaRPr lang="en-US" altLang="en-US" dirty="0"/>
          </a:p>
        </p:txBody>
      </p:sp>
      <p:pic>
        <p:nvPicPr>
          <p:cNvPr id="1026" name="Picture 2" descr="https://thestevenproject.files.wordpress.com/2007/09/compressed_septictank_01.jpg?w=4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0524" y="3210392"/>
            <a:ext cx="4863476" cy="364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315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91"/>
          <p:cNvSpPr>
            <a:spLocks noGrp="1" noChangeArrowheads="1"/>
          </p:cNvSpPr>
          <p:nvPr>
            <p:ph type="title"/>
          </p:nvPr>
        </p:nvSpPr>
        <p:spPr>
          <a:xfrm>
            <a:off x="0" y="389965"/>
            <a:ext cx="8915400" cy="522316"/>
          </a:xfrm>
        </p:spPr>
        <p:txBody>
          <a:bodyPr>
            <a:noAutofit/>
          </a:bodyPr>
          <a:lstStyle/>
          <a:p>
            <a:pPr eaLnBrk="1" hangingPunct="1"/>
            <a:r>
              <a:rPr lang="en-US" altLang="en-US" sz="3600">
                <a:solidFill>
                  <a:schemeClr val="bg1"/>
                </a:solidFill>
                <a:latin typeface="+mn-lt"/>
              </a:rPr>
              <a:t>Las 10 </a:t>
            </a:r>
            <a:r>
              <a:rPr lang="en-US" altLang="en-US" sz="3600" err="1">
                <a:solidFill>
                  <a:schemeClr val="bg1"/>
                </a:solidFill>
                <a:latin typeface="+mn-lt"/>
              </a:rPr>
              <a:t>Citaciones</a:t>
            </a:r>
            <a:r>
              <a:rPr lang="en-US" altLang="en-US" sz="3600">
                <a:solidFill>
                  <a:schemeClr val="bg1"/>
                </a:solidFill>
                <a:latin typeface="+mn-lt"/>
              </a:rPr>
              <a:t> </a:t>
            </a:r>
            <a:r>
              <a:rPr lang="en-US" altLang="en-US" sz="3600" err="1">
                <a:solidFill>
                  <a:schemeClr val="bg1"/>
                </a:solidFill>
                <a:latin typeface="+mn-lt"/>
              </a:rPr>
              <a:t>Principales</a:t>
            </a:r>
            <a:r>
              <a:rPr lang="en-US" altLang="en-US" sz="3600">
                <a:solidFill>
                  <a:schemeClr val="bg1"/>
                </a:solidFill>
                <a:latin typeface="+mn-lt"/>
              </a:rPr>
              <a:t> de </a:t>
            </a:r>
            <a:r>
              <a:rPr lang="en-US" altLang="en-US" sz="3600" err="1">
                <a:solidFill>
                  <a:schemeClr val="bg1"/>
                </a:solidFill>
                <a:latin typeface="+mn-lt"/>
              </a:rPr>
              <a:t>los</a:t>
            </a:r>
            <a:r>
              <a:rPr lang="en-US" altLang="en-US" sz="3600">
                <a:solidFill>
                  <a:schemeClr val="bg1"/>
                </a:solidFill>
                <a:latin typeface="+mn-lt"/>
              </a:rPr>
              <a:t> </a:t>
            </a:r>
            <a:r>
              <a:rPr lang="en-US" altLang="en-US" sz="3600" err="1">
                <a:solidFill>
                  <a:schemeClr val="bg1"/>
                </a:solidFill>
                <a:latin typeface="+mn-lt"/>
              </a:rPr>
              <a:t>Cuatro</a:t>
            </a:r>
            <a:r>
              <a:rPr lang="en-US" altLang="en-US" sz="3600">
                <a:solidFill>
                  <a:schemeClr val="bg1"/>
                </a:solidFill>
                <a:latin typeface="+mn-lt"/>
              </a:rPr>
              <a:t> </a:t>
            </a:r>
            <a:r>
              <a:rPr lang="en-US" altLang="en-US" sz="3600" err="1">
                <a:solidFill>
                  <a:schemeClr val="bg1"/>
                </a:solidFill>
                <a:latin typeface="+mn-lt"/>
              </a:rPr>
              <a:t>Enfoques</a:t>
            </a:r>
            <a:endParaRPr lang="en-US" altLang="en-US" sz="3600">
              <a:solidFill>
                <a:schemeClr val="bg1"/>
              </a:solidFill>
              <a:latin typeface="+mn-lt"/>
            </a:endParaRPr>
          </a:p>
        </p:txBody>
      </p:sp>
      <p:graphicFrame>
        <p:nvGraphicFramePr>
          <p:cNvPr id="906730" name="Group 490" title="Table - las 10 citaciones principales de los cuatro enfoques"/>
          <p:cNvGraphicFramePr>
            <a:graphicFrameLocks noGrp="1"/>
          </p:cNvGraphicFramePr>
          <p:nvPr>
            <p:ph idx="4294967295"/>
            <p:extLst>
              <p:ext uri="{D42A27DB-BD31-4B8C-83A1-F6EECF244321}">
                <p14:modId xmlns:p14="http://schemas.microsoft.com/office/powerpoint/2010/main" val="1934381352"/>
              </p:ext>
            </p:extLst>
          </p:nvPr>
        </p:nvGraphicFramePr>
        <p:xfrm>
          <a:off x="893763" y="1878013"/>
          <a:ext cx="8250382" cy="4630859"/>
        </p:xfrm>
        <a:graphic>
          <a:graphicData uri="http://schemas.openxmlformats.org/drawingml/2006/table">
            <a:tbl>
              <a:tblPr firstRow="1"/>
              <a:tblGrid>
                <a:gridCol w="966465">
                  <a:extLst>
                    <a:ext uri="{9D8B030D-6E8A-4147-A177-3AD203B41FA5}">
                      <a16:colId xmlns:a16="http://schemas.microsoft.com/office/drawing/2014/main" val="20000"/>
                    </a:ext>
                  </a:extLst>
                </a:gridCol>
                <a:gridCol w="964957">
                  <a:extLst>
                    <a:ext uri="{9D8B030D-6E8A-4147-A177-3AD203B41FA5}">
                      <a16:colId xmlns:a16="http://schemas.microsoft.com/office/drawing/2014/main" val="20001"/>
                    </a:ext>
                  </a:extLst>
                </a:gridCol>
                <a:gridCol w="1488144">
                  <a:extLst>
                    <a:ext uri="{9D8B030D-6E8A-4147-A177-3AD203B41FA5}">
                      <a16:colId xmlns:a16="http://schemas.microsoft.com/office/drawing/2014/main" val="20002"/>
                    </a:ext>
                  </a:extLst>
                </a:gridCol>
                <a:gridCol w="4830816">
                  <a:extLst>
                    <a:ext uri="{9D8B030D-6E8A-4147-A177-3AD203B41FA5}">
                      <a16:colId xmlns:a16="http://schemas.microsoft.com/office/drawing/2014/main" val="20003"/>
                    </a:ext>
                  </a:extLst>
                </a:gridCol>
              </a:tblGrid>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rPr>
                        <a:t>Subpart</a:t>
                      </a: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err="1">
                          <a:ln>
                            <a:noFill/>
                          </a:ln>
                          <a:solidFill>
                            <a:schemeClr val="tx1"/>
                          </a:solidFill>
                          <a:effectLst/>
                          <a:latin typeface="Arial" charset="0"/>
                        </a:rPr>
                        <a:t>Citaciones</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rPr>
                        <a:t>Total Valor del </a:t>
                      </a:r>
                      <a:r>
                        <a:rPr kumimoji="0" lang="en-US" sz="1000" b="1" i="0" u="none" strike="noStrike" cap="none" normalizeH="0" baseline="0" err="1">
                          <a:ln>
                            <a:noFill/>
                          </a:ln>
                          <a:solidFill>
                            <a:schemeClr val="tx1"/>
                          </a:solidFill>
                          <a:effectLst/>
                          <a:latin typeface="Arial" charset="0"/>
                        </a:rPr>
                        <a:t>Dolar</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err="1">
                          <a:ln>
                            <a:noFill/>
                          </a:ln>
                          <a:solidFill>
                            <a:schemeClr val="tx1"/>
                          </a:solidFill>
                          <a:effectLst/>
                          <a:latin typeface="Arial" charset="0"/>
                        </a:rPr>
                        <a:t>Descripcion</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574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1926.451</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8,410</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$7,682,185</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err="1">
                          <a:ln>
                            <a:noFill/>
                          </a:ln>
                          <a:solidFill>
                            <a:schemeClr val="tx1"/>
                          </a:solidFill>
                          <a:effectLst/>
                          <a:latin typeface="Verdana" pitchFamily="34" charset="0"/>
                          <a:cs typeface="Arial" charset="0"/>
                        </a:rPr>
                        <a:t>tarima</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94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1926.501</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5,728</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$7,176,729</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s-ES" sz="1000" b="0" i="0" u="none" strike="noStrike" cap="none" normalizeH="0" baseline="0">
                          <a:ln>
                            <a:noFill/>
                          </a:ln>
                          <a:solidFill>
                            <a:schemeClr val="tx1"/>
                          </a:solidFill>
                          <a:effectLst/>
                          <a:latin typeface="Verdana" pitchFamily="34" charset="0"/>
                          <a:cs typeface="Arial" charset="0"/>
                        </a:rPr>
                        <a:t>Protección de caídas, alcance y aplicaciones/definiciones</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6592">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1926.1053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2,122</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$964,811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err="1">
                          <a:ln>
                            <a:noFill/>
                          </a:ln>
                          <a:solidFill>
                            <a:schemeClr val="tx1"/>
                          </a:solidFill>
                          <a:effectLst/>
                          <a:latin typeface="Verdana" pitchFamily="34" charset="0"/>
                          <a:cs typeface="Arial" charset="0"/>
                        </a:rPr>
                        <a:t>Escaleras</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1926.651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1,794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$2,104,067</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err="1">
                          <a:ln>
                            <a:noFill/>
                          </a:ln>
                          <a:solidFill>
                            <a:schemeClr val="tx1"/>
                          </a:solidFill>
                          <a:effectLst/>
                          <a:latin typeface="Verdana" pitchFamily="34" charset="0"/>
                          <a:cs typeface="Arial" charset="0"/>
                        </a:rPr>
                        <a:t>Excavaciones</a:t>
                      </a:r>
                      <a:r>
                        <a:rPr kumimoji="0" lang="en-US" sz="1000" b="1" i="0" u="none" strike="noStrike" cap="none" normalizeH="0" baseline="0">
                          <a:ln>
                            <a:noFill/>
                          </a:ln>
                          <a:solidFill>
                            <a:schemeClr val="tx1"/>
                          </a:solidFill>
                          <a:effectLst/>
                          <a:latin typeface="Verdana" pitchFamily="34" charset="0"/>
                          <a:cs typeface="Arial" charset="0"/>
                        </a:rPr>
                        <a:t>,  </a:t>
                      </a:r>
                      <a:r>
                        <a:rPr kumimoji="0" lang="en-US" sz="1000" b="1" i="0" u="none" strike="noStrike" cap="none" normalizeH="0" baseline="0" err="1">
                          <a:ln>
                            <a:noFill/>
                          </a:ln>
                          <a:solidFill>
                            <a:schemeClr val="tx1"/>
                          </a:solidFill>
                          <a:effectLst/>
                          <a:latin typeface="Verdana" pitchFamily="34" charset="0"/>
                          <a:cs typeface="Arial" charset="0"/>
                        </a:rPr>
                        <a:t>Requireminetos</a:t>
                      </a:r>
                      <a:r>
                        <a:rPr kumimoji="0" lang="en-US" sz="1000" b="1" i="0" u="none" strike="noStrike" cap="none" normalizeH="0" baseline="0">
                          <a:ln>
                            <a:noFill/>
                          </a:ln>
                          <a:solidFill>
                            <a:schemeClr val="tx1"/>
                          </a:solidFill>
                          <a:effectLst/>
                          <a:latin typeface="Verdana" pitchFamily="34" charset="0"/>
                          <a:cs typeface="Arial" charset="0"/>
                        </a:rPr>
                        <a:t> </a:t>
                      </a:r>
                      <a:r>
                        <a:rPr kumimoji="0" lang="en-US" sz="1000" b="1" i="0" u="none" strike="noStrike" cap="none" normalizeH="0" baseline="0" err="1">
                          <a:ln>
                            <a:noFill/>
                          </a:ln>
                          <a:solidFill>
                            <a:schemeClr val="tx1"/>
                          </a:solidFill>
                          <a:effectLst/>
                          <a:latin typeface="Verdana" pitchFamily="34" charset="0"/>
                          <a:cs typeface="Arial" charset="0"/>
                        </a:rPr>
                        <a:t>generales</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00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1926.503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1,581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$823,501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s-ES" sz="1000" b="1" i="0" u="none" strike="noStrike" cap="none" normalizeH="0" baseline="0">
                          <a:ln>
                            <a:noFill/>
                          </a:ln>
                          <a:solidFill>
                            <a:schemeClr val="tx1"/>
                          </a:solidFill>
                          <a:effectLst/>
                          <a:latin typeface="Verdana" pitchFamily="34" charset="0"/>
                          <a:cs typeface="Arial" charset="0"/>
                        </a:rPr>
                        <a:t>Requerimientos de entrenamiento de protección de caídas</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754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1926.20</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1,560</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$868,881</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err="1">
                          <a:ln>
                            <a:noFill/>
                          </a:ln>
                          <a:solidFill>
                            <a:schemeClr val="tx1"/>
                          </a:solidFill>
                          <a:effectLst/>
                          <a:latin typeface="Verdana" pitchFamily="34" charset="0"/>
                          <a:cs typeface="Arial" charset="0"/>
                        </a:rPr>
                        <a:t>En</a:t>
                      </a:r>
                      <a:r>
                        <a:rPr kumimoji="0" lang="en-US" sz="1000" b="1" i="0" u="none" strike="noStrike" cap="none" normalizeH="0" baseline="0">
                          <a:ln>
                            <a:noFill/>
                          </a:ln>
                          <a:solidFill>
                            <a:schemeClr val="tx1"/>
                          </a:solidFill>
                          <a:effectLst/>
                          <a:latin typeface="Verdana" pitchFamily="34" charset="0"/>
                          <a:cs typeface="Arial" charset="0"/>
                        </a:rPr>
                        <a:t> las premises de </a:t>
                      </a:r>
                      <a:r>
                        <a:rPr kumimoji="0" lang="en-US" sz="1000" b="1" i="0" u="none" strike="noStrike" cap="none" normalizeH="0" baseline="0" err="1">
                          <a:ln>
                            <a:noFill/>
                          </a:ln>
                          <a:solidFill>
                            <a:schemeClr val="tx1"/>
                          </a:solidFill>
                          <a:effectLst/>
                          <a:latin typeface="Verdana" pitchFamily="34" charset="0"/>
                          <a:cs typeface="Arial" charset="0"/>
                        </a:rPr>
                        <a:t>trabajo</a:t>
                      </a:r>
                      <a:r>
                        <a:rPr kumimoji="0" lang="en-US" sz="1000" b="1" i="0" u="none" strike="noStrike" cap="none" normalizeH="0" baseline="0">
                          <a:ln>
                            <a:noFill/>
                          </a:ln>
                          <a:solidFill>
                            <a:schemeClr val="tx1"/>
                          </a:solidFill>
                          <a:effectLst/>
                          <a:latin typeface="Verdana" pitchFamily="34" charset="0"/>
                          <a:cs typeface="Arial" charset="0"/>
                        </a:rPr>
                        <a:t>, </a:t>
                      </a:r>
                      <a:r>
                        <a:rPr kumimoji="0" lang="en-US" sz="1000" b="1" i="0" u="none" strike="noStrike" cap="none" normalizeH="0" baseline="0" err="1">
                          <a:ln>
                            <a:noFill/>
                          </a:ln>
                          <a:solidFill>
                            <a:schemeClr val="tx1"/>
                          </a:solidFill>
                          <a:effectLst/>
                          <a:latin typeface="Verdana" pitchFamily="34" charset="0"/>
                          <a:cs typeface="Arial" charset="0"/>
                        </a:rPr>
                        <a:t>Provisiones</a:t>
                      </a:r>
                      <a:r>
                        <a:rPr kumimoji="0" lang="en-US" sz="1000" b="1" i="0" u="none" strike="noStrike" cap="none" normalizeH="0" baseline="0">
                          <a:ln>
                            <a:noFill/>
                          </a:ln>
                          <a:solidFill>
                            <a:schemeClr val="tx1"/>
                          </a:solidFill>
                          <a:effectLst/>
                          <a:latin typeface="Verdana" pitchFamily="34" charset="0"/>
                          <a:cs typeface="Arial" charset="0"/>
                        </a:rPr>
                        <a:t> </a:t>
                      </a:r>
                      <a:r>
                        <a:rPr kumimoji="0" lang="en-US" sz="1000" b="1" i="0" u="none" strike="noStrike" cap="none" normalizeH="0" baseline="0" err="1">
                          <a:ln>
                            <a:noFill/>
                          </a:ln>
                          <a:solidFill>
                            <a:schemeClr val="tx1"/>
                          </a:solidFill>
                          <a:effectLst/>
                          <a:latin typeface="Verdana" pitchFamily="34" charset="0"/>
                          <a:cs typeface="Arial" charset="0"/>
                        </a:rPr>
                        <a:t>generales</a:t>
                      </a:r>
                      <a:r>
                        <a:rPr kumimoji="0" lang="en-US" sz="1000" b="1" i="0" u="none" strike="noStrike" cap="none" normalizeH="0" baseline="0">
                          <a:ln>
                            <a:noFill/>
                          </a:ln>
                          <a:solidFill>
                            <a:schemeClr val="tx1"/>
                          </a:solidFill>
                          <a:effectLst/>
                          <a:latin typeface="Verdana" pitchFamily="34" charset="0"/>
                          <a:cs typeface="Arial" charset="0"/>
                        </a:rPr>
                        <a:t> de </a:t>
                      </a:r>
                      <a:r>
                        <a:rPr kumimoji="0" lang="en-US" sz="1000" b="1" i="0" u="none" strike="noStrike" cap="none" normalizeH="0" baseline="0" err="1">
                          <a:ln>
                            <a:noFill/>
                          </a:ln>
                          <a:solidFill>
                            <a:schemeClr val="tx1"/>
                          </a:solidFill>
                          <a:effectLst/>
                          <a:latin typeface="Verdana" pitchFamily="34" charset="0"/>
                          <a:cs typeface="Arial" charset="0"/>
                        </a:rPr>
                        <a:t>seguridad</a:t>
                      </a:r>
                      <a:r>
                        <a:rPr kumimoji="0" lang="en-US" sz="1000" b="1" i="0" u="none" strike="noStrike" cap="none" normalizeH="0" baseline="0">
                          <a:ln>
                            <a:noFill/>
                          </a:ln>
                          <a:solidFill>
                            <a:schemeClr val="tx1"/>
                          </a:solidFill>
                          <a:effectLst/>
                          <a:latin typeface="Verdana" pitchFamily="34" charset="0"/>
                          <a:cs typeface="Arial" charset="0"/>
                        </a:rPr>
                        <a:t> y la </a:t>
                      </a:r>
                      <a:r>
                        <a:rPr kumimoji="0" lang="en-US" sz="1000" b="1" i="0" u="none" strike="noStrike" cap="none" normalizeH="0" baseline="0" err="1">
                          <a:ln>
                            <a:noFill/>
                          </a:ln>
                          <a:solidFill>
                            <a:schemeClr val="tx1"/>
                          </a:solidFill>
                          <a:effectLst/>
                          <a:latin typeface="Verdana" pitchFamily="34" charset="0"/>
                          <a:cs typeface="Arial" charset="0"/>
                        </a:rPr>
                        <a:t>salud</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78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1926.100</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1,519</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$792,414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err="1">
                          <a:ln>
                            <a:noFill/>
                          </a:ln>
                          <a:solidFill>
                            <a:schemeClr val="tx1"/>
                          </a:solidFill>
                          <a:effectLst/>
                          <a:latin typeface="Verdana" pitchFamily="34" charset="0"/>
                          <a:cs typeface="Arial" charset="0"/>
                        </a:rPr>
                        <a:t>Proteccion</a:t>
                      </a:r>
                      <a:r>
                        <a:rPr kumimoji="0" lang="en-US" sz="1000" b="1" i="0" u="none" strike="noStrike" cap="none" normalizeH="0" baseline="0">
                          <a:ln>
                            <a:noFill/>
                          </a:ln>
                          <a:solidFill>
                            <a:schemeClr val="tx1"/>
                          </a:solidFill>
                          <a:effectLst/>
                          <a:latin typeface="Verdana" pitchFamily="34" charset="0"/>
                          <a:cs typeface="Arial" charset="0"/>
                        </a:rPr>
                        <a:t> de la </a:t>
                      </a:r>
                      <a:r>
                        <a:rPr kumimoji="0" lang="en-US" sz="1000" b="1" i="0" u="none" strike="noStrike" cap="none" normalizeH="0" baseline="0" err="1">
                          <a:ln>
                            <a:noFill/>
                          </a:ln>
                          <a:solidFill>
                            <a:schemeClr val="tx1"/>
                          </a:solidFill>
                          <a:effectLst/>
                          <a:latin typeface="Verdana" pitchFamily="34" charset="0"/>
                          <a:cs typeface="Arial" charset="0"/>
                        </a:rPr>
                        <a:t>cabeza</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0470">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Arial" charset="0"/>
                          <a:cs typeface="Arial" charset="0"/>
                        </a:rPr>
                        <a:t>1926.453</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1,379</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a:ln>
                            <a:noFill/>
                          </a:ln>
                          <a:solidFill>
                            <a:schemeClr val="tx1"/>
                          </a:solidFill>
                          <a:effectLst/>
                          <a:latin typeface="Verdana" pitchFamily="34" charset="0"/>
                          <a:cs typeface="Arial" charset="0"/>
                        </a:rPr>
                        <a:t>$1,285,758</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0" i="0" u="none" strike="noStrike" cap="none" normalizeH="0" baseline="0" err="1">
                          <a:ln>
                            <a:noFill/>
                          </a:ln>
                          <a:solidFill>
                            <a:schemeClr val="tx1"/>
                          </a:solidFill>
                          <a:effectLst/>
                          <a:latin typeface="Verdana" pitchFamily="34" charset="0"/>
                          <a:cs typeface="Arial" charset="0"/>
                        </a:rPr>
                        <a:t>Escaleras</a:t>
                      </a:r>
                      <a:r>
                        <a:rPr kumimoji="0" lang="en-US" sz="1000" b="0" i="0" u="none" strike="noStrike" cap="none" normalizeH="0" baseline="0">
                          <a:ln>
                            <a:noFill/>
                          </a:ln>
                          <a:solidFill>
                            <a:schemeClr val="tx1"/>
                          </a:solidFill>
                          <a:effectLst/>
                          <a:latin typeface="Verdana" pitchFamily="34" charset="0"/>
                          <a:cs typeface="Arial" charset="0"/>
                        </a:rPr>
                        <a:t> mobiles y manuals y </a:t>
                      </a:r>
                      <a:r>
                        <a:rPr kumimoji="0" lang="en-US" sz="1000" b="0" i="0" u="none" strike="noStrike" cap="none" normalizeH="0" baseline="0" err="1">
                          <a:ln>
                            <a:noFill/>
                          </a:ln>
                          <a:solidFill>
                            <a:schemeClr val="tx1"/>
                          </a:solidFill>
                          <a:effectLst/>
                          <a:latin typeface="Verdana" pitchFamily="34" charset="0"/>
                          <a:cs typeface="Arial" charset="0"/>
                        </a:rPr>
                        <a:t>postes</a:t>
                      </a:r>
                      <a:r>
                        <a:rPr kumimoji="0" lang="en-US" sz="1000" b="0" i="0" u="none" strike="noStrike" cap="none" normalizeH="0" baseline="0">
                          <a:ln>
                            <a:noFill/>
                          </a:ln>
                          <a:solidFill>
                            <a:schemeClr val="tx1"/>
                          </a:solidFill>
                          <a:effectLst/>
                          <a:latin typeface="Verdana" pitchFamily="34" charset="0"/>
                          <a:cs typeface="Arial" charset="0"/>
                        </a:rPr>
                        <a:t> and </a:t>
                      </a:r>
                      <a:r>
                        <a:rPr kumimoji="0" lang="en-US" sz="1000" b="0" i="0" u="none" strike="noStrike" cap="none" normalizeH="0" baseline="0" err="1">
                          <a:ln>
                            <a:noFill/>
                          </a:ln>
                          <a:solidFill>
                            <a:schemeClr val="tx1"/>
                          </a:solidFill>
                          <a:effectLst/>
                          <a:latin typeface="Verdana" pitchFamily="34" charset="0"/>
                          <a:cs typeface="Arial" charset="0"/>
                        </a:rPr>
                        <a:t>tarimas</a:t>
                      </a:r>
                      <a:endParaRPr kumimoji="0" lang="en-US" sz="10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9423">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1926.404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1,313</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$644,886</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err="1">
                          <a:ln>
                            <a:noFill/>
                          </a:ln>
                          <a:solidFill>
                            <a:schemeClr val="tx1"/>
                          </a:solidFill>
                          <a:effectLst/>
                          <a:latin typeface="Verdana" pitchFamily="34" charset="0"/>
                          <a:cs typeface="Arial" charset="0"/>
                        </a:rPr>
                        <a:t>Electrico</a:t>
                      </a:r>
                      <a:r>
                        <a:rPr kumimoji="0" lang="en-US" sz="1000" b="1" i="0" u="none" strike="noStrike" cap="none" normalizeH="0" baseline="0">
                          <a:ln>
                            <a:noFill/>
                          </a:ln>
                          <a:solidFill>
                            <a:schemeClr val="tx1"/>
                          </a:solidFill>
                          <a:effectLst/>
                          <a:latin typeface="Verdana" pitchFamily="34" charset="0"/>
                          <a:cs typeface="Arial" charset="0"/>
                        </a:rPr>
                        <a:t>, </a:t>
                      </a:r>
                      <a:r>
                        <a:rPr kumimoji="0" lang="en-US" sz="1000" b="1" i="0" u="none" strike="noStrike" cap="none" normalizeH="0" baseline="0" err="1">
                          <a:ln>
                            <a:noFill/>
                          </a:ln>
                          <a:solidFill>
                            <a:schemeClr val="tx1"/>
                          </a:solidFill>
                          <a:effectLst/>
                          <a:latin typeface="Verdana" pitchFamily="34" charset="0"/>
                          <a:cs typeface="Arial" charset="0"/>
                        </a:rPr>
                        <a:t>Disegno</a:t>
                      </a:r>
                      <a:r>
                        <a:rPr kumimoji="0" lang="en-US" sz="1000" b="1" i="0" u="none" strike="noStrike" cap="none" normalizeH="0" baseline="0">
                          <a:ln>
                            <a:noFill/>
                          </a:ln>
                          <a:solidFill>
                            <a:schemeClr val="tx1"/>
                          </a:solidFill>
                          <a:effectLst/>
                          <a:latin typeface="Verdana" pitchFamily="34" charset="0"/>
                          <a:cs typeface="Arial" charset="0"/>
                        </a:rPr>
                        <a:t> de </a:t>
                      </a:r>
                      <a:r>
                        <a:rPr kumimoji="0" lang="en-US" sz="1000" b="1" i="0" u="none" strike="noStrike" cap="none" normalizeH="0" baseline="0" err="1">
                          <a:ln>
                            <a:noFill/>
                          </a:ln>
                          <a:solidFill>
                            <a:schemeClr val="tx1"/>
                          </a:solidFill>
                          <a:effectLst/>
                          <a:latin typeface="Verdana" pitchFamily="34" charset="0"/>
                          <a:cs typeface="Arial" charset="0"/>
                        </a:rPr>
                        <a:t>alambres</a:t>
                      </a:r>
                      <a:r>
                        <a:rPr kumimoji="0" lang="en-US" sz="1000" b="1" i="0" u="none" strike="noStrike" cap="none" normalizeH="0" baseline="0">
                          <a:ln>
                            <a:noFill/>
                          </a:ln>
                          <a:solidFill>
                            <a:schemeClr val="tx1"/>
                          </a:solidFill>
                          <a:effectLst/>
                          <a:latin typeface="Verdana" pitchFamily="34" charset="0"/>
                          <a:cs typeface="Arial" charset="0"/>
                        </a:rPr>
                        <a:t> de </a:t>
                      </a:r>
                      <a:r>
                        <a:rPr kumimoji="0" lang="en-US" sz="1000" b="1" i="0" u="none" strike="noStrike" cap="none" normalizeH="0" baseline="0" err="1">
                          <a:ln>
                            <a:noFill/>
                          </a:ln>
                          <a:solidFill>
                            <a:schemeClr val="tx1"/>
                          </a:solidFill>
                          <a:effectLst/>
                          <a:latin typeface="Verdana" pitchFamily="34" charset="0"/>
                          <a:cs typeface="Arial" charset="0"/>
                        </a:rPr>
                        <a:t>electricidad</a:t>
                      </a:r>
                      <a:r>
                        <a:rPr kumimoji="0" lang="en-US" sz="1000" b="1" i="0" u="none" strike="noStrike" cap="none" normalizeH="0" baseline="0">
                          <a:ln>
                            <a:noFill/>
                          </a:ln>
                          <a:solidFill>
                            <a:schemeClr val="tx1"/>
                          </a:solidFill>
                          <a:effectLst/>
                          <a:latin typeface="Verdana" pitchFamily="34" charset="0"/>
                          <a:cs typeface="Arial" charset="0"/>
                        </a:rPr>
                        <a:t> y </a:t>
                      </a:r>
                      <a:r>
                        <a:rPr kumimoji="0" lang="en-US" sz="1000" b="1" i="0" u="none" strike="noStrike" cap="none" normalizeH="0" baseline="0" err="1">
                          <a:ln>
                            <a:noFill/>
                          </a:ln>
                          <a:solidFill>
                            <a:schemeClr val="tx1"/>
                          </a:solidFill>
                          <a:effectLst/>
                          <a:latin typeface="Verdana" pitchFamily="34" charset="0"/>
                          <a:cs typeface="Arial" charset="0"/>
                        </a:rPr>
                        <a:t>proteccion</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83577">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1926.652</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1,264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$3,117,087</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err="1">
                          <a:ln>
                            <a:noFill/>
                          </a:ln>
                          <a:solidFill>
                            <a:schemeClr val="tx1"/>
                          </a:solidFill>
                          <a:effectLst/>
                          <a:latin typeface="Verdana" pitchFamily="34" charset="0"/>
                          <a:cs typeface="Arial" charset="0"/>
                        </a:rPr>
                        <a:t>Excavaciones</a:t>
                      </a:r>
                      <a:r>
                        <a:rPr kumimoji="0" lang="en-US" sz="1000" b="1" i="0" u="none" strike="noStrike" cap="none" normalizeH="0" baseline="0">
                          <a:ln>
                            <a:noFill/>
                          </a:ln>
                          <a:solidFill>
                            <a:schemeClr val="tx1"/>
                          </a:solidFill>
                          <a:effectLst/>
                          <a:latin typeface="Verdana" pitchFamily="34" charset="0"/>
                          <a:cs typeface="Arial" charset="0"/>
                        </a:rPr>
                        <a:t>, </a:t>
                      </a:r>
                      <a:r>
                        <a:rPr kumimoji="0" lang="en-US" sz="1000" b="1" i="0" u="none" strike="noStrike" cap="none" normalizeH="0" baseline="0" err="1">
                          <a:ln>
                            <a:noFill/>
                          </a:ln>
                          <a:solidFill>
                            <a:schemeClr val="tx1"/>
                          </a:solidFill>
                          <a:effectLst/>
                          <a:latin typeface="Verdana" pitchFamily="34" charset="0"/>
                          <a:cs typeface="Arial" charset="0"/>
                        </a:rPr>
                        <a:t>Requerimientos</a:t>
                      </a:r>
                      <a:r>
                        <a:rPr kumimoji="0" lang="en-US" sz="1000" b="1" i="0" u="none" strike="noStrike" cap="none" normalizeH="0" baseline="0">
                          <a:ln>
                            <a:noFill/>
                          </a:ln>
                          <a:solidFill>
                            <a:schemeClr val="tx1"/>
                          </a:solidFill>
                          <a:effectLst/>
                          <a:latin typeface="Verdana" pitchFamily="34" charset="0"/>
                          <a:cs typeface="Arial" charset="0"/>
                        </a:rPr>
                        <a:t> para </a:t>
                      </a:r>
                      <a:r>
                        <a:rPr kumimoji="0" lang="en-US" sz="1000" b="1" i="0" u="none" strike="noStrike" cap="none" normalizeH="0" baseline="0" err="1">
                          <a:ln>
                            <a:noFill/>
                          </a:ln>
                          <a:solidFill>
                            <a:schemeClr val="tx1"/>
                          </a:solidFill>
                          <a:effectLst/>
                          <a:latin typeface="Verdana" pitchFamily="34" charset="0"/>
                          <a:cs typeface="Arial" charset="0"/>
                        </a:rPr>
                        <a:t>Systemas</a:t>
                      </a:r>
                      <a:r>
                        <a:rPr kumimoji="0" lang="en-US" sz="1000" b="1" i="0" u="none" strike="noStrike" cap="none" normalizeH="0" baseline="0">
                          <a:ln>
                            <a:noFill/>
                          </a:ln>
                          <a:solidFill>
                            <a:schemeClr val="tx1"/>
                          </a:solidFill>
                          <a:effectLst/>
                          <a:latin typeface="Verdana" pitchFamily="34" charset="0"/>
                          <a:cs typeface="Arial" charset="0"/>
                        </a:rPr>
                        <a:t> </a:t>
                      </a:r>
                      <a:r>
                        <a:rPr kumimoji="0" lang="en-US" sz="1000" b="1" i="0" u="none" strike="noStrike" cap="none" normalizeH="0" baseline="0" err="1">
                          <a:ln>
                            <a:noFill/>
                          </a:ln>
                          <a:solidFill>
                            <a:schemeClr val="tx1"/>
                          </a:solidFill>
                          <a:effectLst/>
                          <a:latin typeface="Verdana" pitchFamily="34" charset="0"/>
                          <a:cs typeface="Arial" charset="0"/>
                        </a:rPr>
                        <a:t>protectivos</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6500">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Arial" charset="0"/>
                          <a:cs typeface="Arial" charset="0"/>
                        </a:rPr>
                        <a:t>1926.405</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1,157</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a:ln>
                            <a:noFill/>
                          </a:ln>
                          <a:solidFill>
                            <a:schemeClr val="tx1"/>
                          </a:solidFill>
                          <a:effectLst/>
                          <a:latin typeface="Verdana" pitchFamily="34" charset="0"/>
                          <a:cs typeface="Arial" charset="0"/>
                        </a:rPr>
                        <a:t>$344,814</a:t>
                      </a:r>
                      <a:endParaRPr kumimoji="0" lang="en-US" sz="1000" b="1"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rgbClr val="BD2427"/>
                        </a:buClr>
                        <a:buSzTx/>
                        <a:buFontTx/>
                        <a:buNone/>
                        <a:tabLst/>
                      </a:pPr>
                      <a:r>
                        <a:rPr kumimoji="0" lang="en-US" sz="1000" b="1" i="0" u="none" strike="noStrike" cap="none" normalizeH="0" baseline="0" dirty="0" err="1">
                          <a:ln>
                            <a:noFill/>
                          </a:ln>
                          <a:solidFill>
                            <a:schemeClr val="tx1"/>
                          </a:solidFill>
                          <a:effectLst/>
                          <a:latin typeface="Verdana" pitchFamily="34" charset="0"/>
                          <a:cs typeface="Arial" charset="0"/>
                        </a:rPr>
                        <a:t>Metodos</a:t>
                      </a:r>
                      <a:r>
                        <a:rPr kumimoji="0" lang="en-US" sz="1000" b="1" i="0" u="none" strike="noStrike" cap="none" normalizeH="0" baseline="0" dirty="0">
                          <a:ln>
                            <a:noFill/>
                          </a:ln>
                          <a:solidFill>
                            <a:schemeClr val="tx1"/>
                          </a:solidFill>
                          <a:effectLst/>
                          <a:latin typeface="Verdana" pitchFamily="34" charset="0"/>
                          <a:cs typeface="Arial" charset="0"/>
                        </a:rPr>
                        <a:t> de </a:t>
                      </a:r>
                      <a:r>
                        <a:rPr kumimoji="0" lang="en-US" sz="1000" b="1" i="0" u="none" strike="noStrike" cap="none" normalizeH="0" baseline="0" dirty="0" err="1">
                          <a:ln>
                            <a:noFill/>
                          </a:ln>
                          <a:solidFill>
                            <a:schemeClr val="tx1"/>
                          </a:solidFill>
                          <a:effectLst/>
                          <a:latin typeface="Verdana" pitchFamily="34" charset="0"/>
                          <a:cs typeface="Arial" charset="0"/>
                        </a:rPr>
                        <a:t>instalacion</a:t>
                      </a:r>
                      <a:r>
                        <a:rPr kumimoji="0" lang="en-US" sz="1000" b="1" i="0" u="none" strike="noStrike" cap="none" normalizeH="0" baseline="0" dirty="0">
                          <a:ln>
                            <a:noFill/>
                          </a:ln>
                          <a:solidFill>
                            <a:schemeClr val="tx1"/>
                          </a:solidFill>
                          <a:effectLst/>
                          <a:latin typeface="Verdana" pitchFamily="34" charset="0"/>
                          <a:cs typeface="Arial" charset="0"/>
                        </a:rPr>
                        <a:t> de </a:t>
                      </a:r>
                      <a:r>
                        <a:rPr kumimoji="0" lang="en-US" sz="1000" b="1" i="0" u="none" strike="noStrike" cap="none" normalizeH="0" baseline="0" dirty="0" err="1">
                          <a:ln>
                            <a:noFill/>
                          </a:ln>
                          <a:solidFill>
                            <a:schemeClr val="tx1"/>
                          </a:solidFill>
                          <a:effectLst/>
                          <a:latin typeface="Verdana" pitchFamily="34" charset="0"/>
                          <a:cs typeface="Arial" charset="0"/>
                        </a:rPr>
                        <a:t>alambres</a:t>
                      </a:r>
                      <a:r>
                        <a:rPr kumimoji="0" lang="en-US" sz="1000" b="1" i="0" u="none" strike="noStrike" cap="none" normalizeH="0" baseline="0" dirty="0">
                          <a:ln>
                            <a:noFill/>
                          </a:ln>
                          <a:solidFill>
                            <a:schemeClr val="tx1"/>
                          </a:solidFill>
                          <a:effectLst/>
                          <a:latin typeface="Verdana" pitchFamily="34" charset="0"/>
                          <a:cs typeface="Arial" charset="0"/>
                        </a:rPr>
                        <a:t> </a:t>
                      </a:r>
                      <a:r>
                        <a:rPr kumimoji="0" lang="en-US" sz="1000" b="1" i="0" u="none" strike="noStrike" cap="none" normalizeH="0" baseline="0" dirty="0" err="1">
                          <a:ln>
                            <a:noFill/>
                          </a:ln>
                          <a:solidFill>
                            <a:schemeClr val="tx1"/>
                          </a:solidFill>
                          <a:effectLst/>
                          <a:latin typeface="Verdana" pitchFamily="34" charset="0"/>
                          <a:cs typeface="Arial" charset="0"/>
                        </a:rPr>
                        <a:t>electricos</a:t>
                      </a:r>
                      <a:r>
                        <a:rPr kumimoji="0" lang="en-US" sz="1000" b="1" i="0" u="none" strike="noStrike" cap="none" normalizeH="0" baseline="0" dirty="0">
                          <a:ln>
                            <a:noFill/>
                          </a:ln>
                          <a:solidFill>
                            <a:schemeClr val="tx1"/>
                          </a:solidFill>
                          <a:effectLst/>
                          <a:latin typeface="Verdana" pitchFamily="34" charset="0"/>
                          <a:cs typeface="Arial" charset="0"/>
                        </a:rPr>
                        <a:t>, </a:t>
                      </a:r>
                      <a:r>
                        <a:rPr kumimoji="0" lang="en-US" sz="1000" b="1" i="0" u="none" strike="noStrike" cap="none" normalizeH="0" baseline="0" dirty="0" err="1">
                          <a:ln>
                            <a:noFill/>
                          </a:ln>
                          <a:solidFill>
                            <a:schemeClr val="tx1"/>
                          </a:solidFill>
                          <a:effectLst/>
                          <a:latin typeface="Verdana" pitchFamily="34" charset="0"/>
                          <a:cs typeface="Arial" charset="0"/>
                        </a:rPr>
                        <a:t>Componientes</a:t>
                      </a:r>
                      <a:r>
                        <a:rPr kumimoji="0" lang="en-US" sz="1000" b="1" i="0" u="none" strike="noStrike" cap="none" normalizeH="0" baseline="0" dirty="0">
                          <a:ln>
                            <a:noFill/>
                          </a:ln>
                          <a:solidFill>
                            <a:schemeClr val="tx1"/>
                          </a:solidFill>
                          <a:effectLst/>
                          <a:latin typeface="Verdana" pitchFamily="34" charset="0"/>
                          <a:cs typeface="Arial" charset="0"/>
                        </a:rPr>
                        <a:t> y </a:t>
                      </a:r>
                      <a:r>
                        <a:rPr kumimoji="0" lang="en-US" sz="1000" b="1" i="0" u="none" strike="noStrike" cap="none" normalizeH="0" baseline="0" dirty="0" err="1">
                          <a:ln>
                            <a:noFill/>
                          </a:ln>
                          <a:solidFill>
                            <a:schemeClr val="tx1"/>
                          </a:solidFill>
                          <a:effectLst/>
                          <a:latin typeface="Verdana" pitchFamily="34" charset="0"/>
                          <a:cs typeface="Arial" charset="0"/>
                        </a:rPr>
                        <a:t>Equipo</a:t>
                      </a:r>
                      <a:r>
                        <a:rPr kumimoji="0" lang="en-US" sz="1000" b="1" i="0" u="none" strike="noStrike" cap="none" normalizeH="0" baseline="0" dirty="0">
                          <a:ln>
                            <a:noFill/>
                          </a:ln>
                          <a:solidFill>
                            <a:schemeClr val="tx1"/>
                          </a:solidFill>
                          <a:effectLst/>
                          <a:latin typeface="Verdana" pitchFamily="34" charset="0"/>
                          <a:cs typeface="Arial" charset="0"/>
                        </a:rPr>
                        <a:t>, </a:t>
                      </a:r>
                      <a:r>
                        <a:rPr kumimoji="0" lang="en-US" sz="1000" b="1" i="0" u="none" strike="noStrike" cap="none" normalizeH="0" baseline="0" dirty="0" err="1">
                          <a:ln>
                            <a:noFill/>
                          </a:ln>
                          <a:solidFill>
                            <a:schemeClr val="tx1"/>
                          </a:solidFill>
                          <a:effectLst/>
                          <a:latin typeface="Verdana" pitchFamily="34" charset="0"/>
                          <a:cs typeface="Arial" charset="0"/>
                        </a:rPr>
                        <a:t>Uso</a:t>
                      </a:r>
                      <a:r>
                        <a:rPr kumimoji="0" lang="en-US" sz="1000" b="1" i="0" u="none" strike="noStrike" cap="none" normalizeH="0" baseline="0" dirty="0">
                          <a:ln>
                            <a:noFill/>
                          </a:ln>
                          <a:solidFill>
                            <a:schemeClr val="tx1"/>
                          </a:solidFill>
                          <a:effectLst/>
                          <a:latin typeface="Verdana" pitchFamily="34" charset="0"/>
                          <a:cs typeface="Arial" charset="0"/>
                        </a:rPr>
                        <a:t> General </a:t>
                      </a:r>
                      <a:endParaRPr kumimoji="0" lang="en-US" sz="1000" b="1"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32838" name="Text Box 493"/>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2854893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Drawing - falling ma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3722" y="2190750"/>
            <a:ext cx="4396666" cy="3823188"/>
          </a:xfrm>
          <a:prstGeom prst="rect">
            <a:avLst/>
          </a:prstGeom>
        </p:spPr>
      </p:pic>
      <p:sp>
        <p:nvSpPr>
          <p:cNvPr id="5" name="Title 4"/>
          <p:cNvSpPr>
            <a:spLocks noGrp="1"/>
          </p:cNvSpPr>
          <p:nvPr>
            <p:ph type="title"/>
          </p:nvPr>
        </p:nvSpPr>
        <p:spPr>
          <a:xfrm>
            <a:off x="0" y="0"/>
            <a:ext cx="7886700" cy="1325563"/>
          </a:xfrm>
        </p:spPr>
        <p:txBody>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Caidas</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481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657" y="2133601"/>
            <a:ext cx="4122056" cy="4462760"/>
          </a:xfrm>
          <a:prstGeom prst="rect">
            <a:avLst/>
          </a:prstGeom>
          <a:noFill/>
        </p:spPr>
        <p:txBody>
          <a:bodyPr wrap="square" rtlCol="0">
            <a:spAutoFit/>
          </a:bodyPr>
          <a:lstStyle/>
          <a:p>
            <a:r>
              <a:rPr lang="en-US" sz="2800" dirty="0" err="1"/>
              <a:t>Expuesto</a:t>
            </a:r>
            <a:r>
              <a:rPr lang="en-US" sz="2800" dirty="0"/>
              <a:t> sin </a:t>
            </a:r>
            <a:r>
              <a:rPr lang="en-US" sz="2800" dirty="0" err="1"/>
              <a:t>proteccion</a:t>
            </a:r>
            <a:r>
              <a:rPr lang="en-US" sz="2800" dirty="0"/>
              <a:t>:</a:t>
            </a:r>
          </a:p>
          <a:p>
            <a:endParaRPr lang="en-US" sz="800" dirty="0"/>
          </a:p>
          <a:p>
            <a:pPr marL="457200" indent="-457200">
              <a:buFont typeface="Arial" panose="020B0604020202020204" pitchFamily="34" charset="0"/>
              <a:buChar char="•"/>
            </a:pPr>
            <a:r>
              <a:rPr lang="en-US" sz="2800" dirty="0"/>
              <a:t>Las </a:t>
            </a:r>
            <a:r>
              <a:rPr lang="en-US" sz="2800" dirty="0" err="1"/>
              <a:t>esquinas</a:t>
            </a:r>
            <a:r>
              <a:rPr lang="en-US" sz="2800" dirty="0"/>
              <a:t> de un </a:t>
            </a:r>
            <a:r>
              <a:rPr lang="en-US" sz="2800" dirty="0" err="1"/>
              <a:t>techo</a:t>
            </a:r>
            <a:endParaRPr lang="en-US" sz="2800"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800" dirty="0" err="1"/>
              <a:t>Aberturas</a:t>
            </a:r>
            <a:r>
              <a:rPr lang="en-US" sz="2800" dirty="0"/>
              <a:t> de el </a:t>
            </a:r>
            <a:r>
              <a:rPr lang="en-US" sz="2800" dirty="0" err="1"/>
              <a:t>techo</a:t>
            </a:r>
            <a:r>
              <a:rPr lang="en-US" sz="2800" dirty="0"/>
              <a:t>/</a:t>
            </a:r>
            <a:r>
              <a:rPr lang="en-US" sz="2800" dirty="0" err="1"/>
              <a:t>pisos</a:t>
            </a:r>
            <a:endParaRPr lang="en-US" sz="2800"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800" dirty="0" err="1"/>
              <a:t>Tarimas</a:t>
            </a:r>
            <a:r>
              <a:rPr lang="en-US" sz="2800" dirty="0"/>
              <a:t> </a:t>
            </a:r>
            <a:r>
              <a:rPr lang="en-US" sz="2800" dirty="0" err="1"/>
              <a:t>inapropiadamented</a:t>
            </a:r>
            <a:endParaRPr lang="en-US" sz="2800" dirty="0"/>
          </a:p>
          <a:p>
            <a:pPr marL="457200" indent="-457200">
              <a:buFont typeface="Arial" panose="020B0604020202020204" pitchFamily="34" charset="0"/>
              <a:buChar char="•"/>
            </a:pPr>
            <a:endParaRPr lang="en-US" sz="800" dirty="0"/>
          </a:p>
          <a:p>
            <a:pPr marL="457200" indent="-457200">
              <a:buFont typeface="Arial" panose="020B0604020202020204" pitchFamily="34" charset="0"/>
              <a:buChar char="•"/>
            </a:pPr>
            <a:r>
              <a:rPr lang="en-US" sz="2800" dirty="0" err="1"/>
              <a:t>Escaleras</a:t>
            </a:r>
            <a:r>
              <a:rPr lang="en-US" sz="2800" dirty="0"/>
              <a:t> portables </a:t>
            </a:r>
            <a:r>
              <a:rPr lang="en-US" sz="2800" dirty="0" err="1"/>
              <a:t>inseguras</a:t>
            </a:r>
            <a:r>
              <a:rPr lang="en-US" sz="2800" dirty="0"/>
              <a:t> y </a:t>
            </a:r>
            <a:r>
              <a:rPr lang="en-US" sz="2800" dirty="0" err="1"/>
              <a:t>inestables</a:t>
            </a:r>
            <a:endParaRPr lang="en-US" sz="2800" dirty="0"/>
          </a:p>
        </p:txBody>
      </p:sp>
      <p:pic>
        <p:nvPicPr>
          <p:cNvPr id="1026" name="Picture 2" descr="http://thechive.files.wordpress.com/2011/05/scary-scaffolds-19.jpg?w=500&amp;h=3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1713" y="3726687"/>
            <a:ext cx="4862287" cy="313131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0" y="11495"/>
            <a:ext cx="7886700" cy="1325563"/>
          </a:xfrm>
        </p:spPr>
        <p:txBody>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Riesgos</a:t>
            </a:r>
            <a:r>
              <a:rPr lang="en-US" sz="3600" dirty="0">
                <a:solidFill>
                  <a:prstClr val="white"/>
                </a:solidFill>
                <a:latin typeface="Calibri" panose="020F0502020204030204"/>
                <a:ea typeface="+mn-ea"/>
                <a:cs typeface="+mn-cs"/>
              </a:rPr>
              <a:t> de </a:t>
            </a:r>
            <a:r>
              <a:rPr lang="en-US" sz="3600" dirty="0" err="1">
                <a:solidFill>
                  <a:prstClr val="white"/>
                </a:solidFill>
                <a:latin typeface="Calibri" panose="020F0502020204030204"/>
                <a:ea typeface="+mn-ea"/>
                <a:cs typeface="+mn-cs"/>
              </a:rPr>
              <a:t>Caidas</a:t>
            </a:r>
            <a:r>
              <a:rPr lang="en-US" sz="3600" dirty="0">
                <a:solidFill>
                  <a:prstClr val="white"/>
                </a:solidFill>
                <a:latin typeface="Calibri" panose="020F0502020204030204"/>
                <a:ea typeface="+mn-ea"/>
                <a:cs typeface="+mn-cs"/>
              </a:rPr>
              <a:t> Mas </a:t>
            </a:r>
            <a:r>
              <a:rPr lang="en-US" sz="3600" dirty="0" err="1">
                <a:solidFill>
                  <a:prstClr val="white"/>
                </a:solidFill>
                <a:latin typeface="Calibri" panose="020F0502020204030204"/>
                <a:ea typeface="+mn-ea"/>
                <a:cs typeface="+mn-cs"/>
              </a:rPr>
              <a:t>Comunes</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611169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94129" y="201706"/>
            <a:ext cx="7886700" cy="652286"/>
          </a:xfrm>
        </p:spPr>
        <p:txBody>
          <a:bodyPr>
            <a:normAutofit fontScale="90000"/>
          </a:bodyPr>
          <a:lstStyle/>
          <a:p>
            <a:pPr eaLnBrk="1" hangingPunct="1"/>
            <a:r>
              <a:rPr lang="en-US" altLang="en-US" sz="3600" err="1">
                <a:solidFill>
                  <a:schemeClr val="bg1"/>
                </a:solidFill>
                <a:latin typeface="+mn-lt"/>
              </a:rPr>
              <a:t>Causas</a:t>
            </a:r>
            <a:r>
              <a:rPr lang="en-US" altLang="en-US" sz="3600">
                <a:solidFill>
                  <a:schemeClr val="bg1"/>
                </a:solidFill>
                <a:latin typeface="+mn-lt"/>
              </a:rPr>
              <a:t> </a:t>
            </a:r>
            <a:r>
              <a:rPr lang="en-US" altLang="en-US" sz="3600" err="1">
                <a:solidFill>
                  <a:schemeClr val="bg1"/>
                </a:solidFill>
                <a:latin typeface="+mn-lt"/>
              </a:rPr>
              <a:t>Primarias</a:t>
            </a:r>
            <a:r>
              <a:rPr lang="en-US" altLang="en-US" sz="3600">
                <a:solidFill>
                  <a:schemeClr val="bg1"/>
                </a:solidFill>
                <a:latin typeface="+mn-lt"/>
              </a:rPr>
              <a:t>  de </a:t>
            </a:r>
            <a:r>
              <a:rPr lang="en-US" altLang="en-US" sz="3600" err="1">
                <a:solidFill>
                  <a:schemeClr val="bg1"/>
                </a:solidFill>
                <a:latin typeface="+mn-lt"/>
              </a:rPr>
              <a:t>Fatalidades</a:t>
            </a:r>
            <a:r>
              <a:rPr lang="en-US" altLang="en-US" sz="3600">
                <a:solidFill>
                  <a:schemeClr val="bg1"/>
                </a:solidFill>
                <a:latin typeface="+mn-lt"/>
              </a:rPr>
              <a:t> </a:t>
            </a:r>
            <a:r>
              <a:rPr lang="en-US" altLang="en-US" sz="3600" err="1">
                <a:solidFill>
                  <a:schemeClr val="bg1"/>
                </a:solidFill>
                <a:latin typeface="+mn-lt"/>
              </a:rPr>
              <a:t>Relacionadas</a:t>
            </a:r>
            <a:r>
              <a:rPr lang="en-US" altLang="en-US" sz="3600">
                <a:solidFill>
                  <a:schemeClr val="bg1"/>
                </a:solidFill>
                <a:latin typeface="+mn-lt"/>
              </a:rPr>
              <a:t> a </a:t>
            </a:r>
            <a:r>
              <a:rPr lang="en-US" altLang="en-US" sz="3600" err="1">
                <a:solidFill>
                  <a:schemeClr val="bg1"/>
                </a:solidFill>
                <a:latin typeface="+mn-lt"/>
              </a:rPr>
              <a:t>Caidas</a:t>
            </a:r>
            <a:endParaRPr lang="en-US" altLang="en-US" sz="3600">
              <a:solidFill>
                <a:schemeClr val="bg1"/>
              </a:solidFill>
              <a:latin typeface="+mn-lt"/>
            </a:endParaRPr>
          </a:p>
        </p:txBody>
      </p:sp>
      <p:sp>
        <p:nvSpPr>
          <p:cNvPr id="24579" name="Rectangle 7"/>
          <p:cNvSpPr>
            <a:spLocks noGrp="1" noChangeArrowheads="1"/>
          </p:cNvSpPr>
          <p:nvPr>
            <p:ph idx="1"/>
          </p:nvPr>
        </p:nvSpPr>
        <p:spPr>
          <a:xfrm>
            <a:off x="354106" y="2044716"/>
            <a:ext cx="8789894" cy="4365812"/>
          </a:xfrm>
        </p:spPr>
        <p:txBody>
          <a:bodyPr>
            <a:normAutofit/>
          </a:bodyPr>
          <a:lstStyle/>
          <a:p>
            <a:pPr eaLnBrk="1" hangingPunct="1"/>
            <a:r>
              <a:rPr lang="es-ES" altLang="en-US" sz="2800"/>
              <a:t>Agujeros, bordes y lados desprotegidos</a:t>
            </a:r>
          </a:p>
          <a:p>
            <a:pPr eaLnBrk="1" hangingPunct="1"/>
            <a:endParaRPr lang="en-US" altLang="en-US" sz="2800"/>
          </a:p>
          <a:p>
            <a:pPr eaLnBrk="1" hangingPunct="1"/>
            <a:r>
              <a:rPr lang="es-ES" altLang="en-US" sz="2800"/>
              <a:t>Construyen mal las superficies de trabajo</a:t>
            </a:r>
          </a:p>
          <a:p>
            <a:pPr eaLnBrk="1" hangingPunct="1"/>
            <a:endParaRPr lang="en-US" altLang="en-US" sz="2800"/>
          </a:p>
          <a:p>
            <a:pPr eaLnBrk="1" hangingPunct="1"/>
            <a:r>
              <a:rPr lang="es-ES" altLang="en-US" sz="2800"/>
              <a:t>Uso indebido de equipos de acceso</a:t>
            </a:r>
          </a:p>
          <a:p>
            <a:pPr eaLnBrk="1" hangingPunct="1"/>
            <a:endParaRPr lang="en-US" altLang="en-US" sz="2800"/>
          </a:p>
          <a:p>
            <a:pPr eaLnBrk="1" hangingPunct="1"/>
            <a:r>
              <a:rPr lang="en-US" altLang="en-US" sz="2800"/>
              <a:t>No </a:t>
            </a:r>
            <a:r>
              <a:rPr lang="en-US" altLang="en-US" sz="2800" err="1"/>
              <a:t>usar</a:t>
            </a:r>
            <a:r>
              <a:rPr lang="en-US" altLang="en-US" sz="2800"/>
              <a:t> </a:t>
            </a:r>
            <a:r>
              <a:rPr lang="en-US" altLang="en-US" sz="2800" err="1"/>
              <a:t>debidamente</a:t>
            </a:r>
            <a:r>
              <a:rPr lang="en-US" altLang="en-US" sz="2800"/>
              <a:t> PFAS (</a:t>
            </a:r>
            <a:r>
              <a:rPr lang="en-US" altLang="en-US" sz="2800" err="1"/>
              <a:t>sistema</a:t>
            </a:r>
            <a:r>
              <a:rPr lang="en-US" altLang="en-US" sz="2800"/>
              <a:t> </a:t>
            </a:r>
            <a:r>
              <a:rPr lang="en-US" altLang="en-US" sz="2800" err="1"/>
              <a:t>anticaídas</a:t>
            </a:r>
            <a:r>
              <a:rPr lang="en-US" altLang="en-US" sz="2800"/>
              <a:t>)</a:t>
            </a:r>
          </a:p>
          <a:p>
            <a:pPr eaLnBrk="1" hangingPunct="1"/>
            <a:endParaRPr lang="en-US" altLang="en-US" sz="2800"/>
          </a:p>
          <a:p>
            <a:pPr eaLnBrk="1" hangingPunct="1"/>
            <a:r>
              <a:rPr lang="en-US" altLang="en-US" sz="2800" err="1"/>
              <a:t>Resbalones</a:t>
            </a:r>
            <a:r>
              <a:rPr lang="en-US" altLang="en-US" sz="2800"/>
              <a:t> y </a:t>
            </a:r>
            <a:r>
              <a:rPr lang="en-US" altLang="en-US" sz="2800" err="1"/>
              <a:t>viajes</a:t>
            </a:r>
            <a:r>
              <a:rPr lang="en-US" altLang="en-US" sz="2800"/>
              <a:t> (</a:t>
            </a:r>
            <a:r>
              <a:rPr lang="en-US" altLang="en-US" sz="2800" err="1"/>
              <a:t>limpieza</a:t>
            </a:r>
            <a:r>
              <a:rPr lang="en-US" altLang="en-US" sz="2800"/>
              <a:t>)</a:t>
            </a:r>
          </a:p>
        </p:txBody>
      </p:sp>
    </p:spTree>
    <p:extLst>
      <p:ext uri="{BB962C8B-B14F-4D97-AF65-F5344CB8AC3E}">
        <p14:creationId xmlns:p14="http://schemas.microsoft.com/office/powerpoint/2010/main" val="31556985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1"/>
          <p:cNvSpPr>
            <a:spLocks noGrp="1" noChangeArrowheads="1"/>
          </p:cNvSpPr>
          <p:nvPr>
            <p:ph type="title"/>
          </p:nvPr>
        </p:nvSpPr>
        <p:spPr>
          <a:xfrm>
            <a:off x="0" y="217722"/>
            <a:ext cx="5453149" cy="703263"/>
          </a:xfrm>
        </p:spPr>
        <p:txBody>
          <a:bodyPr>
            <a:normAutofit fontScale="90000"/>
          </a:bodyPr>
          <a:lstStyle/>
          <a:p>
            <a:pPr eaLnBrk="1" hangingPunct="1"/>
            <a:r>
              <a:rPr lang="en-US" altLang="en-US" sz="3600" dirty="0" err="1">
                <a:solidFill>
                  <a:schemeClr val="bg1"/>
                </a:solidFill>
                <a:latin typeface="+mn-lt"/>
              </a:rPr>
              <a:t>Citaciones</a:t>
            </a:r>
            <a:r>
              <a:rPr lang="en-US" altLang="en-US" sz="3600" dirty="0">
                <a:solidFill>
                  <a:schemeClr val="bg1"/>
                </a:solidFill>
                <a:latin typeface="+mn-lt"/>
              </a:rPr>
              <a:t> mas communes que de </a:t>
            </a:r>
            <a:r>
              <a:rPr lang="en-US" altLang="en-US" sz="3600" dirty="0" err="1">
                <a:solidFill>
                  <a:schemeClr val="bg1"/>
                </a:solidFill>
                <a:latin typeface="+mn-lt"/>
              </a:rPr>
              <a:t>Prevencion</a:t>
            </a:r>
            <a:r>
              <a:rPr lang="en-US" altLang="en-US" sz="3600" dirty="0">
                <a:solidFill>
                  <a:schemeClr val="bg1"/>
                </a:solidFill>
                <a:latin typeface="+mn-lt"/>
              </a:rPr>
              <a:t> de </a:t>
            </a:r>
            <a:r>
              <a:rPr lang="en-US" altLang="en-US" sz="3600" dirty="0" err="1">
                <a:solidFill>
                  <a:schemeClr val="bg1"/>
                </a:solidFill>
                <a:latin typeface="+mn-lt"/>
              </a:rPr>
              <a:t>Caidas</a:t>
            </a:r>
            <a:endParaRPr lang="en-US" altLang="en-US" sz="3600" dirty="0">
              <a:solidFill>
                <a:schemeClr val="bg1"/>
              </a:solidFill>
              <a:latin typeface="+mn-lt"/>
            </a:endParaRPr>
          </a:p>
        </p:txBody>
      </p:sp>
      <p:pic>
        <p:nvPicPr>
          <p:cNvPr id="34819" name="Object 5" title="citacione mas communes que de prevencion de caidas: tarimas generales, proteccion de caidas, escaleras, entrenamiento de protecciod de caidas, tarimas manuales-maquinas de elevar"/>
          <p:cNvPicPr>
            <a:picLocks noGrp="1" noChangeAspect="1" noChangeArrowheads="1"/>
          </p:cNvPicPr>
          <p:nvPr>
            <p:ph type="chart" idx="4294967295"/>
          </p:nvPr>
        </p:nvPicPr>
        <p:blipFill>
          <a:blip r:embed="rId3">
            <a:extLst>
              <a:ext uri="{28A0092B-C50C-407E-A947-70E740481C1C}">
                <a14:useLocalDpi xmlns:a14="http://schemas.microsoft.com/office/drawing/2010/main"/>
              </a:ext>
            </a:extLst>
          </a:blip>
          <a:srcRect/>
          <a:stretch>
            <a:fillRect/>
          </a:stretch>
        </p:blipFill>
        <p:spPr>
          <a:xfrm>
            <a:off x="0" y="1905000"/>
            <a:ext cx="8680450" cy="4676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Text Box 6"/>
          <p:cNvSpPr txBox="1">
            <a:spLocks noChangeArrowheads="1"/>
          </p:cNvSpPr>
          <p:nvPr/>
        </p:nvSpPr>
        <p:spPr bwMode="auto">
          <a:xfrm>
            <a:off x="1838322" y="4204587"/>
            <a:ext cx="4435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err="1"/>
              <a:t>Entrenamiento</a:t>
            </a:r>
            <a:r>
              <a:rPr lang="en-US" altLang="en-US" sz="1400" b="1"/>
              <a:t> de </a:t>
            </a:r>
            <a:r>
              <a:rPr lang="en-US" altLang="en-US" sz="1400" b="1" err="1"/>
              <a:t>protecciond</a:t>
            </a:r>
            <a:r>
              <a:rPr lang="en-US" altLang="en-US" sz="1400" b="1"/>
              <a:t> de </a:t>
            </a:r>
            <a:r>
              <a:rPr lang="en-US" altLang="en-US" sz="1400" b="1" err="1"/>
              <a:t>Caidas</a:t>
            </a:r>
            <a:endParaRPr lang="en-US" altLang="en-US" sz="2400"/>
          </a:p>
        </p:txBody>
      </p:sp>
      <p:sp>
        <p:nvSpPr>
          <p:cNvPr id="34823" name="Text Box 7"/>
          <p:cNvSpPr txBox="1">
            <a:spLocks noChangeArrowheads="1"/>
          </p:cNvSpPr>
          <p:nvPr/>
        </p:nvSpPr>
        <p:spPr bwMode="auto">
          <a:xfrm>
            <a:off x="1838322" y="2677367"/>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err="1"/>
              <a:t>Proteccion</a:t>
            </a:r>
            <a:r>
              <a:rPr lang="en-US" altLang="en-US" sz="1400" b="1"/>
              <a:t> de </a:t>
            </a:r>
            <a:r>
              <a:rPr lang="en-US" altLang="en-US" sz="1400" b="1" err="1"/>
              <a:t>Caidas</a:t>
            </a:r>
            <a:endParaRPr lang="en-US" altLang="en-US" sz="2400"/>
          </a:p>
        </p:txBody>
      </p:sp>
      <p:sp>
        <p:nvSpPr>
          <p:cNvPr id="34824" name="Text Box 8"/>
          <p:cNvSpPr txBox="1">
            <a:spLocks noChangeArrowheads="1"/>
          </p:cNvSpPr>
          <p:nvPr/>
        </p:nvSpPr>
        <p:spPr bwMode="auto">
          <a:xfrm>
            <a:off x="1838323" y="3401640"/>
            <a:ext cx="4435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err="1"/>
              <a:t>Escaleras</a:t>
            </a:r>
            <a:endParaRPr lang="en-US" altLang="en-US" sz="2400"/>
          </a:p>
        </p:txBody>
      </p:sp>
      <p:sp>
        <p:nvSpPr>
          <p:cNvPr id="34825" name="Text Box 9"/>
          <p:cNvSpPr txBox="1">
            <a:spLocks noChangeArrowheads="1"/>
          </p:cNvSpPr>
          <p:nvPr/>
        </p:nvSpPr>
        <p:spPr bwMode="auto">
          <a:xfrm>
            <a:off x="1838324" y="5019302"/>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err="1"/>
              <a:t>Tarimas</a:t>
            </a:r>
            <a:r>
              <a:rPr lang="en-US" altLang="en-US" sz="1400" b="1"/>
              <a:t> </a:t>
            </a:r>
            <a:r>
              <a:rPr lang="en-US" altLang="en-US" sz="1400" b="1" err="1"/>
              <a:t>Manuales</a:t>
            </a:r>
            <a:r>
              <a:rPr lang="en-US" altLang="en-US" sz="1400" b="1"/>
              <a:t> – </a:t>
            </a:r>
            <a:r>
              <a:rPr lang="en-US" altLang="en-US" sz="1400" b="1" err="1"/>
              <a:t>Maquinas</a:t>
            </a:r>
            <a:r>
              <a:rPr lang="en-US" altLang="en-US" sz="1400" b="1"/>
              <a:t> de </a:t>
            </a:r>
            <a:r>
              <a:rPr lang="en-US" altLang="en-US" sz="1400" b="1" err="1"/>
              <a:t>elevar</a:t>
            </a:r>
            <a:endParaRPr lang="en-US" altLang="en-US" sz="2400"/>
          </a:p>
        </p:txBody>
      </p:sp>
      <p:sp>
        <p:nvSpPr>
          <p:cNvPr id="34826" name="Text Box 10"/>
          <p:cNvSpPr txBox="1">
            <a:spLocks noChangeArrowheads="1"/>
          </p:cNvSpPr>
          <p:nvPr/>
        </p:nvSpPr>
        <p:spPr bwMode="auto">
          <a:xfrm>
            <a:off x="1838322" y="1905000"/>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err="1"/>
              <a:t>Tarimas</a:t>
            </a:r>
            <a:r>
              <a:rPr lang="en-US" altLang="en-US" sz="1400" b="1"/>
              <a:t> </a:t>
            </a:r>
            <a:r>
              <a:rPr lang="en-US" altLang="en-US" sz="1400" b="1" err="1"/>
              <a:t>Generales</a:t>
            </a:r>
            <a:endParaRPr lang="en-US" altLang="en-US" sz="2400"/>
          </a:p>
        </p:txBody>
      </p:sp>
      <p:sp>
        <p:nvSpPr>
          <p:cNvPr id="34827" name="Text Box 12"/>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34257685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1" title="Photo - rescue from a confined space entry of tank"/>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6153" y="1504115"/>
            <a:ext cx="3557847" cy="536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228599" y="2472907"/>
            <a:ext cx="5179979" cy="3429000"/>
          </a:xfrm>
        </p:spPr>
        <p:txBody>
          <a:bodyPr rtlCol="0">
            <a:noAutofit/>
          </a:bodyPr>
          <a:lstStyle/>
          <a:p>
            <a:pPr eaLnBrk="1" fontAlgn="auto" hangingPunct="1">
              <a:spcAft>
                <a:spcPts val="0"/>
              </a:spcAft>
              <a:defRPr/>
            </a:pPr>
            <a:r>
              <a:rPr lang="en-US" sz="2800">
                <a:effectLst>
                  <a:outerShdw blurRad="38100" dist="38100" dir="2700000" algn="tl">
                    <a:srgbClr val="C0C0C0"/>
                  </a:outerShdw>
                </a:effectLst>
                <a:latin typeface="+mn-lt"/>
              </a:rPr>
              <a:t/>
            </a:r>
            <a:br>
              <a:rPr lang="en-US" sz="2800">
                <a:effectLst>
                  <a:outerShdw blurRad="38100" dist="38100" dir="2700000" algn="tl">
                    <a:srgbClr val="C0C0C0"/>
                  </a:outerShdw>
                </a:effectLst>
                <a:latin typeface="+mn-lt"/>
              </a:rPr>
            </a:br>
            <a:r>
              <a:rPr lang="es-ES" sz="2800">
                <a:latin typeface="+mn-lt"/>
              </a:rPr>
              <a:t>Riesgos de caídas  están presentes en más lugares de trabajo</a:t>
            </a:r>
            <a:r>
              <a:rPr lang="en-US" sz="2800">
                <a:latin typeface="+mn-lt"/>
              </a:rPr>
              <a:t>. </a:t>
            </a:r>
            <a:br>
              <a:rPr lang="en-US" sz="2800">
                <a:latin typeface="+mn-lt"/>
              </a:rPr>
            </a:br>
            <a:r>
              <a:rPr lang="en-US" sz="2800">
                <a:latin typeface="+mn-lt"/>
              </a:rPr>
              <a:t/>
            </a:r>
            <a:br>
              <a:rPr lang="en-US" sz="2800">
                <a:latin typeface="+mn-lt"/>
              </a:rPr>
            </a:br>
            <a:r>
              <a:rPr lang="en-US" sz="2800">
                <a:latin typeface="+mn-lt"/>
              </a:rPr>
              <a:t>“</a:t>
            </a:r>
            <a:r>
              <a:rPr lang="es-ES" sz="2800">
                <a:latin typeface="+mn-lt"/>
              </a:rPr>
              <a:t>Un peligro de caída es cualquier cosa en el lugar de trabajo que podría hacerle perder el equilibrio y balance o perder apoyo corporal y provocar una caída.</a:t>
            </a:r>
            <a:r>
              <a:rPr lang="en-US" sz="2800">
                <a:latin typeface="+mn-lt"/>
              </a:rPr>
              <a:t/>
            </a:r>
            <a:br>
              <a:rPr lang="en-US" sz="2800">
                <a:latin typeface="+mn-lt"/>
              </a:rPr>
            </a:br>
            <a:r>
              <a:rPr lang="en-US" sz="2800">
                <a:latin typeface="+mn-lt"/>
              </a:rPr>
              <a:t/>
            </a:r>
            <a:br>
              <a:rPr lang="en-US" sz="2800">
                <a:latin typeface="+mn-lt"/>
              </a:rPr>
            </a:br>
            <a:r>
              <a:rPr lang="es-ES" sz="2800">
                <a:latin typeface="+mn-lt"/>
              </a:rPr>
              <a:t>Cualquier sitio de trabajo o objeto de poca superficie puede ser un peligro potencial de caída</a:t>
            </a:r>
            <a:r>
              <a:rPr lang="en-US" sz="2800">
                <a:latin typeface="+mn-lt"/>
              </a:rPr>
              <a:t>.</a:t>
            </a:r>
          </a:p>
        </p:txBody>
      </p:sp>
      <p:sp>
        <p:nvSpPr>
          <p:cNvPr id="2" name="TextBox 1"/>
          <p:cNvSpPr txBox="1"/>
          <p:nvPr/>
        </p:nvSpPr>
        <p:spPr>
          <a:xfrm>
            <a:off x="-1" y="0"/>
            <a:ext cx="7126941" cy="646331"/>
          </a:xfrm>
          <a:prstGeom prst="rect">
            <a:avLst/>
          </a:prstGeom>
          <a:noFill/>
        </p:spPr>
        <p:txBody>
          <a:bodyPr wrap="square" rtlCol="0">
            <a:spAutoFit/>
          </a:bodyPr>
          <a:lstStyle/>
          <a:p>
            <a:r>
              <a:rPr lang="en-US" sz="3600" err="1">
                <a:solidFill>
                  <a:schemeClr val="bg1"/>
                </a:solidFill>
              </a:rPr>
              <a:t>Definicion</a:t>
            </a:r>
            <a:r>
              <a:rPr lang="en-US" sz="3600">
                <a:solidFill>
                  <a:schemeClr val="bg1"/>
                </a:solidFill>
              </a:rPr>
              <a:t> de </a:t>
            </a:r>
            <a:r>
              <a:rPr lang="en-US" sz="3600" err="1">
                <a:solidFill>
                  <a:schemeClr val="bg1"/>
                </a:solidFill>
              </a:rPr>
              <a:t>Riesgo</a:t>
            </a:r>
            <a:r>
              <a:rPr lang="en-US" sz="3600">
                <a:solidFill>
                  <a:schemeClr val="bg1"/>
                </a:solidFill>
              </a:rPr>
              <a:t> de </a:t>
            </a:r>
            <a:r>
              <a:rPr lang="en-US" sz="3600" err="1">
                <a:solidFill>
                  <a:schemeClr val="bg1"/>
                </a:solidFill>
              </a:rPr>
              <a:t>Caidas</a:t>
            </a:r>
            <a:endParaRPr lang="en-US" sz="3600">
              <a:solidFill>
                <a:schemeClr val="bg1"/>
              </a:solidFill>
            </a:endParaRPr>
          </a:p>
        </p:txBody>
      </p:sp>
    </p:spTree>
    <p:extLst>
      <p:ext uri="{BB962C8B-B14F-4D97-AF65-F5344CB8AC3E}">
        <p14:creationId xmlns:p14="http://schemas.microsoft.com/office/powerpoint/2010/main" val="36323178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err="1">
                <a:solidFill>
                  <a:schemeClr val="bg1"/>
                </a:solidFill>
                <a:latin typeface="+mn-lt"/>
              </a:rPr>
              <a:t>Accidentes</a:t>
            </a:r>
            <a:r>
              <a:rPr lang="en-US" sz="3600">
                <a:solidFill>
                  <a:schemeClr val="bg1"/>
                </a:solidFill>
                <a:latin typeface="+mn-lt"/>
              </a:rPr>
              <a:t> de </a:t>
            </a:r>
            <a:r>
              <a:rPr lang="en-US" sz="3600" err="1">
                <a:solidFill>
                  <a:schemeClr val="bg1"/>
                </a:solidFill>
                <a:latin typeface="+mn-lt"/>
              </a:rPr>
              <a:t>Caidas</a:t>
            </a:r>
            <a:endParaRPr lang="en-US" sz="3600">
              <a:solidFill>
                <a:schemeClr val="bg1"/>
              </a:solidFill>
              <a:effectLst>
                <a:outerShdw blurRad="38100" dist="38100" dir="2700000" algn="tl">
                  <a:srgbClr val="C0C0C0"/>
                </a:outerShdw>
              </a:effectLst>
              <a:latin typeface="+mn-lt"/>
            </a:endParaRPr>
          </a:p>
        </p:txBody>
      </p:sp>
      <p:sp>
        <p:nvSpPr>
          <p:cNvPr id="3" name="TextBox 2"/>
          <p:cNvSpPr txBox="1"/>
          <p:nvPr/>
        </p:nvSpPr>
        <p:spPr>
          <a:xfrm>
            <a:off x="246186" y="1625798"/>
            <a:ext cx="8897814" cy="5232202"/>
          </a:xfrm>
          <a:prstGeom prst="rect">
            <a:avLst/>
          </a:prstGeom>
          <a:noFill/>
        </p:spPr>
        <p:txBody>
          <a:bodyPr wrap="square" rtlCol="0">
            <a:spAutoFit/>
          </a:bodyPr>
          <a:lstStyle/>
          <a:p>
            <a:endParaRPr lang="en-US" sz="2600"/>
          </a:p>
          <a:p>
            <a:r>
              <a:rPr lang="en-US" sz="2800" b="1"/>
              <a:t>4/12/2014 					</a:t>
            </a:r>
            <a:r>
              <a:rPr lang="en-US" sz="2800" err="1"/>
              <a:t>Edad</a:t>
            </a:r>
            <a:r>
              <a:rPr lang="en-US" sz="2800"/>
              <a:t>: 64 Fatal? No</a:t>
            </a:r>
          </a:p>
          <a:p>
            <a:endParaRPr lang="en-US" sz="2800"/>
          </a:p>
          <a:p>
            <a:r>
              <a:rPr lang="es-ES" sz="2800" err="1"/>
              <a:t>Caidas</a:t>
            </a:r>
            <a:r>
              <a:rPr lang="es-ES" sz="2800"/>
              <a:t>: Empleado estaba tratando de subir en el cubo de un elevador aéreo. El auge de la elevación aérea no estaba en la posición hacia abajo y el empleado tuvo que subirse a la cubeta. La cubeta se </a:t>
            </a:r>
            <a:r>
              <a:rPr lang="es-ES" sz="2800" err="1"/>
              <a:t>movio</a:t>
            </a:r>
            <a:r>
              <a:rPr lang="es-ES" sz="2800"/>
              <a:t> y el empleado cayó, golpeando las partes de el troque y el empleado callo de espalda en el suelo.</a:t>
            </a:r>
            <a:r>
              <a:rPr lang="en-US" sz="2800"/>
              <a:t> </a:t>
            </a:r>
          </a:p>
          <a:p>
            <a:endParaRPr lang="en-US" sz="2800"/>
          </a:p>
          <a:p>
            <a:r>
              <a:rPr lang="es-ES" sz="2800"/>
              <a:t>El empleado lesionado sufrió 2 vértebras fracturadas y daño el tejido suave de el cuerpo</a:t>
            </a:r>
            <a:r>
              <a:rPr lang="en-US" sz="2800"/>
              <a:t>.</a:t>
            </a:r>
            <a:endParaRPr lang="en-US"/>
          </a:p>
        </p:txBody>
      </p:sp>
    </p:spTree>
    <p:extLst>
      <p:ext uri="{BB962C8B-B14F-4D97-AF65-F5344CB8AC3E}">
        <p14:creationId xmlns:p14="http://schemas.microsoft.com/office/powerpoint/2010/main" val="17320297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Grp="1" noChangeArrowheads="1"/>
          </p:cNvSpPr>
          <p:nvPr>
            <p:ph idx="4294967295"/>
          </p:nvPr>
        </p:nvSpPr>
        <p:spPr>
          <a:xfrm>
            <a:off x="0" y="2311400"/>
            <a:ext cx="9026525" cy="4122738"/>
          </a:xfrm>
        </p:spPr>
        <p:txBody>
          <a:bodyPr>
            <a:noAutofit/>
          </a:bodyPr>
          <a:lstStyle/>
          <a:p>
            <a:r>
              <a:rPr lang="es-ES" altLang="en-US" sz="2800"/>
              <a:t>Este recurso de formación ha sido producido y no necesariamente refleja las opiniones o políticas del Departamento de trabajo y la mención de nombres comerciales, productos comerciales, o de las organizaciones no es un endoso por el gobierno de Estados Unidos.</a:t>
            </a:r>
            <a:endParaRPr lang="en-US" altLang="en-US" sz="2800"/>
          </a:p>
          <a:p>
            <a:pPr eaLnBrk="1" hangingPunct="1"/>
            <a:r>
              <a:rPr lang="es-ES" altLang="en-US" sz="2800"/>
              <a:t> Las fotos expuestas en esta presentación pueden representar situaciones que no están en conformidad con los requisitos aplicables de OSHA.</a:t>
            </a:r>
            <a:endParaRPr lang="en-US" altLang="en-US" sz="2600" i="1"/>
          </a:p>
        </p:txBody>
      </p:sp>
      <p:sp>
        <p:nvSpPr>
          <p:cNvPr id="4" name="Title 3"/>
          <p:cNvSpPr>
            <a:spLocks noGrp="1"/>
          </p:cNvSpPr>
          <p:nvPr>
            <p:ph type="title"/>
          </p:nvPr>
        </p:nvSpPr>
        <p:spPr>
          <a:xfrm>
            <a:off x="0" y="65581"/>
            <a:ext cx="7886700" cy="1325563"/>
          </a:xfrm>
        </p:spPr>
        <p:txBody>
          <a:bodyPr/>
          <a:lstStyle/>
          <a:p>
            <a:pPr lvl="0" defTabSz="914400">
              <a:lnSpc>
                <a:spcPct val="100000"/>
              </a:lnSpc>
              <a:spcBef>
                <a:spcPts val="0"/>
              </a:spcBef>
            </a:pPr>
            <a:r>
              <a:rPr lang="en-US" sz="3600" err="1">
                <a:solidFill>
                  <a:prstClr val="white"/>
                </a:solidFill>
                <a:latin typeface="Calibri" panose="020F0502020204030204"/>
                <a:ea typeface="+mn-ea"/>
                <a:cs typeface="+mn-cs"/>
              </a:rPr>
              <a:t>Desclamador</a:t>
            </a:r>
            <a:endParaRPr lang="en-US" sz="360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2427373356"/>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4401205"/>
          </a:xfrm>
          <a:prstGeom prst="rect">
            <a:avLst/>
          </a:prstGeom>
          <a:noFill/>
        </p:spPr>
        <p:txBody>
          <a:bodyPr wrap="square" rtlCol="0">
            <a:spAutoFit/>
          </a:bodyPr>
          <a:lstStyle/>
          <a:p>
            <a:r>
              <a:rPr lang="es-ES" sz="2800"/>
              <a:t>Cuáles son las principales cuestiones involucradas</a:t>
            </a:r>
            <a:r>
              <a:rPr lang="en-US" sz="2800"/>
              <a:t>?</a:t>
            </a:r>
          </a:p>
          <a:p>
            <a:endParaRPr lang="en-US" sz="2800"/>
          </a:p>
          <a:p>
            <a:pPr marL="457200" indent="-457200">
              <a:buFont typeface="Arial" panose="020B0604020202020204" pitchFamily="34" charset="0"/>
              <a:buChar char="•"/>
            </a:pPr>
            <a:r>
              <a:rPr lang="en-US" sz="2800" err="1"/>
              <a:t>Metodos</a:t>
            </a:r>
            <a:endParaRPr lang="en-US" sz="2800"/>
          </a:p>
          <a:p>
            <a:pPr marL="457200" indent="-457200">
              <a:buFont typeface="Arial" panose="020B0604020202020204" pitchFamily="34" charset="0"/>
              <a:buChar char="•"/>
            </a:pPr>
            <a:r>
              <a:rPr lang="en-US" sz="2800" err="1"/>
              <a:t>Managamiento</a:t>
            </a:r>
            <a:endParaRPr lang="en-US" sz="2800"/>
          </a:p>
          <a:p>
            <a:pPr marL="457200" indent="-457200">
              <a:buFont typeface="Arial" panose="020B0604020202020204" pitchFamily="34" charset="0"/>
              <a:buChar char="•"/>
            </a:pPr>
            <a:r>
              <a:rPr lang="en-US" sz="2800" err="1"/>
              <a:t>Materiales</a:t>
            </a:r>
            <a:endParaRPr lang="en-US" sz="2800"/>
          </a:p>
          <a:p>
            <a:pPr marL="457200" indent="-457200">
              <a:buFont typeface="Arial" panose="020B0604020202020204" pitchFamily="34" charset="0"/>
              <a:buChar char="•"/>
            </a:pPr>
            <a:r>
              <a:rPr lang="en-US" sz="2800"/>
              <a:t>Personas</a:t>
            </a:r>
          </a:p>
          <a:p>
            <a:pPr marL="457200" indent="-457200">
              <a:buFont typeface="Arial" panose="020B0604020202020204" pitchFamily="34" charset="0"/>
              <a:buChar char="•"/>
            </a:pPr>
            <a:r>
              <a:rPr lang="en-US" sz="2800" err="1"/>
              <a:t>Medidas</a:t>
            </a:r>
            <a:endParaRPr lang="en-US" sz="2800"/>
          </a:p>
          <a:p>
            <a:pPr marL="457200" indent="-457200">
              <a:buFont typeface="Arial" panose="020B0604020202020204" pitchFamily="34" charset="0"/>
              <a:buChar char="•"/>
            </a:pPr>
            <a:r>
              <a:rPr lang="en-US" sz="2800" err="1"/>
              <a:t>Maquinas</a:t>
            </a:r>
            <a:r>
              <a:rPr lang="en-US" sz="2800"/>
              <a:t> y </a:t>
            </a:r>
            <a:r>
              <a:rPr lang="en-US" sz="2800" err="1"/>
              <a:t>equipo</a:t>
            </a:r>
            <a:endParaRPr lang="en-US" sz="2800"/>
          </a:p>
        </p:txBody>
      </p:sp>
      <p:sp>
        <p:nvSpPr>
          <p:cNvPr id="5" name="TextBox 4"/>
          <p:cNvSpPr txBox="1"/>
          <p:nvPr/>
        </p:nvSpPr>
        <p:spPr>
          <a:xfrm>
            <a:off x="3815862" y="4061012"/>
            <a:ext cx="1240232" cy="369332"/>
          </a:xfrm>
          <a:prstGeom prst="rect">
            <a:avLst/>
          </a:prstGeom>
          <a:noFill/>
        </p:spPr>
        <p:txBody>
          <a:bodyPr wrap="square" rtlCol="0">
            <a:spAutoFit/>
          </a:bodyPr>
          <a:lstStyle/>
          <a:p>
            <a:r>
              <a:rPr lang="en-US" err="1"/>
              <a:t>Problemo</a:t>
            </a:r>
            <a:endParaRPr lang="en-US"/>
          </a:p>
        </p:txBody>
      </p:sp>
      <p:cxnSp>
        <p:nvCxnSpPr>
          <p:cNvPr id="7" name="Straight Connector 6" title="Line in the fault tree analysis"/>
          <p:cNvCxnSpPr>
            <a:stCxn id="5" idx="3"/>
          </p:cNvCxnSpPr>
          <p:nvPr/>
        </p:nvCxnSpPr>
        <p:spPr>
          <a:xfrm flipV="1">
            <a:off x="5056094" y="4195482"/>
            <a:ext cx="3455894" cy="50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title="Line in the fault tree analysis"/>
          <p:cNvCxnSpPr/>
          <p:nvPr/>
        </p:nvCxnSpPr>
        <p:spPr>
          <a:xfrm flipV="1">
            <a:off x="5204012" y="2612270"/>
            <a:ext cx="805273" cy="1610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title="Line in the fault tree analysis"/>
          <p:cNvCxnSpPr/>
          <p:nvPr/>
        </p:nvCxnSpPr>
        <p:spPr>
          <a:xfrm flipV="1">
            <a:off x="6444244" y="2612270"/>
            <a:ext cx="802170" cy="1633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title="Line in the fault tree analysis"/>
          <p:cNvCxnSpPr/>
          <p:nvPr/>
        </p:nvCxnSpPr>
        <p:spPr>
          <a:xfrm flipV="1">
            <a:off x="7631206" y="2612270"/>
            <a:ext cx="771654" cy="1608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title="Line in the fault tree analysis"/>
          <p:cNvCxnSpPr/>
          <p:nvPr/>
        </p:nvCxnSpPr>
        <p:spPr>
          <a:xfrm>
            <a:off x="5200909" y="4245678"/>
            <a:ext cx="1240232" cy="1365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title="Line in the fault tree analysis"/>
          <p:cNvCxnSpPr/>
          <p:nvPr/>
        </p:nvCxnSpPr>
        <p:spPr>
          <a:xfrm>
            <a:off x="7681373" y="4245678"/>
            <a:ext cx="1156447" cy="1363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title="Line in the fault tree analysis"/>
          <p:cNvCxnSpPr/>
          <p:nvPr/>
        </p:nvCxnSpPr>
        <p:spPr>
          <a:xfrm>
            <a:off x="6441141" y="4245678"/>
            <a:ext cx="1156447" cy="1365337"/>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69308" y="2233246"/>
            <a:ext cx="1156446" cy="307777"/>
          </a:xfrm>
          <a:prstGeom prst="rect">
            <a:avLst/>
          </a:prstGeom>
          <a:noFill/>
        </p:spPr>
        <p:txBody>
          <a:bodyPr wrap="square" rtlCol="0">
            <a:spAutoFit/>
          </a:bodyPr>
          <a:lstStyle/>
          <a:p>
            <a:r>
              <a:rPr lang="en-US" sz="1400" err="1"/>
              <a:t>Metodos</a:t>
            </a:r>
            <a:endParaRPr lang="en-US" sz="1400"/>
          </a:p>
        </p:txBody>
      </p:sp>
      <p:sp>
        <p:nvSpPr>
          <p:cNvPr id="28" name="TextBox 27"/>
          <p:cNvSpPr txBox="1"/>
          <p:nvPr/>
        </p:nvSpPr>
        <p:spPr>
          <a:xfrm>
            <a:off x="6441141" y="2238419"/>
            <a:ext cx="1379877" cy="307777"/>
          </a:xfrm>
          <a:prstGeom prst="rect">
            <a:avLst/>
          </a:prstGeom>
          <a:noFill/>
        </p:spPr>
        <p:txBody>
          <a:bodyPr wrap="square" rtlCol="0">
            <a:spAutoFit/>
          </a:bodyPr>
          <a:lstStyle/>
          <a:p>
            <a:r>
              <a:rPr lang="en-US" sz="1400" err="1"/>
              <a:t>Managamiento</a:t>
            </a:r>
            <a:endParaRPr lang="en-US" sz="1400"/>
          </a:p>
        </p:txBody>
      </p:sp>
      <p:sp>
        <p:nvSpPr>
          <p:cNvPr id="29" name="TextBox 28"/>
          <p:cNvSpPr txBox="1"/>
          <p:nvPr/>
        </p:nvSpPr>
        <p:spPr>
          <a:xfrm>
            <a:off x="7879201" y="2238419"/>
            <a:ext cx="1156446" cy="307777"/>
          </a:xfrm>
          <a:prstGeom prst="rect">
            <a:avLst/>
          </a:prstGeom>
          <a:noFill/>
        </p:spPr>
        <p:txBody>
          <a:bodyPr wrap="square" rtlCol="0">
            <a:spAutoFit/>
          </a:bodyPr>
          <a:lstStyle/>
          <a:p>
            <a:r>
              <a:rPr lang="en-US" sz="1400" err="1"/>
              <a:t>Materiales</a:t>
            </a:r>
            <a:endParaRPr lang="en-US" sz="1400"/>
          </a:p>
        </p:txBody>
      </p:sp>
      <p:sp>
        <p:nvSpPr>
          <p:cNvPr id="30" name="TextBox 29"/>
          <p:cNvSpPr txBox="1"/>
          <p:nvPr/>
        </p:nvSpPr>
        <p:spPr>
          <a:xfrm>
            <a:off x="8035653" y="5530702"/>
            <a:ext cx="1156446" cy="523220"/>
          </a:xfrm>
          <a:prstGeom prst="rect">
            <a:avLst/>
          </a:prstGeom>
          <a:noFill/>
        </p:spPr>
        <p:txBody>
          <a:bodyPr wrap="square" rtlCol="0">
            <a:spAutoFit/>
          </a:bodyPr>
          <a:lstStyle/>
          <a:p>
            <a:r>
              <a:rPr lang="en-US" sz="1400" err="1"/>
              <a:t>Maquinas</a:t>
            </a:r>
            <a:r>
              <a:rPr lang="en-US" sz="1400"/>
              <a:t> y </a:t>
            </a:r>
            <a:r>
              <a:rPr lang="en-US" sz="1400" err="1"/>
              <a:t>equipo</a:t>
            </a:r>
            <a:endParaRPr lang="en-US" sz="1400"/>
          </a:p>
        </p:txBody>
      </p:sp>
      <p:sp>
        <p:nvSpPr>
          <p:cNvPr id="31" name="TextBox 30"/>
          <p:cNvSpPr txBox="1"/>
          <p:nvPr/>
        </p:nvSpPr>
        <p:spPr>
          <a:xfrm>
            <a:off x="6722755" y="5050442"/>
            <a:ext cx="1156446" cy="307777"/>
          </a:xfrm>
          <a:prstGeom prst="rect">
            <a:avLst/>
          </a:prstGeom>
          <a:noFill/>
        </p:spPr>
        <p:txBody>
          <a:bodyPr wrap="square" rtlCol="0">
            <a:spAutoFit/>
          </a:bodyPr>
          <a:lstStyle/>
          <a:p>
            <a:r>
              <a:rPr lang="en-US" sz="1400" err="1"/>
              <a:t>calibración</a:t>
            </a:r>
            <a:endParaRPr lang="en-US" sz="1400"/>
          </a:p>
        </p:txBody>
      </p:sp>
      <p:sp>
        <p:nvSpPr>
          <p:cNvPr id="32" name="TextBox 31"/>
          <p:cNvSpPr txBox="1"/>
          <p:nvPr/>
        </p:nvSpPr>
        <p:spPr>
          <a:xfrm>
            <a:off x="5635873" y="5533199"/>
            <a:ext cx="1156446" cy="307777"/>
          </a:xfrm>
          <a:prstGeom prst="rect">
            <a:avLst/>
          </a:prstGeom>
          <a:noFill/>
        </p:spPr>
        <p:txBody>
          <a:bodyPr wrap="square" rtlCol="0">
            <a:spAutoFit/>
          </a:bodyPr>
          <a:lstStyle/>
          <a:p>
            <a:r>
              <a:rPr lang="en-US" sz="1400"/>
              <a:t>Personas</a:t>
            </a:r>
          </a:p>
        </p:txBody>
      </p:sp>
      <p:sp>
        <p:nvSpPr>
          <p:cNvPr id="4" name="TextBox 3"/>
          <p:cNvSpPr txBox="1"/>
          <p:nvPr/>
        </p:nvSpPr>
        <p:spPr>
          <a:xfrm>
            <a:off x="5197806" y="4693024"/>
            <a:ext cx="1227948" cy="307777"/>
          </a:xfrm>
          <a:prstGeom prst="rect">
            <a:avLst/>
          </a:prstGeom>
          <a:noFill/>
        </p:spPr>
        <p:txBody>
          <a:bodyPr wrap="square" rtlCol="0">
            <a:spAutoFit/>
          </a:bodyPr>
          <a:lstStyle/>
          <a:p>
            <a:r>
              <a:rPr lang="en-US" sz="1400" err="1"/>
              <a:t>formación</a:t>
            </a:r>
            <a:endParaRPr lang="en-US" sz="1400"/>
          </a:p>
        </p:txBody>
      </p:sp>
      <p:sp>
        <p:nvSpPr>
          <p:cNvPr id="21" name="TextBox 20"/>
          <p:cNvSpPr txBox="1"/>
          <p:nvPr/>
        </p:nvSpPr>
        <p:spPr>
          <a:xfrm>
            <a:off x="5564371" y="5062356"/>
            <a:ext cx="1227948" cy="307777"/>
          </a:xfrm>
          <a:prstGeom prst="rect">
            <a:avLst/>
          </a:prstGeom>
          <a:noFill/>
        </p:spPr>
        <p:txBody>
          <a:bodyPr wrap="square" rtlCol="0">
            <a:spAutoFit/>
          </a:bodyPr>
          <a:lstStyle/>
          <a:p>
            <a:r>
              <a:rPr lang="en-US" sz="1400" err="1"/>
              <a:t>habilidad</a:t>
            </a:r>
            <a:endParaRPr lang="en-US" sz="1400"/>
          </a:p>
        </p:txBody>
      </p:sp>
      <p:sp>
        <p:nvSpPr>
          <p:cNvPr id="22" name="TextBox 21"/>
          <p:cNvSpPr txBox="1"/>
          <p:nvPr/>
        </p:nvSpPr>
        <p:spPr>
          <a:xfrm>
            <a:off x="6886064" y="5587187"/>
            <a:ext cx="1156446" cy="307777"/>
          </a:xfrm>
          <a:prstGeom prst="rect">
            <a:avLst/>
          </a:prstGeom>
          <a:noFill/>
        </p:spPr>
        <p:txBody>
          <a:bodyPr wrap="square" rtlCol="0">
            <a:spAutoFit/>
          </a:bodyPr>
          <a:lstStyle/>
          <a:p>
            <a:r>
              <a:rPr lang="en-US" sz="1400" err="1"/>
              <a:t>Medidas</a:t>
            </a:r>
            <a:endParaRPr lang="en-US" sz="1400"/>
          </a:p>
        </p:txBody>
      </p:sp>
      <p:sp>
        <p:nvSpPr>
          <p:cNvPr id="6" name="TextBox 5"/>
          <p:cNvSpPr txBox="1"/>
          <p:nvPr/>
        </p:nvSpPr>
        <p:spPr>
          <a:xfrm>
            <a:off x="4719918" y="3325478"/>
            <a:ext cx="1765578" cy="307777"/>
          </a:xfrm>
          <a:prstGeom prst="rect">
            <a:avLst/>
          </a:prstGeom>
          <a:noFill/>
        </p:spPr>
        <p:txBody>
          <a:bodyPr wrap="square" rtlCol="0">
            <a:spAutoFit/>
          </a:bodyPr>
          <a:lstStyle/>
          <a:p>
            <a:r>
              <a:rPr lang="en-US" sz="1400" err="1"/>
              <a:t>perdidas</a:t>
            </a:r>
            <a:r>
              <a:rPr lang="en-US" sz="1400"/>
              <a:t> </a:t>
            </a:r>
            <a:r>
              <a:rPr lang="en-US" sz="1400" err="1"/>
              <a:t>medidas</a:t>
            </a:r>
            <a:endParaRPr lang="en-US" sz="1400"/>
          </a:p>
        </p:txBody>
      </p:sp>
      <p:sp>
        <p:nvSpPr>
          <p:cNvPr id="23" name="TextBox 22"/>
          <p:cNvSpPr txBox="1"/>
          <p:nvPr/>
        </p:nvSpPr>
        <p:spPr>
          <a:xfrm>
            <a:off x="6579273" y="3108423"/>
            <a:ext cx="1354274" cy="307777"/>
          </a:xfrm>
          <a:prstGeom prst="rect">
            <a:avLst/>
          </a:prstGeom>
          <a:noFill/>
        </p:spPr>
        <p:txBody>
          <a:bodyPr wrap="square" rtlCol="0">
            <a:spAutoFit/>
          </a:bodyPr>
          <a:lstStyle/>
          <a:p>
            <a:r>
              <a:rPr lang="en-US" sz="1400" err="1"/>
              <a:t>política</a:t>
            </a:r>
            <a:endParaRPr lang="en-US" sz="1400"/>
          </a:p>
        </p:txBody>
      </p:sp>
      <p:sp>
        <p:nvSpPr>
          <p:cNvPr id="24" name="TextBox 23"/>
          <p:cNvSpPr txBox="1"/>
          <p:nvPr/>
        </p:nvSpPr>
        <p:spPr>
          <a:xfrm>
            <a:off x="7778990" y="4804928"/>
            <a:ext cx="1354274" cy="307777"/>
          </a:xfrm>
          <a:prstGeom prst="rect">
            <a:avLst/>
          </a:prstGeom>
          <a:noFill/>
        </p:spPr>
        <p:txBody>
          <a:bodyPr wrap="square" rtlCol="0">
            <a:spAutoFit/>
          </a:bodyPr>
          <a:lstStyle/>
          <a:p>
            <a:r>
              <a:rPr lang="en-US" sz="1400" err="1"/>
              <a:t>mantenimiento</a:t>
            </a:r>
            <a:endParaRPr lang="en-US" sz="1400"/>
          </a:p>
        </p:txBody>
      </p:sp>
      <p:sp>
        <p:nvSpPr>
          <p:cNvPr id="25" name="TextBox 24"/>
          <p:cNvSpPr txBox="1"/>
          <p:nvPr/>
        </p:nvSpPr>
        <p:spPr>
          <a:xfrm>
            <a:off x="7638964" y="3463419"/>
            <a:ext cx="1354274" cy="307777"/>
          </a:xfrm>
          <a:prstGeom prst="rect">
            <a:avLst/>
          </a:prstGeom>
          <a:noFill/>
        </p:spPr>
        <p:txBody>
          <a:bodyPr wrap="square" rtlCol="0">
            <a:spAutoFit/>
          </a:bodyPr>
          <a:lstStyle/>
          <a:p>
            <a:r>
              <a:rPr lang="en-US" sz="1400" err="1"/>
              <a:t>inspección</a:t>
            </a:r>
            <a:endParaRPr lang="en-US" sz="1400"/>
          </a:p>
        </p:txBody>
      </p:sp>
      <p:sp>
        <p:nvSpPr>
          <p:cNvPr id="26" name="TextBox 25"/>
          <p:cNvSpPr txBox="1"/>
          <p:nvPr/>
        </p:nvSpPr>
        <p:spPr>
          <a:xfrm>
            <a:off x="5243448" y="2830145"/>
            <a:ext cx="1354274" cy="307777"/>
          </a:xfrm>
          <a:prstGeom prst="rect">
            <a:avLst/>
          </a:prstGeom>
          <a:noFill/>
        </p:spPr>
        <p:txBody>
          <a:bodyPr wrap="square" rtlCol="0">
            <a:spAutoFit/>
          </a:bodyPr>
          <a:lstStyle/>
          <a:p>
            <a:r>
              <a:rPr lang="en-US" sz="1400" err="1"/>
              <a:t>nuevos</a:t>
            </a:r>
            <a:r>
              <a:rPr lang="en-US" sz="1400"/>
              <a:t> </a:t>
            </a:r>
            <a:r>
              <a:rPr lang="en-US" sz="1400" err="1"/>
              <a:t>pasos</a:t>
            </a:r>
            <a:endParaRPr lang="en-US" sz="1400"/>
          </a:p>
        </p:txBody>
      </p:sp>
      <p:sp>
        <p:nvSpPr>
          <p:cNvPr id="8" name="Title 7"/>
          <p:cNvSpPr>
            <a:spLocks noGrp="1"/>
          </p:cNvSpPr>
          <p:nvPr>
            <p:ph type="title"/>
          </p:nvPr>
        </p:nvSpPr>
        <p:spPr>
          <a:xfrm>
            <a:off x="46846" y="31023"/>
            <a:ext cx="9097153" cy="1325563"/>
          </a:xfrm>
        </p:spPr>
        <p:txBody>
          <a:bodyPr>
            <a:normAutofit fontScale="90000"/>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Actividad</a:t>
            </a:r>
            <a:r>
              <a:rPr lang="en-US" sz="3600" dirty="0">
                <a:solidFill>
                  <a:prstClr val="white"/>
                </a:solidFill>
                <a:latin typeface="Calibri" panose="020F0502020204030204"/>
                <a:ea typeface="+mn-ea"/>
                <a:cs typeface="+mn-cs"/>
              </a:rPr>
              <a:t>–</a:t>
            </a:r>
            <a:r>
              <a:rPr lang="en-US" sz="3600" dirty="0" err="1">
                <a:solidFill>
                  <a:prstClr val="white"/>
                </a:solidFill>
                <a:latin typeface="Calibri" panose="020F0502020204030204"/>
                <a:ea typeface="+mn-ea"/>
                <a:cs typeface="+mn-cs"/>
              </a:rPr>
              <a:t>Analisis</a:t>
            </a:r>
            <a:r>
              <a:rPr lang="en-US" sz="3600" dirty="0">
                <a:solidFill>
                  <a:prstClr val="white"/>
                </a:solidFill>
                <a:latin typeface="Calibri" panose="020F0502020204030204"/>
                <a:ea typeface="+mn-ea"/>
                <a:cs typeface="+mn-cs"/>
              </a:rPr>
              <a:t> de la </a:t>
            </a:r>
            <a:r>
              <a:rPr lang="en-US" sz="3600" dirty="0" err="1">
                <a:solidFill>
                  <a:prstClr val="white"/>
                </a:solidFill>
                <a:latin typeface="Calibri" panose="020F0502020204030204"/>
                <a:ea typeface="+mn-ea"/>
                <a:cs typeface="+mn-cs"/>
              </a:rPr>
              <a:t>raiz</a:t>
            </a:r>
            <a:r>
              <a:rPr lang="en-US" sz="3600" dirty="0">
                <a:solidFill>
                  <a:prstClr val="white"/>
                </a:solidFill>
                <a:latin typeface="Calibri" panose="020F0502020204030204"/>
                <a:ea typeface="+mn-ea"/>
                <a:cs typeface="+mn-cs"/>
              </a:rPr>
              <a:t> de la causa de la </a:t>
            </a:r>
            <a:r>
              <a:rPr lang="en-US" sz="3600" dirty="0" err="1" smtClean="0">
                <a:solidFill>
                  <a:prstClr val="white"/>
                </a:solidFill>
                <a:latin typeface="Calibri" panose="020F0502020204030204"/>
                <a:ea typeface="+mn-ea"/>
                <a:cs typeface="+mn-cs"/>
              </a:rPr>
              <a:t>caida</a:t>
            </a:r>
            <a:r>
              <a:rPr lang="en-US" sz="3600" dirty="0" smtClean="0">
                <a:solidFill>
                  <a:prstClr val="white"/>
                </a:solidFill>
                <a:latin typeface="Calibri" panose="020F0502020204030204"/>
                <a:ea typeface="+mn-ea"/>
                <a:cs typeface="+mn-cs"/>
              </a:rPr>
              <a:t>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56963015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err="1">
                <a:solidFill>
                  <a:schemeClr val="bg1"/>
                </a:solidFill>
                <a:latin typeface="+mn-lt"/>
              </a:rPr>
              <a:t>Riesgo</a:t>
            </a:r>
            <a:r>
              <a:rPr lang="en-US" sz="3600">
                <a:solidFill>
                  <a:schemeClr val="bg1"/>
                </a:solidFill>
                <a:latin typeface="+mn-lt"/>
              </a:rPr>
              <a:t> de </a:t>
            </a:r>
            <a:r>
              <a:rPr lang="en-US" sz="3600" err="1">
                <a:solidFill>
                  <a:schemeClr val="bg1"/>
                </a:solidFill>
                <a:latin typeface="+mn-lt"/>
              </a:rPr>
              <a:t>Caidas-Servicios</a:t>
            </a:r>
            <a:r>
              <a:rPr lang="en-US" sz="3600">
                <a:solidFill>
                  <a:schemeClr val="bg1"/>
                </a:solidFill>
                <a:latin typeface="+mn-lt"/>
              </a:rPr>
              <a:t> </a:t>
            </a:r>
            <a:r>
              <a:rPr lang="en-US" sz="3600" err="1">
                <a:solidFill>
                  <a:schemeClr val="bg1"/>
                </a:solidFill>
                <a:latin typeface="+mn-lt"/>
              </a:rPr>
              <a:t>Basicos</a:t>
            </a:r>
            <a:endParaRPr lang="en-US" sz="3600">
              <a:solidFill>
                <a:schemeClr val="bg1"/>
              </a:solidFill>
              <a:effectLst>
                <a:outerShdw blurRad="38100" dist="38100" dir="2700000" algn="tl">
                  <a:srgbClr val="C0C0C0"/>
                </a:outerShdw>
              </a:effectLst>
              <a:latin typeface="+mn-lt"/>
            </a:endParaRPr>
          </a:p>
        </p:txBody>
      </p:sp>
      <p:sp>
        <p:nvSpPr>
          <p:cNvPr id="3" name="TextBox 2"/>
          <p:cNvSpPr txBox="1"/>
          <p:nvPr/>
        </p:nvSpPr>
        <p:spPr>
          <a:xfrm>
            <a:off x="228600" y="2438400"/>
            <a:ext cx="2837329" cy="3447098"/>
          </a:xfrm>
          <a:prstGeom prst="rect">
            <a:avLst/>
          </a:prstGeom>
          <a:noFill/>
        </p:spPr>
        <p:txBody>
          <a:bodyPr wrap="square" rtlCol="0">
            <a:spAutoFit/>
          </a:bodyPr>
          <a:lstStyle/>
          <a:p>
            <a:endParaRPr lang="en-US" sz="2600"/>
          </a:p>
          <a:p>
            <a:r>
              <a:rPr lang="es-ES" sz="2600"/>
              <a:t>Cuáles son las exposiciones aquí</a:t>
            </a:r>
            <a:r>
              <a:rPr lang="en-US" sz="2600"/>
              <a:t>?</a:t>
            </a:r>
          </a:p>
          <a:p>
            <a:endParaRPr lang="en-US" sz="2600"/>
          </a:p>
          <a:p>
            <a:r>
              <a:rPr lang="en-US" sz="2600" err="1"/>
              <a:t>Qué</a:t>
            </a:r>
            <a:r>
              <a:rPr lang="en-US" sz="2600"/>
              <a:t> </a:t>
            </a:r>
            <a:r>
              <a:rPr lang="en-US" sz="2600" err="1"/>
              <a:t>opciones</a:t>
            </a:r>
            <a:r>
              <a:rPr lang="en-US" sz="2600"/>
              <a:t> </a:t>
            </a:r>
            <a:r>
              <a:rPr lang="en-US" sz="2600" err="1"/>
              <a:t>necesita</a:t>
            </a:r>
            <a:r>
              <a:rPr lang="en-US" sz="2600"/>
              <a:t> </a:t>
            </a:r>
            <a:r>
              <a:rPr lang="en-US" sz="2600" err="1"/>
              <a:t>considerar</a:t>
            </a:r>
            <a:r>
              <a:rPr lang="en-US" sz="2600"/>
              <a:t>?</a:t>
            </a:r>
          </a:p>
          <a:p>
            <a:endParaRPr lang="en-US"/>
          </a:p>
          <a:p>
            <a:endParaRPr lang="en-US"/>
          </a:p>
        </p:txBody>
      </p:sp>
      <p:pic>
        <p:nvPicPr>
          <p:cNvPr id="8" name="Picture 2" descr="G:\Grant Photos\SAM_0555.JPG" title="Photo - example of two walking surfac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7410" y="2128058"/>
            <a:ext cx="6306589" cy="4729942"/>
          </a:xfrm>
          <a:prstGeom prst="rect">
            <a:avLst/>
          </a:prstGeom>
          <a:noFill/>
          <a:ln w="9525">
            <a:noFill/>
            <a:miter lim="800000"/>
            <a:headEnd/>
            <a:tailEnd/>
          </a:ln>
        </p:spPr>
      </p:pic>
    </p:spTree>
    <p:extLst>
      <p:ext uri="{BB962C8B-B14F-4D97-AF65-F5344CB8AC3E}">
        <p14:creationId xmlns:p14="http://schemas.microsoft.com/office/powerpoint/2010/main" val="21149349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84415"/>
          </a:xfrm>
        </p:spPr>
        <p:txBody>
          <a:bodyPr rtlCol="0">
            <a:normAutofit/>
          </a:bodyPr>
          <a:lstStyle/>
          <a:p>
            <a:pPr>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a:t>
            </a:r>
            <a:r>
              <a:rPr lang="en-US" sz="3600" err="1">
                <a:solidFill>
                  <a:schemeClr val="bg1"/>
                </a:solidFill>
                <a:latin typeface="+mn-lt"/>
              </a:rPr>
              <a:t>Servicio</a:t>
            </a:r>
            <a:r>
              <a:rPr lang="en-US" sz="3600">
                <a:solidFill>
                  <a:schemeClr val="bg1"/>
                </a:solidFill>
                <a:latin typeface="+mn-lt"/>
              </a:rPr>
              <a:t> </a:t>
            </a:r>
            <a:r>
              <a:rPr lang="en-US" sz="3600" err="1">
                <a:solidFill>
                  <a:schemeClr val="bg1"/>
                </a:solidFill>
                <a:latin typeface="+mn-lt"/>
              </a:rPr>
              <a:t>Basico</a:t>
            </a:r>
            <a:endParaRPr lang="en-US" sz="3600">
              <a:solidFill>
                <a:schemeClr val="bg1"/>
              </a:solidFill>
              <a:effectLst>
                <a:outerShdw blurRad="38100" dist="38100" dir="2700000" algn="tl">
                  <a:srgbClr val="C0C0C0"/>
                </a:outerShdw>
              </a:effectLst>
              <a:latin typeface="+mn-lt"/>
            </a:endParaRPr>
          </a:p>
        </p:txBody>
      </p:sp>
      <p:sp>
        <p:nvSpPr>
          <p:cNvPr id="3" name="TextBox 2"/>
          <p:cNvSpPr txBox="1"/>
          <p:nvPr/>
        </p:nvSpPr>
        <p:spPr>
          <a:xfrm>
            <a:off x="228600" y="2438400"/>
            <a:ext cx="2837329" cy="5047536"/>
          </a:xfrm>
          <a:prstGeom prst="rect">
            <a:avLst/>
          </a:prstGeom>
          <a:noFill/>
        </p:spPr>
        <p:txBody>
          <a:bodyPr wrap="square" rtlCol="0">
            <a:spAutoFit/>
          </a:bodyPr>
          <a:lstStyle/>
          <a:p>
            <a:endParaRPr lang="en-US" sz="2600"/>
          </a:p>
          <a:p>
            <a:r>
              <a:rPr lang="es-ES" sz="2600"/>
              <a:t>Cuáles son las exposiciones aquí</a:t>
            </a:r>
            <a:r>
              <a:rPr lang="en-US" sz="2600"/>
              <a:t>?</a:t>
            </a:r>
          </a:p>
          <a:p>
            <a:endParaRPr lang="en-US" sz="2600"/>
          </a:p>
          <a:p>
            <a:r>
              <a:rPr lang="es-ES" sz="2600"/>
              <a:t>Mismo trabajo básico, pero qué ha cambiado</a:t>
            </a:r>
            <a:r>
              <a:rPr lang="en-US" sz="2600"/>
              <a:t>?</a:t>
            </a:r>
          </a:p>
          <a:p>
            <a:endParaRPr lang="en-US" sz="2600"/>
          </a:p>
          <a:p>
            <a:r>
              <a:rPr lang="en-US" sz="2600" err="1"/>
              <a:t>Qué</a:t>
            </a:r>
            <a:r>
              <a:rPr lang="en-US" sz="2600"/>
              <a:t> </a:t>
            </a:r>
            <a:r>
              <a:rPr lang="en-US" sz="2600" err="1"/>
              <a:t>opciones</a:t>
            </a:r>
            <a:r>
              <a:rPr lang="en-US" sz="2600"/>
              <a:t> </a:t>
            </a:r>
            <a:r>
              <a:rPr lang="en-US" sz="2600" err="1"/>
              <a:t>necesita</a:t>
            </a:r>
            <a:r>
              <a:rPr lang="en-US" sz="2600"/>
              <a:t> </a:t>
            </a:r>
            <a:r>
              <a:rPr lang="en-US" sz="2600" err="1"/>
              <a:t>considerar</a:t>
            </a:r>
            <a:r>
              <a:rPr lang="en-US" sz="2600"/>
              <a:t>?</a:t>
            </a:r>
          </a:p>
          <a:p>
            <a:endParaRPr lang="en-US"/>
          </a:p>
          <a:p>
            <a:endParaRPr lang="en-US"/>
          </a:p>
        </p:txBody>
      </p:sp>
      <p:pic>
        <p:nvPicPr>
          <p:cNvPr id="5" name="Picture 4" title="Photo - wet gras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83149" y="2438400"/>
            <a:ext cx="6160851" cy="4406348"/>
          </a:xfrm>
          <a:prstGeom prst="rect">
            <a:avLst/>
          </a:prstGeom>
        </p:spPr>
      </p:pic>
    </p:spTree>
    <p:extLst>
      <p:ext uri="{BB962C8B-B14F-4D97-AF65-F5344CB8AC3E}">
        <p14:creationId xmlns:p14="http://schemas.microsoft.com/office/powerpoint/2010/main" val="32878421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title="hoto - Snow, and changing conditions….tripping/slipping on surface may result in a fall and a broken wrist, but note that a full Septic tank generates heat and when the insulating layers of snow are removed, the conditions may change immediately at the tank lid….the next task on this wet slippery surface is to lift a 75lb lid and move it to the sid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4518" y="2568388"/>
            <a:ext cx="5719482" cy="42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6960" y="2438400"/>
            <a:ext cx="2837329" cy="4647426"/>
          </a:xfrm>
          <a:prstGeom prst="rect">
            <a:avLst/>
          </a:prstGeom>
          <a:noFill/>
        </p:spPr>
        <p:txBody>
          <a:bodyPr wrap="square" rtlCol="0">
            <a:spAutoFit/>
          </a:bodyPr>
          <a:lstStyle/>
          <a:p>
            <a:r>
              <a:rPr lang="en-US" sz="2600" err="1"/>
              <a:t>Cuando</a:t>
            </a:r>
            <a:r>
              <a:rPr lang="en-US" sz="2600"/>
              <a:t> las </a:t>
            </a:r>
            <a:r>
              <a:rPr lang="en-US" sz="2600" err="1"/>
              <a:t>condiciones</a:t>
            </a:r>
            <a:r>
              <a:rPr lang="en-US" sz="2600"/>
              <a:t> </a:t>
            </a:r>
            <a:r>
              <a:rPr lang="en-US" sz="2600" err="1"/>
              <a:t>cambian</a:t>
            </a:r>
            <a:r>
              <a:rPr lang="en-US" sz="2600"/>
              <a:t>…</a:t>
            </a:r>
          </a:p>
          <a:p>
            <a:endParaRPr lang="en-US" sz="2600"/>
          </a:p>
          <a:p>
            <a:r>
              <a:rPr lang="es-ES" sz="2600"/>
              <a:t>Cuáles son las exposiciones aquí</a:t>
            </a:r>
            <a:r>
              <a:rPr lang="en-US" sz="2600"/>
              <a:t>?</a:t>
            </a:r>
          </a:p>
          <a:p>
            <a:endParaRPr lang="en-US" sz="2600"/>
          </a:p>
          <a:p>
            <a:r>
              <a:rPr lang="en-US" sz="2600" err="1"/>
              <a:t>Qué</a:t>
            </a:r>
            <a:r>
              <a:rPr lang="en-US" sz="2600"/>
              <a:t> </a:t>
            </a:r>
            <a:r>
              <a:rPr lang="en-US" sz="2600" err="1"/>
              <a:t>opciones</a:t>
            </a:r>
            <a:r>
              <a:rPr lang="en-US" sz="2600"/>
              <a:t> </a:t>
            </a:r>
            <a:r>
              <a:rPr lang="en-US" sz="2600" err="1"/>
              <a:t>necesita</a:t>
            </a:r>
            <a:r>
              <a:rPr lang="en-US" sz="2600"/>
              <a:t> </a:t>
            </a:r>
            <a:r>
              <a:rPr lang="en-US" sz="2600" err="1"/>
              <a:t>considerar</a:t>
            </a:r>
            <a:r>
              <a:rPr lang="en-US" sz="2600"/>
              <a:t>?</a:t>
            </a:r>
          </a:p>
          <a:p>
            <a:endParaRPr lang="en-US"/>
          </a:p>
          <a:p>
            <a:endParaRPr lang="en-US"/>
          </a:p>
        </p:txBody>
      </p:sp>
      <p:sp>
        <p:nvSpPr>
          <p:cNvPr id="6" name="Rectangle 6"/>
          <p:cNvSpPr>
            <a:spLocks noGrp="1" noChangeArrowheads="1"/>
          </p:cNvSpPr>
          <p:nvPr>
            <p:ph type="title"/>
          </p:nvPr>
        </p:nvSpPr>
        <p:spPr>
          <a:xfrm>
            <a:off x="0" y="0"/>
            <a:ext cx="6288578" cy="617913"/>
          </a:xfrm>
        </p:spPr>
        <p:txBody>
          <a:bodyPr rtlCol="0">
            <a:normAutofit fontScale="90000"/>
          </a:bodyPr>
          <a:lstStyle/>
          <a:p>
            <a:pPr>
              <a:defRPr/>
            </a:pPr>
            <a:r>
              <a:rPr lang="en-US" sz="3600" dirty="0" err="1">
                <a:solidFill>
                  <a:schemeClr val="bg1"/>
                </a:solidFill>
                <a:latin typeface="+mn-lt"/>
              </a:rPr>
              <a:t>Riesgos</a:t>
            </a:r>
            <a:r>
              <a:rPr lang="en-US" sz="3600" dirty="0">
                <a:solidFill>
                  <a:schemeClr val="bg1"/>
                </a:solidFill>
                <a:latin typeface="+mn-lt"/>
              </a:rPr>
              <a:t> de </a:t>
            </a:r>
            <a:r>
              <a:rPr lang="en-US" sz="3600" dirty="0" err="1">
                <a:solidFill>
                  <a:schemeClr val="bg1"/>
                </a:solidFill>
                <a:latin typeface="+mn-lt"/>
              </a:rPr>
              <a:t>Caidas</a:t>
            </a:r>
            <a:r>
              <a:rPr lang="en-US" sz="3600" dirty="0">
                <a:solidFill>
                  <a:schemeClr val="bg1"/>
                </a:solidFill>
                <a:latin typeface="+mn-lt"/>
              </a:rPr>
              <a:t> –</a:t>
            </a:r>
            <a:r>
              <a:rPr lang="en-US" sz="3600" dirty="0" err="1">
                <a:solidFill>
                  <a:schemeClr val="bg1"/>
                </a:solidFill>
                <a:latin typeface="+mn-lt"/>
              </a:rPr>
              <a:t>Servicio</a:t>
            </a:r>
            <a:r>
              <a:rPr lang="en-US" sz="3600" dirty="0">
                <a:solidFill>
                  <a:schemeClr val="bg1"/>
                </a:solidFill>
                <a:latin typeface="+mn-lt"/>
              </a:rPr>
              <a:t> </a:t>
            </a:r>
            <a:r>
              <a:rPr lang="en-US" sz="3600" dirty="0" err="1" smtClean="0">
                <a:solidFill>
                  <a:schemeClr val="bg1"/>
                </a:solidFill>
                <a:latin typeface="+mn-lt"/>
              </a:rPr>
              <a:t>Basico</a:t>
            </a:r>
            <a:r>
              <a:rPr lang="en-US" sz="3600" dirty="0" smtClean="0">
                <a:solidFill>
                  <a:schemeClr val="bg1"/>
                </a:solidFill>
                <a:latin typeface="+mn-lt"/>
              </a:rPr>
              <a:t> </a:t>
            </a:r>
            <a:endParaRPr lang="en-US" sz="3600" dirty="0">
              <a:solidFill>
                <a:schemeClr val="bg1"/>
              </a:solidFill>
              <a:effectLst>
                <a:outerShdw blurRad="38100" dist="38100" dir="2700000" algn="tl">
                  <a:srgbClr val="C0C0C0"/>
                </a:outerShdw>
              </a:effectLst>
              <a:latin typeface="+mn-lt"/>
            </a:endParaRPr>
          </a:p>
        </p:txBody>
      </p:sp>
    </p:spTree>
    <p:extLst>
      <p:ext uri="{BB962C8B-B14F-4D97-AF65-F5344CB8AC3E}">
        <p14:creationId xmlns:p14="http://schemas.microsoft.com/office/powerpoint/2010/main" val="292052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title="Photo - snow. Man working alone - falls into tank. In addition to the fall is the potential for engulfment and/or drowni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42447" y="2562330"/>
            <a:ext cx="5727560" cy="42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288578" cy="617913"/>
          </a:xfrm>
        </p:spPr>
        <p:txBody>
          <a:bodyPr rtlCol="0">
            <a:normAutofit fontScale="90000"/>
          </a:bodyPr>
          <a:lstStyle/>
          <a:p>
            <a:pPr>
              <a:defRPr/>
            </a:pPr>
            <a:r>
              <a:rPr lang="en-US" sz="3600" dirty="0" err="1">
                <a:solidFill>
                  <a:schemeClr val="bg1"/>
                </a:solidFill>
                <a:latin typeface="+mn-lt"/>
              </a:rPr>
              <a:t>Riesgos</a:t>
            </a:r>
            <a:r>
              <a:rPr lang="en-US" sz="3600" dirty="0">
                <a:solidFill>
                  <a:schemeClr val="bg1"/>
                </a:solidFill>
                <a:latin typeface="+mn-lt"/>
              </a:rPr>
              <a:t> de </a:t>
            </a:r>
            <a:r>
              <a:rPr lang="en-US" sz="3600" dirty="0" err="1">
                <a:solidFill>
                  <a:schemeClr val="bg1"/>
                </a:solidFill>
                <a:latin typeface="+mn-lt"/>
              </a:rPr>
              <a:t>Caidas</a:t>
            </a:r>
            <a:r>
              <a:rPr lang="en-US" sz="3600" dirty="0">
                <a:solidFill>
                  <a:schemeClr val="bg1"/>
                </a:solidFill>
                <a:latin typeface="+mn-lt"/>
              </a:rPr>
              <a:t> –</a:t>
            </a:r>
            <a:r>
              <a:rPr lang="en-US" sz="3600" dirty="0" err="1">
                <a:solidFill>
                  <a:schemeClr val="bg1"/>
                </a:solidFill>
                <a:latin typeface="+mn-lt"/>
              </a:rPr>
              <a:t>Servicio</a:t>
            </a:r>
            <a:r>
              <a:rPr lang="en-US" sz="3600" dirty="0">
                <a:solidFill>
                  <a:schemeClr val="bg1"/>
                </a:solidFill>
                <a:latin typeface="+mn-lt"/>
              </a:rPr>
              <a:t> </a:t>
            </a:r>
            <a:r>
              <a:rPr lang="en-US" sz="3600" dirty="0" err="1" smtClean="0">
                <a:solidFill>
                  <a:schemeClr val="bg1"/>
                </a:solidFill>
                <a:latin typeface="+mn-lt"/>
              </a:rPr>
              <a:t>Basico</a:t>
            </a:r>
            <a:r>
              <a:rPr lang="en-US" sz="3600" dirty="0" smtClean="0">
                <a:solidFill>
                  <a:schemeClr val="bg1"/>
                </a:solidFill>
                <a:latin typeface="+mn-lt"/>
              </a:rPr>
              <a:t>  </a:t>
            </a:r>
            <a:endParaRPr lang="en-US" sz="3600" dirty="0">
              <a:solidFill>
                <a:schemeClr val="bg1"/>
              </a:solidFill>
              <a:effectLst>
                <a:outerShdw blurRad="38100" dist="38100" dir="2700000" algn="tl">
                  <a:srgbClr val="C0C0C0"/>
                </a:outerShdw>
              </a:effectLst>
              <a:latin typeface="+mn-lt"/>
            </a:endParaRPr>
          </a:p>
        </p:txBody>
      </p:sp>
      <p:sp>
        <p:nvSpPr>
          <p:cNvPr id="4" name="TextBox 3"/>
          <p:cNvSpPr txBox="1"/>
          <p:nvPr/>
        </p:nvSpPr>
        <p:spPr>
          <a:xfrm>
            <a:off x="228600" y="2438400"/>
            <a:ext cx="2837329" cy="4647426"/>
          </a:xfrm>
          <a:prstGeom prst="rect">
            <a:avLst/>
          </a:prstGeom>
          <a:noFill/>
        </p:spPr>
        <p:txBody>
          <a:bodyPr wrap="square" rtlCol="0">
            <a:spAutoFit/>
          </a:bodyPr>
          <a:lstStyle/>
          <a:p>
            <a:r>
              <a:rPr lang="en-US" sz="2600" err="1"/>
              <a:t>Cuando</a:t>
            </a:r>
            <a:r>
              <a:rPr lang="en-US" sz="2600"/>
              <a:t> las </a:t>
            </a:r>
            <a:r>
              <a:rPr lang="en-US" sz="2600" err="1"/>
              <a:t>condiciones</a:t>
            </a:r>
            <a:r>
              <a:rPr lang="en-US" sz="2600"/>
              <a:t> </a:t>
            </a:r>
            <a:r>
              <a:rPr lang="en-US" sz="2600" err="1"/>
              <a:t>cambian</a:t>
            </a:r>
            <a:r>
              <a:rPr lang="en-US" sz="2600"/>
              <a:t>…</a:t>
            </a:r>
          </a:p>
          <a:p>
            <a:endParaRPr lang="en-US" sz="2600"/>
          </a:p>
          <a:p>
            <a:r>
              <a:rPr lang="es-ES" sz="2600"/>
              <a:t>Cuáles son las exposiciones aquí</a:t>
            </a:r>
            <a:r>
              <a:rPr lang="en-US" sz="2600"/>
              <a:t>?</a:t>
            </a:r>
          </a:p>
          <a:p>
            <a:endParaRPr lang="en-US" sz="2600"/>
          </a:p>
          <a:p>
            <a:r>
              <a:rPr lang="en-US" sz="2600" err="1"/>
              <a:t>Qué</a:t>
            </a:r>
            <a:r>
              <a:rPr lang="en-US" sz="2600"/>
              <a:t> </a:t>
            </a:r>
            <a:r>
              <a:rPr lang="en-US" sz="2600" err="1"/>
              <a:t>opciones</a:t>
            </a:r>
            <a:r>
              <a:rPr lang="en-US" sz="2600"/>
              <a:t> </a:t>
            </a:r>
            <a:r>
              <a:rPr lang="en-US" sz="2600" err="1"/>
              <a:t>necesita</a:t>
            </a:r>
            <a:r>
              <a:rPr lang="en-US" sz="2600"/>
              <a:t> </a:t>
            </a:r>
            <a:r>
              <a:rPr lang="en-US" sz="2600" err="1"/>
              <a:t>considerar</a:t>
            </a:r>
            <a:r>
              <a:rPr lang="en-US" sz="2600"/>
              <a:t>?</a:t>
            </a:r>
          </a:p>
          <a:p>
            <a:endParaRPr lang="en-US"/>
          </a:p>
          <a:p>
            <a:endParaRPr lang="en-US"/>
          </a:p>
        </p:txBody>
      </p:sp>
    </p:spTree>
    <p:extLst>
      <p:ext uri="{BB962C8B-B14F-4D97-AF65-F5344CB8AC3E}">
        <p14:creationId xmlns:p14="http://schemas.microsoft.com/office/powerpoint/2010/main" val="23571404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title="Photo - Fall hazards exposures at a site your inspecting may present different exposures. Working in and around septic tanks in our industry can also combine to multiply the exposure.  Having all the lids open presents multiple fall exposures. What changes if it is wet/raining/snowing/cold and the ground surrounding the excavation is unstable or saturated?  A simple inspection “procedural” change would be to open the lids on the tanks and let them vent, but then put them back over the holes and only work on a single component at a tim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2552" y="3067050"/>
            <a:ext cx="601144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6017" y="2421056"/>
            <a:ext cx="2946535" cy="2677656"/>
          </a:xfrm>
          <a:prstGeom prst="rect">
            <a:avLst/>
          </a:prstGeom>
          <a:noFill/>
        </p:spPr>
        <p:txBody>
          <a:bodyPr wrap="square" rtlCol="0">
            <a:spAutoFit/>
          </a:bodyPr>
          <a:lstStyle/>
          <a:p>
            <a:r>
              <a:rPr lang="en-US" sz="2800" err="1"/>
              <a:t>Cuáles</a:t>
            </a:r>
            <a:r>
              <a:rPr lang="en-US" sz="2800"/>
              <a:t> son las </a:t>
            </a:r>
            <a:r>
              <a:rPr lang="en-US" sz="2800" err="1"/>
              <a:t>exposiciones</a:t>
            </a:r>
            <a:r>
              <a:rPr lang="en-US" sz="2800"/>
              <a:t>?</a:t>
            </a:r>
          </a:p>
          <a:p>
            <a:endParaRPr lang="en-US" sz="2800"/>
          </a:p>
          <a:p>
            <a:r>
              <a:rPr lang="es-ES" sz="2800"/>
              <a:t>Qué tipo de lesiones puede esperar</a:t>
            </a:r>
            <a:r>
              <a:rPr lang="en-US" sz="2800"/>
              <a:t>?</a:t>
            </a:r>
          </a:p>
        </p:txBody>
      </p:sp>
      <p:sp>
        <p:nvSpPr>
          <p:cNvPr id="6" name="Rectangle 6"/>
          <p:cNvSpPr>
            <a:spLocks noGrp="1" noChangeArrowheads="1"/>
          </p:cNvSpPr>
          <p:nvPr>
            <p:ph type="title"/>
          </p:nvPr>
        </p:nvSpPr>
        <p:spPr>
          <a:xfrm>
            <a:off x="-1" y="0"/>
            <a:ext cx="6567055" cy="598516"/>
          </a:xfrm>
        </p:spPr>
        <p:txBody>
          <a:bodyPr rtlCol="0">
            <a:normAutofit/>
          </a:bodyPr>
          <a:lstStyle/>
          <a:p>
            <a:pPr eaLnBrk="1" fontAlgn="auto" hangingPunct="1">
              <a:spcAft>
                <a:spcPts val="0"/>
              </a:spcAft>
              <a:defRPr/>
            </a:pPr>
            <a:r>
              <a:rPr lang="en-US" sz="3600" err="1">
                <a:solidFill>
                  <a:schemeClr val="bg1"/>
                </a:solidFill>
                <a:latin typeface="+mn-lt"/>
              </a:rPr>
              <a:t>Inspecion</a:t>
            </a:r>
            <a:r>
              <a:rPr lang="en-US" sz="3600">
                <a:solidFill>
                  <a:schemeClr val="bg1"/>
                </a:solidFill>
                <a:latin typeface="+mn-lt"/>
              </a:rPr>
              <a:t> de </a:t>
            </a: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a:t>
            </a:r>
            <a:r>
              <a:rPr lang="en-US" sz="3600">
                <a:solidFill>
                  <a:schemeClr val="bg1"/>
                </a:solidFill>
                <a:latin typeface="+mn-lt"/>
              </a:rPr>
              <a:t> </a:t>
            </a:r>
          </a:p>
        </p:txBody>
      </p:sp>
    </p:spTree>
    <p:extLst>
      <p:ext uri="{BB962C8B-B14F-4D97-AF65-F5344CB8AC3E}">
        <p14:creationId xmlns:p14="http://schemas.microsoft.com/office/powerpoint/2010/main" val="6680870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5101" y="2476172"/>
            <a:ext cx="2926976" cy="4401205"/>
          </a:xfrm>
          <a:prstGeom prst="rect">
            <a:avLst/>
          </a:prstGeom>
          <a:noFill/>
        </p:spPr>
        <p:txBody>
          <a:bodyPr wrap="square" rtlCol="0">
            <a:spAutoFit/>
          </a:bodyPr>
          <a:lstStyle/>
          <a:p>
            <a:r>
              <a:rPr lang="es-ES" altLang="en-US" sz="2800"/>
              <a:t>Riesgos de </a:t>
            </a:r>
            <a:r>
              <a:rPr lang="es-ES" altLang="en-US" sz="2800" err="1"/>
              <a:t>caidas</a:t>
            </a:r>
            <a:r>
              <a:rPr lang="es-ES" altLang="en-US" sz="2800"/>
              <a:t> en la instalación de equipos o reparación, puede presentar exposiciones</a:t>
            </a:r>
            <a:r>
              <a:rPr lang="en-US" altLang="en-US" sz="2800"/>
              <a:t>.</a:t>
            </a:r>
          </a:p>
          <a:p>
            <a:r>
              <a:rPr lang="es-ES" altLang="en-US" sz="2800"/>
              <a:t>Cuáles son algunas cosas que podrían provocar una caída en esta situación</a:t>
            </a:r>
            <a:r>
              <a:rPr lang="en-US" altLang="en-US" sz="2800"/>
              <a:t>?</a:t>
            </a:r>
          </a:p>
        </p:txBody>
      </p:sp>
      <p:sp>
        <p:nvSpPr>
          <p:cNvPr id="6" name="Rectangle 6"/>
          <p:cNvSpPr>
            <a:spLocks noGrp="1" noChangeArrowheads="1"/>
          </p:cNvSpPr>
          <p:nvPr>
            <p:ph type="title"/>
          </p:nvPr>
        </p:nvSpPr>
        <p:spPr>
          <a:xfrm>
            <a:off x="0" y="0"/>
            <a:ext cx="8802933" cy="665018"/>
          </a:xfrm>
        </p:spPr>
        <p:txBody>
          <a:bodyPr rtlCol="0">
            <a:normAutofit fontScale="90000"/>
          </a:bodyPr>
          <a:lstStyle/>
          <a:p>
            <a:pPr>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 </a:t>
            </a:r>
            <a:r>
              <a:rPr lang="en-US" sz="3600" err="1">
                <a:solidFill>
                  <a:schemeClr val="bg1"/>
                </a:solidFill>
                <a:latin typeface="+mn-lt"/>
              </a:rPr>
              <a:t>Operativos</a:t>
            </a:r>
            <a:r>
              <a:rPr lang="en-US" sz="3600">
                <a:solidFill>
                  <a:schemeClr val="bg1"/>
                </a:solidFill>
                <a:latin typeface="+mn-lt"/>
              </a:rPr>
              <a:t> y </a:t>
            </a:r>
            <a:r>
              <a:rPr lang="en-US" sz="3600" err="1">
                <a:solidFill>
                  <a:schemeClr val="bg1"/>
                </a:solidFill>
                <a:latin typeface="+mn-lt"/>
              </a:rPr>
              <a:t>Mantenimiento</a:t>
            </a:r>
            <a:endParaRPr lang="en-US" sz="3600">
              <a:solidFill>
                <a:schemeClr val="bg1"/>
              </a:solidFill>
              <a:latin typeface="+mn-lt"/>
            </a:endParaRPr>
          </a:p>
        </p:txBody>
      </p:sp>
      <p:pic>
        <p:nvPicPr>
          <p:cNvPr id="5" name="Picture 4" title="Photo - baffle repair - limited work space, not three point contact, no harness or retrieval (CSE violation) method"/>
          <p:cNvPicPr/>
          <p:nvPr/>
        </p:nvPicPr>
        <p:blipFill rotWithShape="1">
          <a:blip r:embed="rId3" cstate="email">
            <a:extLst>
              <a:ext uri="{28A0092B-C50C-407E-A947-70E740481C1C}">
                <a14:useLocalDpi xmlns:a14="http://schemas.microsoft.com/office/drawing/2010/main"/>
              </a:ext>
            </a:extLst>
          </a:blip>
          <a:srcRect/>
          <a:stretch/>
        </p:blipFill>
        <p:spPr bwMode="auto">
          <a:xfrm>
            <a:off x="3714751" y="2495550"/>
            <a:ext cx="5429250" cy="43624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17604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title="Foto - Cómo te acercas sin riesgo para obtener componentes en este elevador de acceso?"/>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48472" y="2590800"/>
            <a:ext cx="5695527"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7755" y="2025908"/>
            <a:ext cx="6080540" cy="4401205"/>
          </a:xfrm>
          <a:prstGeom prst="rect">
            <a:avLst/>
          </a:prstGeom>
          <a:noFill/>
        </p:spPr>
        <p:txBody>
          <a:bodyPr wrap="square" rtlCol="0">
            <a:spAutoFit/>
          </a:bodyPr>
          <a:lstStyle/>
          <a:p>
            <a:r>
              <a:rPr lang="es-ES" altLang="en-US" sz="2800" dirty="0"/>
              <a:t>Cómo te acercas sin riesgo para obtener </a:t>
            </a:r>
            <a:endParaRPr lang="es-ES" altLang="en-US" sz="2800" dirty="0" smtClean="0"/>
          </a:p>
          <a:p>
            <a:r>
              <a:rPr lang="es-ES" altLang="en-US" sz="2800" dirty="0" smtClean="0"/>
              <a:t>componentes </a:t>
            </a:r>
            <a:r>
              <a:rPr lang="es-ES" altLang="en-US" sz="2800" dirty="0"/>
              <a:t>en </a:t>
            </a:r>
            <a:r>
              <a:rPr lang="es-ES" altLang="en-US" sz="2800" dirty="0" smtClean="0"/>
              <a:t>este</a:t>
            </a:r>
          </a:p>
          <a:p>
            <a:r>
              <a:rPr lang="es-ES" altLang="en-US" sz="2800" dirty="0" smtClean="0"/>
              <a:t>elevador </a:t>
            </a:r>
            <a:r>
              <a:rPr lang="es-ES" altLang="en-US" sz="2800" dirty="0"/>
              <a:t>de acceso</a:t>
            </a:r>
            <a:r>
              <a:rPr lang="en-US" altLang="en-US" sz="2800" dirty="0"/>
              <a:t>?</a:t>
            </a:r>
          </a:p>
          <a:p>
            <a:endParaRPr lang="en-US" altLang="en-US" sz="2800" dirty="0"/>
          </a:p>
          <a:p>
            <a:r>
              <a:rPr lang="es-ES" altLang="en-US" sz="2800" dirty="0"/>
              <a:t>Que es o que </a:t>
            </a:r>
            <a:r>
              <a:rPr lang="es-ES" altLang="en-US" sz="2800" dirty="0" smtClean="0"/>
              <a:t>cambia</a:t>
            </a:r>
          </a:p>
          <a:p>
            <a:r>
              <a:rPr lang="es-ES" altLang="en-US" sz="2800" dirty="0" smtClean="0"/>
              <a:t>si </a:t>
            </a:r>
            <a:r>
              <a:rPr lang="es-ES" altLang="en-US" sz="2800" dirty="0"/>
              <a:t>esta mojado, </a:t>
            </a:r>
            <a:endParaRPr lang="es-ES" altLang="en-US" sz="2800" dirty="0" smtClean="0"/>
          </a:p>
          <a:p>
            <a:r>
              <a:rPr lang="es-ES" altLang="en-US" sz="2800" dirty="0" smtClean="0"/>
              <a:t>lloviendo </a:t>
            </a:r>
            <a:r>
              <a:rPr lang="es-ES" altLang="en-US" sz="2800" dirty="0"/>
              <a:t>y el </a:t>
            </a:r>
            <a:r>
              <a:rPr lang="es-ES" altLang="en-US" sz="2800" dirty="0" smtClean="0"/>
              <a:t>suelo</a:t>
            </a:r>
          </a:p>
          <a:p>
            <a:r>
              <a:rPr lang="es-ES" altLang="en-US" sz="2800" dirty="0" smtClean="0"/>
              <a:t>alrededor </a:t>
            </a:r>
            <a:r>
              <a:rPr lang="es-ES" altLang="en-US" sz="2800" dirty="0"/>
              <a:t>de la </a:t>
            </a:r>
            <a:endParaRPr lang="es-ES" altLang="en-US" sz="2800" dirty="0" smtClean="0"/>
          </a:p>
          <a:p>
            <a:r>
              <a:rPr lang="es-ES" altLang="en-US" sz="2800" dirty="0" smtClean="0"/>
              <a:t>excavación está</a:t>
            </a:r>
          </a:p>
          <a:p>
            <a:r>
              <a:rPr lang="es-ES" altLang="en-US" sz="2800" dirty="0" smtClean="0"/>
              <a:t> </a:t>
            </a:r>
            <a:r>
              <a:rPr lang="es-ES" altLang="en-US" sz="2800" dirty="0"/>
              <a:t>saturado</a:t>
            </a:r>
            <a:r>
              <a:rPr lang="en-US" altLang="en-US" sz="2800" dirty="0"/>
              <a:t>?</a:t>
            </a:r>
          </a:p>
        </p:txBody>
      </p:sp>
      <p:sp>
        <p:nvSpPr>
          <p:cNvPr id="6" name="Rectangle 6"/>
          <p:cNvSpPr>
            <a:spLocks noGrp="1" noChangeArrowheads="1"/>
          </p:cNvSpPr>
          <p:nvPr>
            <p:ph type="title"/>
          </p:nvPr>
        </p:nvSpPr>
        <p:spPr>
          <a:xfrm>
            <a:off x="0" y="0"/>
            <a:ext cx="8603428" cy="631767"/>
          </a:xfrm>
        </p:spPr>
        <p:txBody>
          <a:bodyPr rtlCol="0">
            <a:normAutofit fontScale="90000"/>
          </a:bodyPr>
          <a:lstStyle/>
          <a:p>
            <a:pPr eaLnBrk="1" fontAlgn="auto" hangingPunct="1">
              <a:spcAft>
                <a:spcPts val="0"/>
              </a:spcAft>
              <a:defRPr/>
            </a:pPr>
            <a:r>
              <a:rPr lang="en-US" sz="3600" dirty="0" err="1">
                <a:solidFill>
                  <a:schemeClr val="bg1"/>
                </a:solidFill>
                <a:latin typeface="+mn-lt"/>
              </a:rPr>
              <a:t>Riesgos</a:t>
            </a:r>
            <a:r>
              <a:rPr lang="en-US" sz="3600" dirty="0">
                <a:solidFill>
                  <a:schemeClr val="bg1"/>
                </a:solidFill>
                <a:latin typeface="+mn-lt"/>
              </a:rPr>
              <a:t> de </a:t>
            </a:r>
            <a:r>
              <a:rPr lang="en-US" sz="3600" dirty="0" err="1">
                <a:solidFill>
                  <a:schemeClr val="bg1"/>
                </a:solidFill>
                <a:latin typeface="+mn-lt"/>
              </a:rPr>
              <a:t>Caidas</a:t>
            </a:r>
            <a:r>
              <a:rPr lang="en-US" sz="3600" dirty="0">
                <a:solidFill>
                  <a:schemeClr val="bg1"/>
                </a:solidFill>
                <a:latin typeface="+mn-lt"/>
              </a:rPr>
              <a:t> – </a:t>
            </a:r>
            <a:r>
              <a:rPr lang="en-US" sz="3600" dirty="0" err="1">
                <a:solidFill>
                  <a:schemeClr val="bg1"/>
                </a:solidFill>
                <a:latin typeface="+mn-lt"/>
              </a:rPr>
              <a:t>Operativos</a:t>
            </a:r>
            <a:r>
              <a:rPr lang="en-US" sz="3600" dirty="0">
                <a:solidFill>
                  <a:schemeClr val="bg1"/>
                </a:solidFill>
                <a:latin typeface="+mn-lt"/>
              </a:rPr>
              <a:t> y </a:t>
            </a:r>
            <a:r>
              <a:rPr lang="en-US" sz="3600" dirty="0" err="1" smtClean="0">
                <a:solidFill>
                  <a:schemeClr val="bg1"/>
                </a:solidFill>
                <a:latin typeface="+mn-lt"/>
              </a:rPr>
              <a:t>Mantenimiento</a:t>
            </a:r>
            <a:r>
              <a:rPr lang="en-US" sz="3600" dirty="0" smtClean="0">
                <a:solidFill>
                  <a:schemeClr val="bg1"/>
                </a:solidFill>
                <a:latin typeface="+mn-lt"/>
              </a:rPr>
              <a:t> </a:t>
            </a:r>
            <a:endParaRPr lang="en-US" sz="3600" dirty="0">
              <a:solidFill>
                <a:schemeClr val="bg1"/>
              </a:solidFill>
              <a:latin typeface="+mn-lt"/>
            </a:endParaRPr>
          </a:p>
        </p:txBody>
      </p:sp>
    </p:spTree>
    <p:extLst>
      <p:ext uri="{BB962C8B-B14F-4D97-AF65-F5344CB8AC3E}">
        <p14:creationId xmlns:p14="http://schemas.microsoft.com/office/powerpoint/2010/main" val="29295786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title="Entrar y salir de vehículos,  presenta peligros de las caída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6865" y="3687745"/>
            <a:ext cx="4544765" cy="317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1"/>
            <a:ext cx="5710599" cy="685800"/>
          </a:xfrm>
        </p:spPr>
        <p:txBody>
          <a:bodyPr rtlCol="0">
            <a:normAutofit/>
          </a:bodyPr>
          <a:lstStyle/>
          <a:p>
            <a:pPr eaLnBrk="1" fontAlgn="auto" hangingPunct="1">
              <a:spcAft>
                <a:spcPts val="0"/>
              </a:spcAft>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a:t>
            </a:r>
            <a:r>
              <a:rPr lang="en-US" sz="3600">
                <a:solidFill>
                  <a:schemeClr val="bg1"/>
                </a:solidFill>
                <a:latin typeface="+mn-lt"/>
              </a:rPr>
              <a:t> - </a:t>
            </a:r>
            <a:r>
              <a:rPr lang="en-US" sz="3600" err="1">
                <a:solidFill>
                  <a:schemeClr val="bg1"/>
                </a:solidFill>
                <a:latin typeface="+mn-lt"/>
              </a:rPr>
              <a:t>Equipo</a:t>
            </a:r>
            <a:endParaRPr lang="en-US" sz="3600">
              <a:solidFill>
                <a:schemeClr val="bg1"/>
              </a:solidFill>
              <a:latin typeface="+mn-lt"/>
            </a:endParaRPr>
          </a:p>
        </p:txBody>
      </p:sp>
      <p:sp>
        <p:nvSpPr>
          <p:cNvPr id="2" name="TextBox 1"/>
          <p:cNvSpPr txBox="1"/>
          <p:nvPr/>
        </p:nvSpPr>
        <p:spPr>
          <a:xfrm>
            <a:off x="174811" y="1897118"/>
            <a:ext cx="4432054" cy="4832092"/>
          </a:xfrm>
          <a:prstGeom prst="rect">
            <a:avLst/>
          </a:prstGeom>
          <a:noFill/>
        </p:spPr>
        <p:txBody>
          <a:bodyPr wrap="square" rtlCol="0">
            <a:spAutoFit/>
          </a:bodyPr>
          <a:lstStyle/>
          <a:p>
            <a:r>
              <a:rPr lang="es-ES" sz="2800"/>
              <a:t>Entrar y salir de vehículos,  presenta peligros de las caídas</a:t>
            </a:r>
            <a:r>
              <a:rPr lang="en-US" sz="2800"/>
              <a:t>.</a:t>
            </a:r>
          </a:p>
          <a:p>
            <a:endParaRPr lang="en-US" sz="2800"/>
          </a:p>
          <a:p>
            <a:r>
              <a:rPr lang="es-ES" sz="2800"/>
              <a:t>Diferentes equipos y maquinas presentan riesgos adicionales debido al clima, condiciones de humedad y la acumulación de suciedad, aceite y grasa en las superficies de contacto</a:t>
            </a:r>
            <a:r>
              <a:rPr lang="en-US" sz="2800"/>
              <a:t>.</a:t>
            </a:r>
          </a:p>
        </p:txBody>
      </p:sp>
    </p:spTree>
    <p:extLst>
      <p:ext uri="{BB962C8B-B14F-4D97-AF65-F5344CB8AC3E}">
        <p14:creationId xmlns:p14="http://schemas.microsoft.com/office/powerpoint/2010/main" val="40059736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title="Foto - Subir y bajar de los trailes de equipo y las camionetas constituyen un riesgo de caída."/>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6718" y="2843684"/>
            <a:ext cx="4571729" cy="4014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 y="2026396"/>
            <a:ext cx="6713621" cy="4493538"/>
          </a:xfrm>
          <a:prstGeom prst="rect">
            <a:avLst/>
          </a:prstGeom>
          <a:noFill/>
        </p:spPr>
        <p:txBody>
          <a:bodyPr wrap="square" rtlCol="0">
            <a:spAutoFit/>
          </a:bodyPr>
          <a:lstStyle/>
          <a:p>
            <a:r>
              <a:rPr lang="es-ES" sz="2600" dirty="0"/>
              <a:t>Subir y bajar de los </a:t>
            </a:r>
            <a:r>
              <a:rPr lang="es-ES" sz="2600" dirty="0" err="1"/>
              <a:t>trailes</a:t>
            </a:r>
            <a:r>
              <a:rPr lang="es-ES" sz="2600" dirty="0"/>
              <a:t> de equipo y las camionetas constituyen un riesgo de caída</a:t>
            </a:r>
            <a:r>
              <a:rPr lang="en-US" sz="2600" dirty="0"/>
              <a:t>.</a:t>
            </a:r>
          </a:p>
          <a:p>
            <a:r>
              <a:rPr lang="es-ES" sz="2600" dirty="0"/>
              <a:t>Diferentes equipos </a:t>
            </a:r>
            <a:r>
              <a:rPr lang="es-ES" sz="2600" dirty="0" smtClean="0"/>
              <a:t>presentan</a:t>
            </a:r>
          </a:p>
          <a:p>
            <a:r>
              <a:rPr lang="es-ES" sz="2600" dirty="0" smtClean="0"/>
              <a:t>riesgos </a:t>
            </a:r>
            <a:r>
              <a:rPr lang="es-ES" sz="2600" dirty="0"/>
              <a:t>adicionales debido al </a:t>
            </a:r>
            <a:endParaRPr lang="es-ES" sz="2600" dirty="0" smtClean="0"/>
          </a:p>
          <a:p>
            <a:r>
              <a:rPr lang="es-ES" sz="2600" dirty="0" err="1" smtClean="0"/>
              <a:t>alima</a:t>
            </a:r>
            <a:r>
              <a:rPr lang="es-ES" sz="2600" dirty="0"/>
              <a:t>, condiciones de </a:t>
            </a:r>
            <a:r>
              <a:rPr lang="es-ES" sz="2600" dirty="0" smtClean="0"/>
              <a:t>humedad</a:t>
            </a:r>
          </a:p>
          <a:p>
            <a:r>
              <a:rPr lang="es-ES" sz="2600" dirty="0" smtClean="0"/>
              <a:t>y </a:t>
            </a:r>
            <a:r>
              <a:rPr lang="es-ES" sz="2600" dirty="0"/>
              <a:t>la acumulación de suciedad</a:t>
            </a:r>
            <a:r>
              <a:rPr lang="es-ES" sz="2600" dirty="0" smtClean="0"/>
              <a:t>,</a:t>
            </a:r>
          </a:p>
          <a:p>
            <a:r>
              <a:rPr lang="es-ES" sz="2600" dirty="0" smtClean="0"/>
              <a:t>aceite </a:t>
            </a:r>
            <a:r>
              <a:rPr lang="es-ES" sz="2600" dirty="0"/>
              <a:t>y grasa en las </a:t>
            </a:r>
            <a:r>
              <a:rPr lang="es-ES" sz="2600" dirty="0" smtClean="0"/>
              <a:t>superficies</a:t>
            </a:r>
          </a:p>
          <a:p>
            <a:r>
              <a:rPr lang="es-ES" sz="2600" dirty="0" smtClean="0"/>
              <a:t>de </a:t>
            </a:r>
            <a:r>
              <a:rPr lang="es-ES" sz="2600" dirty="0"/>
              <a:t>contacto.</a:t>
            </a:r>
          </a:p>
          <a:p>
            <a:r>
              <a:rPr lang="es-ES" sz="2600" dirty="0"/>
              <a:t>Seleccione una área para </a:t>
            </a:r>
            <a:endParaRPr lang="es-ES" sz="2600" dirty="0" smtClean="0"/>
          </a:p>
          <a:p>
            <a:r>
              <a:rPr lang="es-ES" sz="2600" dirty="0" smtClean="0"/>
              <a:t>descargar </a:t>
            </a:r>
            <a:r>
              <a:rPr lang="es-ES" sz="2600" dirty="0"/>
              <a:t>para </a:t>
            </a:r>
            <a:r>
              <a:rPr lang="es-ES" sz="2600" dirty="0" smtClean="0"/>
              <a:t>minimizar</a:t>
            </a:r>
          </a:p>
          <a:p>
            <a:r>
              <a:rPr lang="es-ES" sz="2600" dirty="0" smtClean="0"/>
              <a:t> </a:t>
            </a:r>
            <a:r>
              <a:rPr lang="es-ES" sz="2600" dirty="0"/>
              <a:t>la exposición</a:t>
            </a:r>
            <a:endParaRPr lang="en-US" sz="2600" dirty="0"/>
          </a:p>
        </p:txBody>
      </p:sp>
      <p:sp>
        <p:nvSpPr>
          <p:cNvPr id="3" name="Title 2"/>
          <p:cNvSpPr>
            <a:spLocks noGrp="1"/>
          </p:cNvSpPr>
          <p:nvPr>
            <p:ph type="title"/>
          </p:nvPr>
        </p:nvSpPr>
        <p:spPr>
          <a:xfrm>
            <a:off x="0" y="0"/>
            <a:ext cx="7886700" cy="1325563"/>
          </a:xfrm>
        </p:spPr>
        <p:txBody>
          <a:bodyPr/>
          <a:lstStyle/>
          <a:p>
            <a:pPr lvl="0" defTabSz="914400">
              <a:lnSpc>
                <a:spcPct val="100000"/>
              </a:lnSpc>
              <a:spcBef>
                <a:spcPts val="0"/>
              </a:spcBef>
              <a:defRPr/>
            </a:pPr>
            <a:r>
              <a:rPr lang="en-US" sz="3600" dirty="0" err="1">
                <a:solidFill>
                  <a:prstClr val="white"/>
                </a:solidFill>
                <a:latin typeface="Calibri" panose="020F0502020204030204"/>
                <a:ea typeface="+mn-ea"/>
                <a:cs typeface="+mn-cs"/>
              </a:rPr>
              <a:t>Riesgos</a:t>
            </a:r>
            <a:r>
              <a:rPr lang="en-US" sz="3600" dirty="0">
                <a:solidFill>
                  <a:prstClr val="white"/>
                </a:solidFill>
                <a:latin typeface="Calibri" panose="020F0502020204030204"/>
                <a:ea typeface="+mn-ea"/>
                <a:cs typeface="+mn-cs"/>
              </a:rPr>
              <a:t> de </a:t>
            </a:r>
            <a:r>
              <a:rPr lang="en-US" sz="3600" dirty="0" err="1">
                <a:solidFill>
                  <a:prstClr val="white"/>
                </a:solidFill>
                <a:latin typeface="Calibri" panose="020F0502020204030204"/>
                <a:ea typeface="+mn-ea"/>
                <a:cs typeface="+mn-cs"/>
              </a:rPr>
              <a:t>Caidas</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Equipo</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904286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5"/>
          <p:cNvSpPr>
            <a:spLocks noGrp="1" noChangeArrowheads="1"/>
          </p:cNvSpPr>
          <p:nvPr>
            <p:ph idx="4294967295"/>
          </p:nvPr>
        </p:nvSpPr>
        <p:spPr>
          <a:xfrm>
            <a:off x="0" y="2311400"/>
            <a:ext cx="9026525" cy="4122738"/>
          </a:xfrm>
        </p:spPr>
        <p:txBody>
          <a:bodyPr>
            <a:noAutofit/>
          </a:bodyPr>
          <a:lstStyle/>
          <a:p>
            <a:pPr eaLnBrk="1" hangingPunct="1"/>
            <a:r>
              <a:rPr lang="es-ES" altLang="en-US" sz="2800"/>
              <a:t>La intención de este entrenamiento es dar a conocer todos los “Enfoque Cuatro Peligros” que puede enfrentar trabajando en las industrias que están relacionadas en los sitios de trabajo.</a:t>
            </a:r>
            <a:r>
              <a:rPr lang="en-US" altLang="en-US" sz="2800"/>
              <a:t> </a:t>
            </a:r>
          </a:p>
          <a:p>
            <a:pPr marL="0" indent="0" eaLnBrk="1" hangingPunct="1">
              <a:buNone/>
            </a:pPr>
            <a:endParaRPr lang="en-US" altLang="en-US" sz="2800"/>
          </a:p>
          <a:p>
            <a:pPr eaLnBrk="1" hangingPunct="1"/>
            <a:r>
              <a:rPr lang="es-ES" altLang="en-US" sz="2800"/>
              <a:t>NO debe suponerse que la discusión contenida en este documento constituye una revisión exhaustiva de las normas aplicables o se pretende dar cumplimiento basado en formación.</a:t>
            </a:r>
            <a:endParaRPr lang="en-US" altLang="en-US" sz="2800"/>
          </a:p>
        </p:txBody>
      </p:sp>
      <p:sp>
        <p:nvSpPr>
          <p:cNvPr id="4" name="Title 3"/>
          <p:cNvSpPr>
            <a:spLocks noGrp="1"/>
          </p:cNvSpPr>
          <p:nvPr>
            <p:ph type="title"/>
          </p:nvPr>
        </p:nvSpPr>
        <p:spPr>
          <a:xfrm>
            <a:off x="0" y="128644"/>
            <a:ext cx="7886700" cy="1325563"/>
          </a:xfrm>
        </p:spPr>
        <p:txBody>
          <a:bodyPr/>
          <a:lstStyle/>
          <a:p>
            <a:pPr lvl="0" defTabSz="914400">
              <a:lnSpc>
                <a:spcPct val="100000"/>
              </a:lnSpc>
              <a:spcBef>
                <a:spcPts val="0"/>
              </a:spcBef>
            </a:pPr>
            <a:r>
              <a:rPr lang="en-US" sz="3600" dirty="0" err="1" smtClean="0">
                <a:solidFill>
                  <a:prstClr val="white"/>
                </a:solidFill>
                <a:latin typeface="Calibri" panose="020F0502020204030204"/>
                <a:ea typeface="+mn-ea"/>
                <a:cs typeface="+mn-cs"/>
              </a:rPr>
              <a:t>Desclamador</a:t>
            </a:r>
            <a:r>
              <a:rPr lang="en-US" sz="3600" dirty="0" smtClean="0">
                <a:solidFill>
                  <a:prstClr val="white"/>
                </a:solidFill>
                <a:latin typeface="Calibri" panose="020F0502020204030204"/>
                <a:ea typeface="+mn-ea"/>
                <a:cs typeface="+mn-cs"/>
              </a:rPr>
              <a:t>  </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1375705798"/>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title="Photo - transporting equipment - Accidents happen….in the heat of the moment, safe decision making needs to be maintained or even intensified. You can make a bad situation worse….The person climbing on an unstable, unsecured load is at great risk. The worker standing at the tail of the flat bed: 1 – Doesn’t need to be there, 2 – is at risk from a se"/>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351314" y="4003810"/>
            <a:ext cx="6792687" cy="287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9348" y="2426310"/>
            <a:ext cx="4902515" cy="954107"/>
          </a:xfrm>
          <a:prstGeom prst="rect">
            <a:avLst/>
          </a:prstGeom>
          <a:noFill/>
        </p:spPr>
        <p:txBody>
          <a:bodyPr wrap="square" rtlCol="0">
            <a:spAutoFit/>
          </a:bodyPr>
          <a:lstStyle/>
          <a:p>
            <a:r>
              <a:rPr lang="es-ES" sz="2800" dirty="0" err="1"/>
              <a:t>Possiblemente</a:t>
            </a:r>
            <a:r>
              <a:rPr lang="es-ES" sz="2800" dirty="0"/>
              <a:t> qué mal podría </a:t>
            </a:r>
            <a:r>
              <a:rPr lang="es-ES" sz="2800" dirty="0" err="1"/>
              <a:t>ocurir</a:t>
            </a:r>
            <a:r>
              <a:rPr lang="es-ES" sz="2800" dirty="0"/>
              <a:t> en esta </a:t>
            </a:r>
            <a:r>
              <a:rPr lang="es-ES" sz="2800" dirty="0" err="1"/>
              <a:t>situacion</a:t>
            </a:r>
            <a:r>
              <a:rPr lang="en-US" sz="2800" dirty="0"/>
              <a:t>?</a:t>
            </a:r>
          </a:p>
        </p:txBody>
      </p:sp>
      <p:sp>
        <p:nvSpPr>
          <p:cNvPr id="6" name="Rectangle 6"/>
          <p:cNvSpPr>
            <a:spLocks noGrp="1" noChangeArrowheads="1"/>
          </p:cNvSpPr>
          <p:nvPr>
            <p:ph type="title"/>
          </p:nvPr>
        </p:nvSpPr>
        <p:spPr>
          <a:xfrm>
            <a:off x="0" y="0"/>
            <a:ext cx="5627472" cy="698269"/>
          </a:xfrm>
        </p:spPr>
        <p:txBody>
          <a:bodyPr rtlCol="0">
            <a:normAutofit/>
          </a:bodyPr>
          <a:lstStyle/>
          <a:p>
            <a:pPr>
              <a:defRPr/>
            </a:pPr>
            <a:r>
              <a:rPr lang="en-US" sz="3600" dirty="0" err="1">
                <a:solidFill>
                  <a:schemeClr val="bg1"/>
                </a:solidFill>
                <a:latin typeface="+mn-lt"/>
              </a:rPr>
              <a:t>Riesgos</a:t>
            </a:r>
            <a:r>
              <a:rPr lang="en-US" sz="3600" dirty="0">
                <a:solidFill>
                  <a:schemeClr val="bg1"/>
                </a:solidFill>
                <a:latin typeface="+mn-lt"/>
              </a:rPr>
              <a:t> de </a:t>
            </a:r>
            <a:r>
              <a:rPr lang="en-US" sz="3600" dirty="0" err="1">
                <a:solidFill>
                  <a:schemeClr val="bg1"/>
                </a:solidFill>
                <a:latin typeface="+mn-lt"/>
              </a:rPr>
              <a:t>Caida</a:t>
            </a:r>
            <a:r>
              <a:rPr lang="en-US" sz="3600" dirty="0">
                <a:solidFill>
                  <a:schemeClr val="bg1"/>
                </a:solidFill>
                <a:latin typeface="+mn-lt"/>
              </a:rPr>
              <a:t> </a:t>
            </a:r>
            <a:r>
              <a:rPr lang="en-US" sz="3600" dirty="0" smtClean="0">
                <a:solidFill>
                  <a:schemeClr val="bg1"/>
                </a:solidFill>
                <a:latin typeface="+mn-lt"/>
              </a:rPr>
              <a:t>– </a:t>
            </a:r>
            <a:r>
              <a:rPr lang="en-US" sz="3600" dirty="0" err="1" smtClean="0">
                <a:solidFill>
                  <a:schemeClr val="bg1"/>
                </a:solidFill>
                <a:latin typeface="+mn-lt"/>
              </a:rPr>
              <a:t>Equipo</a:t>
            </a:r>
            <a:r>
              <a:rPr lang="en-US" sz="3600" dirty="0" smtClean="0">
                <a:solidFill>
                  <a:schemeClr val="bg1"/>
                </a:solidFill>
                <a:latin typeface="+mn-lt"/>
              </a:rPr>
              <a:t> </a:t>
            </a:r>
            <a:endParaRPr lang="en-US" sz="3600" dirty="0">
              <a:solidFill>
                <a:schemeClr val="bg1"/>
              </a:solidFill>
              <a:latin typeface="+mn-lt"/>
            </a:endParaRPr>
          </a:p>
        </p:txBody>
      </p:sp>
    </p:spTree>
    <p:extLst>
      <p:ext uri="{BB962C8B-B14F-4D97-AF65-F5344CB8AC3E}">
        <p14:creationId xmlns:p14="http://schemas.microsoft.com/office/powerpoint/2010/main" val="23485184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title="Photo - tank installation - Fall hazards exposures on equipment your installing may present new exposures. Working in and around septic tanks in our industry can also combine to multiply the exposure. Stepping across and down onto this tank is easy enough, but what is different when the worker now tries to get out? What changes if it is wet/raining/snowing/cold and the ground surrounding the excavation is unstable or saturated? Are there any “struck by” potentials here? (chains connected to a spreader bar). Solutions requires a combination of approaches and well-trained employees – there is no “one size fits all” solution to fall protection. "/>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00369" y="3446585"/>
            <a:ext cx="5117123" cy="341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7426" y="2376788"/>
            <a:ext cx="3402105" cy="3539430"/>
          </a:xfrm>
          <a:prstGeom prst="rect">
            <a:avLst/>
          </a:prstGeom>
          <a:noFill/>
        </p:spPr>
        <p:txBody>
          <a:bodyPr wrap="square" rtlCol="0">
            <a:spAutoFit/>
          </a:bodyPr>
          <a:lstStyle/>
          <a:p>
            <a:r>
              <a:rPr lang="es-ES" sz="2800"/>
              <a:t>Cuáles son los riesgos evidentes</a:t>
            </a:r>
            <a:r>
              <a:rPr lang="en-US" sz="2800"/>
              <a:t>?</a:t>
            </a:r>
          </a:p>
          <a:p>
            <a:endParaRPr lang="en-US" sz="2800"/>
          </a:p>
          <a:p>
            <a:r>
              <a:rPr lang="en-US" sz="2800" err="1"/>
              <a:t>Puedes</a:t>
            </a:r>
            <a:r>
              <a:rPr lang="en-US" sz="2800"/>
              <a:t> </a:t>
            </a:r>
            <a:r>
              <a:rPr lang="en-US" sz="2800" err="1"/>
              <a:t>nombrar</a:t>
            </a:r>
            <a:r>
              <a:rPr lang="en-US" sz="2800"/>
              <a:t> </a:t>
            </a:r>
            <a:r>
              <a:rPr lang="en-US" sz="2800" err="1"/>
              <a:t>otros</a:t>
            </a:r>
            <a:r>
              <a:rPr lang="en-US" sz="2800"/>
              <a:t> dos?</a:t>
            </a:r>
          </a:p>
          <a:p>
            <a:endParaRPr lang="en-US" sz="2800"/>
          </a:p>
          <a:p>
            <a:r>
              <a:rPr lang="es-ES" sz="2800"/>
              <a:t>Qué podría hacerse de manera diferente</a:t>
            </a:r>
            <a:r>
              <a:rPr lang="en-US" sz="2800"/>
              <a:t>?</a:t>
            </a:r>
          </a:p>
        </p:txBody>
      </p:sp>
      <p:sp>
        <p:nvSpPr>
          <p:cNvPr id="6" name="Rectangle 6"/>
          <p:cNvSpPr>
            <a:spLocks noGrp="1" noChangeArrowheads="1"/>
          </p:cNvSpPr>
          <p:nvPr>
            <p:ph type="title"/>
          </p:nvPr>
        </p:nvSpPr>
        <p:spPr>
          <a:xfrm>
            <a:off x="0" y="0"/>
            <a:ext cx="7221071" cy="698269"/>
          </a:xfrm>
        </p:spPr>
        <p:txBody>
          <a:bodyPr rtlCol="0">
            <a:normAutofit/>
          </a:bodyPr>
          <a:lstStyle/>
          <a:p>
            <a:pPr>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 </a:t>
            </a:r>
            <a:r>
              <a:rPr lang="en-US" sz="3600" err="1">
                <a:solidFill>
                  <a:schemeClr val="bg1"/>
                </a:solidFill>
                <a:latin typeface="+mn-lt"/>
              </a:rPr>
              <a:t>Excavaciones</a:t>
            </a:r>
            <a:endParaRPr lang="en-US" sz="3600">
              <a:solidFill>
                <a:schemeClr val="bg1"/>
              </a:solidFill>
              <a:latin typeface="+mn-lt"/>
            </a:endParaRPr>
          </a:p>
        </p:txBody>
      </p:sp>
    </p:spTree>
    <p:extLst>
      <p:ext uri="{BB962C8B-B14F-4D97-AF65-F5344CB8AC3E}">
        <p14:creationId xmlns:p14="http://schemas.microsoft.com/office/powerpoint/2010/main" val="10039109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title="Photo - Tank istallation - Fall hazards exposures on equipment your installing may present new exposures. Working in and around septic tanks in our industry can also combine to multiply the exposure. Stepping across and down onto this tank is easy enough, but what changes to the slope stability on the far side if it is wet/raining/snowing/cold and the ground surrounding the excavation is unstable or saturated?Try to eliminate fall potentials whenever possible, but when you can’t, take a minute or two and pay attention to what could happen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74409" y="2474259"/>
            <a:ext cx="5469591" cy="438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2304" y="2224877"/>
            <a:ext cx="3402105" cy="3539430"/>
          </a:xfrm>
          <a:prstGeom prst="rect">
            <a:avLst/>
          </a:prstGeom>
          <a:noFill/>
        </p:spPr>
        <p:txBody>
          <a:bodyPr wrap="square" rtlCol="0">
            <a:spAutoFit/>
          </a:bodyPr>
          <a:lstStyle/>
          <a:p>
            <a:r>
              <a:rPr lang="es-ES" sz="2800"/>
              <a:t>Cuáles son los riesgos evidentes</a:t>
            </a:r>
            <a:r>
              <a:rPr lang="en-US" sz="2800"/>
              <a:t>?</a:t>
            </a:r>
          </a:p>
          <a:p>
            <a:endParaRPr lang="en-US" sz="2800"/>
          </a:p>
          <a:p>
            <a:r>
              <a:rPr lang="en-US" sz="2800" err="1"/>
              <a:t>Puedes</a:t>
            </a:r>
            <a:r>
              <a:rPr lang="en-US" sz="2800"/>
              <a:t> </a:t>
            </a:r>
            <a:r>
              <a:rPr lang="en-US" sz="2800" err="1"/>
              <a:t>nombrar</a:t>
            </a:r>
            <a:r>
              <a:rPr lang="en-US" sz="2800"/>
              <a:t> </a:t>
            </a:r>
            <a:r>
              <a:rPr lang="en-US" sz="2800" err="1"/>
              <a:t>otros</a:t>
            </a:r>
            <a:r>
              <a:rPr lang="en-US" sz="2800"/>
              <a:t> dos?</a:t>
            </a:r>
          </a:p>
          <a:p>
            <a:endParaRPr lang="en-US" sz="2800"/>
          </a:p>
          <a:p>
            <a:r>
              <a:rPr lang="es-ES" sz="2800"/>
              <a:t>Qué podría hacerse de manera diferente</a:t>
            </a:r>
            <a:r>
              <a:rPr lang="en-US" sz="2800"/>
              <a:t>?</a:t>
            </a:r>
          </a:p>
        </p:txBody>
      </p:sp>
      <p:sp>
        <p:nvSpPr>
          <p:cNvPr id="7" name="Rectangle 6"/>
          <p:cNvSpPr>
            <a:spLocks noGrp="1" noChangeArrowheads="1"/>
          </p:cNvSpPr>
          <p:nvPr>
            <p:ph type="title"/>
          </p:nvPr>
        </p:nvSpPr>
        <p:spPr>
          <a:xfrm>
            <a:off x="0" y="0"/>
            <a:ext cx="6973556" cy="662247"/>
          </a:xfrm>
        </p:spPr>
        <p:txBody>
          <a:bodyPr rtlCol="0">
            <a:normAutofit/>
          </a:bodyPr>
          <a:lstStyle/>
          <a:p>
            <a:pPr>
              <a:defRPr/>
            </a:pPr>
            <a:r>
              <a:rPr lang="en-US" sz="3600" dirty="0" err="1">
                <a:solidFill>
                  <a:schemeClr val="bg1"/>
                </a:solidFill>
                <a:latin typeface="+mn-lt"/>
              </a:rPr>
              <a:t>Riesgos</a:t>
            </a:r>
            <a:r>
              <a:rPr lang="en-US" sz="3600" dirty="0">
                <a:solidFill>
                  <a:schemeClr val="bg1"/>
                </a:solidFill>
                <a:latin typeface="+mn-lt"/>
              </a:rPr>
              <a:t> de </a:t>
            </a:r>
            <a:r>
              <a:rPr lang="en-US" sz="3600" dirty="0" err="1">
                <a:solidFill>
                  <a:schemeClr val="bg1"/>
                </a:solidFill>
                <a:latin typeface="+mn-lt"/>
              </a:rPr>
              <a:t>Caidas</a:t>
            </a:r>
            <a:r>
              <a:rPr lang="en-US" sz="3600" dirty="0">
                <a:solidFill>
                  <a:schemeClr val="bg1"/>
                </a:solidFill>
                <a:latin typeface="+mn-lt"/>
              </a:rPr>
              <a:t> </a:t>
            </a:r>
            <a:r>
              <a:rPr lang="en-US" sz="3600" dirty="0" smtClean="0">
                <a:solidFill>
                  <a:schemeClr val="bg1"/>
                </a:solidFill>
                <a:latin typeface="+mn-lt"/>
              </a:rPr>
              <a:t>– </a:t>
            </a:r>
            <a:r>
              <a:rPr lang="en-US" sz="3600" dirty="0" err="1" smtClean="0">
                <a:solidFill>
                  <a:schemeClr val="bg1"/>
                </a:solidFill>
                <a:latin typeface="+mn-lt"/>
              </a:rPr>
              <a:t>Excavaciones</a:t>
            </a:r>
            <a:r>
              <a:rPr lang="en-US" sz="3600" dirty="0" smtClean="0">
                <a:solidFill>
                  <a:schemeClr val="bg1"/>
                </a:solidFill>
                <a:latin typeface="+mn-lt"/>
              </a:rPr>
              <a:t> </a:t>
            </a:r>
            <a:endParaRPr lang="en-US" sz="3600" dirty="0">
              <a:solidFill>
                <a:schemeClr val="bg1"/>
              </a:solidFill>
              <a:latin typeface="+mn-lt"/>
            </a:endParaRPr>
          </a:p>
        </p:txBody>
      </p:sp>
    </p:spTree>
    <p:extLst>
      <p:ext uri="{BB962C8B-B14F-4D97-AF65-F5344CB8AC3E}">
        <p14:creationId xmlns:p14="http://schemas.microsoft.com/office/powerpoint/2010/main" val="36895491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title="Photo - Soil test pit (soils) inspection - Fall hazards in pre-Onsite site development need to be flagged. These excavations are commonly put in and there is often a delay between when they are dug, inspected by the designer/soil scientist for application loading rates and then verified by the regulator. This picture represents a situation where a soil log had been dug on site in the fall and right in a pathway to the property, and  then left open for the regulator to come and inspect later. Several weeks went by before the regulator made it back to the site and the 5’ foot deep excavation had filled with water with rainfall and runoff, and fall leaves had obscured the excavation.The regulator narrowly missed falling into the excavation and could have subsequently drowned (unable to swim), was working alone (unable to get help) on a remote site. OSHA excavation protection is well defined along with state approved plans that also give guidance. These requirements are often side stepped because of conflicting regulations (in this case, local health code on inspection requirements are not harmonized with OSHA/state rules.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48892" y="3376246"/>
            <a:ext cx="5215810" cy="348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2312893"/>
            <a:ext cx="3948891" cy="4087907"/>
          </a:xfrm>
        </p:spPr>
        <p:txBody>
          <a:bodyPr rtlCol="0">
            <a:normAutofit/>
          </a:bodyPr>
          <a:lstStyle/>
          <a:p>
            <a:pPr eaLnBrk="1" fontAlgn="auto" hangingPunct="1">
              <a:spcAft>
                <a:spcPts val="0"/>
              </a:spcAft>
              <a:defRPr/>
            </a:pPr>
            <a:r>
              <a:rPr lang="es-ES" sz="2600">
                <a:latin typeface="+mn-lt"/>
              </a:rPr>
              <a:t>Registros de tierra pueden presentar riesgos especiales</a:t>
            </a:r>
            <a:r>
              <a:rPr lang="en-US" sz="2600">
                <a:latin typeface="+mn-lt"/>
              </a:rPr>
              <a:t>.</a:t>
            </a:r>
            <a:br>
              <a:rPr lang="en-US" sz="2600">
                <a:latin typeface="+mn-lt"/>
              </a:rPr>
            </a:br>
            <a:r>
              <a:rPr lang="en-US" sz="2600">
                <a:latin typeface="+mn-lt"/>
              </a:rPr>
              <a:t/>
            </a:r>
            <a:br>
              <a:rPr lang="en-US" sz="2600">
                <a:latin typeface="+mn-lt"/>
              </a:rPr>
            </a:br>
            <a:r>
              <a:rPr lang="es-ES" sz="2600">
                <a:latin typeface="+mn-lt"/>
              </a:rPr>
              <a:t>A menudo se dejan abiertas durante días o semanas</a:t>
            </a:r>
            <a:r>
              <a:rPr lang="en-US" sz="2600">
                <a:latin typeface="+mn-lt"/>
              </a:rPr>
              <a:t/>
            </a:r>
            <a:br>
              <a:rPr lang="en-US" sz="2600">
                <a:latin typeface="+mn-lt"/>
              </a:rPr>
            </a:br>
            <a:r>
              <a:rPr lang="en-US" sz="2600">
                <a:latin typeface="+mn-lt"/>
              </a:rPr>
              <a:t/>
            </a:r>
            <a:br>
              <a:rPr lang="en-US" sz="2600">
                <a:latin typeface="+mn-lt"/>
              </a:rPr>
            </a:br>
            <a:r>
              <a:rPr lang="es-ES" sz="2600">
                <a:latin typeface="+mn-lt"/>
              </a:rPr>
              <a:t>Ellos son examinados en diferentes intervalos por el diseñador y el regulador</a:t>
            </a:r>
            <a:endParaRPr lang="en-US" sz="2600">
              <a:latin typeface="+mn-lt"/>
            </a:endParaRPr>
          </a:p>
        </p:txBody>
      </p:sp>
      <p:sp>
        <p:nvSpPr>
          <p:cNvPr id="2" name="TextBox 1"/>
          <p:cNvSpPr txBox="1"/>
          <p:nvPr/>
        </p:nvSpPr>
        <p:spPr>
          <a:xfrm>
            <a:off x="0" y="0"/>
            <a:ext cx="7704757" cy="646331"/>
          </a:xfrm>
          <a:prstGeom prst="rect">
            <a:avLst/>
          </a:prstGeom>
          <a:noFill/>
        </p:spPr>
        <p:txBody>
          <a:bodyPr wrap="square" rtlCol="0">
            <a:spAutoFit/>
          </a:bodyPr>
          <a:lstStyle/>
          <a:p>
            <a:r>
              <a:rPr lang="en-US" sz="3600" err="1">
                <a:solidFill>
                  <a:schemeClr val="bg1"/>
                </a:solidFill>
              </a:rPr>
              <a:t>Riesgos</a:t>
            </a:r>
            <a:r>
              <a:rPr lang="en-US" sz="3600">
                <a:solidFill>
                  <a:schemeClr val="bg1"/>
                </a:solidFill>
              </a:rPr>
              <a:t> de </a:t>
            </a:r>
            <a:r>
              <a:rPr lang="en-US" sz="3600" err="1">
                <a:solidFill>
                  <a:schemeClr val="bg1"/>
                </a:solidFill>
              </a:rPr>
              <a:t>Caidas</a:t>
            </a:r>
            <a:r>
              <a:rPr lang="en-US" sz="3600">
                <a:solidFill>
                  <a:schemeClr val="bg1"/>
                </a:solidFill>
              </a:rPr>
              <a:t> - </a:t>
            </a:r>
            <a:r>
              <a:rPr lang="en-US" sz="3600" err="1">
                <a:solidFill>
                  <a:schemeClr val="bg1"/>
                </a:solidFill>
              </a:rPr>
              <a:t>Excavaciones</a:t>
            </a:r>
            <a:endParaRPr lang="en-US" sz="3600"/>
          </a:p>
        </p:txBody>
      </p:sp>
    </p:spTree>
    <p:extLst>
      <p:ext uri="{BB962C8B-B14F-4D97-AF65-F5344CB8AC3E}">
        <p14:creationId xmlns:p14="http://schemas.microsoft.com/office/powerpoint/2010/main" val="20273335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title="Photo - Installation and leveling of septic tank - Installation of septic tanks in our industry can also combine to multiply the exposure. Stepping across and down onto this tank is easy enough, but what is different when the worker now tries to get out? What changes if it is wet/raining/snowing/cold and the ground surrounding the excavation is open to becoming a fall along with being caught in/or between? Does the potential of the severity of the accident increase?  The Instructor can work through this scenario as an exercise, capture comments on a flip chart, or directly engage the participants in an active problem solving scenario. The experience of the group that have “been there” and “done that” should emerge pretty quickly, and the discussion will benefit the participants with practical solutions of shared experience."/>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99011" y="2474258"/>
            <a:ext cx="5844988" cy="438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1" y="0"/>
            <a:ext cx="7584141" cy="640080"/>
          </a:xfrm>
        </p:spPr>
        <p:txBody>
          <a:bodyPr rtlCol="0">
            <a:noAutofit/>
          </a:bodyPr>
          <a:lstStyle/>
          <a:p>
            <a:pPr>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 </a:t>
            </a:r>
            <a:r>
              <a:rPr lang="en-US" sz="3600" err="1">
                <a:solidFill>
                  <a:schemeClr val="bg1"/>
                </a:solidFill>
                <a:latin typeface="+mn-lt"/>
              </a:rPr>
              <a:t>Instalaciones</a:t>
            </a:r>
            <a:endParaRPr lang="en-US" sz="3600">
              <a:solidFill>
                <a:schemeClr val="bg1"/>
              </a:solidFill>
              <a:effectLst>
                <a:outerShdw blurRad="38100" dist="38100" dir="2700000" algn="tl">
                  <a:srgbClr val="C0C0C0"/>
                </a:outerShdw>
              </a:effectLst>
              <a:latin typeface="+mn-lt"/>
            </a:endParaRPr>
          </a:p>
        </p:txBody>
      </p:sp>
      <p:sp>
        <p:nvSpPr>
          <p:cNvPr id="2" name="TextBox 1"/>
          <p:cNvSpPr txBox="1"/>
          <p:nvPr/>
        </p:nvSpPr>
        <p:spPr>
          <a:xfrm>
            <a:off x="372035" y="2005026"/>
            <a:ext cx="2926976" cy="4739759"/>
          </a:xfrm>
          <a:prstGeom prst="rect">
            <a:avLst/>
          </a:prstGeom>
          <a:noFill/>
        </p:spPr>
        <p:txBody>
          <a:bodyPr wrap="square" rtlCol="0">
            <a:spAutoFit/>
          </a:bodyPr>
          <a:lstStyle/>
          <a:p>
            <a:r>
              <a:rPr lang="es-ES" altLang="en-US" sz="2600" dirty="0"/>
              <a:t>Esto es una buena idea</a:t>
            </a:r>
            <a:r>
              <a:rPr lang="en-US" altLang="en-US" sz="2600" dirty="0"/>
              <a:t>?</a:t>
            </a:r>
          </a:p>
          <a:p>
            <a:endParaRPr lang="en-US" altLang="en-US" sz="800" dirty="0"/>
          </a:p>
          <a:p>
            <a:r>
              <a:rPr lang="es-ES" altLang="en-US" sz="2600" dirty="0"/>
              <a:t>Que es lo que cambia cuando el trabajador intenta salir</a:t>
            </a:r>
            <a:r>
              <a:rPr lang="en-US" altLang="en-US" sz="2600" dirty="0"/>
              <a:t>? </a:t>
            </a:r>
          </a:p>
          <a:p>
            <a:endParaRPr lang="en-US" altLang="en-US" sz="800" dirty="0"/>
          </a:p>
          <a:p>
            <a:r>
              <a:rPr lang="es-ES" altLang="en-US" sz="2600" dirty="0"/>
              <a:t>¿Qué cambia si está mojado/lloviendo nevando o a pasado una temperatura helada?</a:t>
            </a:r>
            <a:endParaRPr lang="en-US" sz="2600" dirty="0"/>
          </a:p>
        </p:txBody>
      </p:sp>
    </p:spTree>
    <p:extLst>
      <p:ext uri="{BB962C8B-B14F-4D97-AF65-F5344CB8AC3E}">
        <p14:creationId xmlns:p14="http://schemas.microsoft.com/office/powerpoint/2010/main" val="32412001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title="Photo - fall hazard - terrain - This kind of a site can be further aggravated by weather conditions, saturated soils, etc. Slips trips and falls that could result in anything from ankle sprains to broken bones could occu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21741" y="3798276"/>
            <a:ext cx="5493463" cy="305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134793" cy="598516"/>
          </a:xfrm>
        </p:spPr>
        <p:txBody>
          <a:bodyPr rtlCol="0">
            <a:normAutofit/>
          </a:bodyPr>
          <a:lstStyle/>
          <a:p>
            <a:pPr eaLnBrk="1" fontAlgn="auto" hangingPunct="1">
              <a:spcAft>
                <a:spcPts val="0"/>
              </a:spcAft>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a:t>
            </a:r>
            <a:r>
              <a:rPr lang="en-US" sz="3600" err="1">
                <a:solidFill>
                  <a:schemeClr val="bg1"/>
                </a:solidFill>
                <a:latin typeface="+mn-lt"/>
              </a:rPr>
              <a:t>Terranio</a:t>
            </a:r>
            <a:endParaRPr lang="en-US" sz="3600">
              <a:solidFill>
                <a:schemeClr val="bg1"/>
              </a:solidFill>
              <a:latin typeface="+mn-lt"/>
            </a:endParaRPr>
          </a:p>
        </p:txBody>
      </p:sp>
      <p:sp>
        <p:nvSpPr>
          <p:cNvPr id="2" name="TextBox 1"/>
          <p:cNvSpPr txBox="1"/>
          <p:nvPr/>
        </p:nvSpPr>
        <p:spPr>
          <a:xfrm>
            <a:off x="383594" y="2020299"/>
            <a:ext cx="4585447" cy="4493538"/>
          </a:xfrm>
          <a:prstGeom prst="rect">
            <a:avLst/>
          </a:prstGeom>
          <a:noFill/>
        </p:spPr>
        <p:txBody>
          <a:bodyPr wrap="square" rtlCol="0">
            <a:spAutoFit/>
          </a:bodyPr>
          <a:lstStyle/>
          <a:p>
            <a:r>
              <a:rPr lang="es-ES" sz="2600" dirty="0"/>
              <a:t>Tome un momento para hacer algunas observaciones de la zona de trabajo</a:t>
            </a:r>
            <a:r>
              <a:rPr lang="en-US" sz="2600" dirty="0"/>
              <a:t>.</a:t>
            </a:r>
          </a:p>
          <a:p>
            <a:endParaRPr lang="en-US" sz="2600" dirty="0"/>
          </a:p>
          <a:p>
            <a:r>
              <a:rPr lang="es-ES" sz="2600" dirty="0"/>
              <a:t>Podría ser que el </a:t>
            </a:r>
            <a:r>
              <a:rPr lang="es-ES" sz="2600" dirty="0" smtClean="0"/>
              <a:t>clima</a:t>
            </a:r>
          </a:p>
          <a:p>
            <a:r>
              <a:rPr lang="es-ES" sz="2600" dirty="0" smtClean="0"/>
              <a:t>podría </a:t>
            </a:r>
            <a:r>
              <a:rPr lang="es-ES" sz="2600" dirty="0"/>
              <a:t>afectar y </a:t>
            </a:r>
            <a:endParaRPr lang="es-ES" sz="2600" dirty="0" smtClean="0"/>
          </a:p>
          <a:p>
            <a:r>
              <a:rPr lang="es-ES" sz="2600" dirty="0" smtClean="0"/>
              <a:t>causar </a:t>
            </a:r>
            <a:r>
              <a:rPr lang="es-ES" sz="2600" dirty="0"/>
              <a:t>caídas</a:t>
            </a:r>
            <a:r>
              <a:rPr lang="en-US" sz="2600" dirty="0"/>
              <a:t>?</a:t>
            </a:r>
          </a:p>
          <a:p>
            <a:endParaRPr lang="en-US" sz="2600" dirty="0"/>
          </a:p>
          <a:p>
            <a:r>
              <a:rPr lang="es-ES" sz="2600" dirty="0"/>
              <a:t>Cuáles son las lesiones </a:t>
            </a:r>
            <a:endParaRPr lang="es-ES" sz="2600" dirty="0" smtClean="0"/>
          </a:p>
          <a:p>
            <a:r>
              <a:rPr lang="es-ES" sz="2600" dirty="0" smtClean="0"/>
              <a:t>típicas </a:t>
            </a:r>
            <a:r>
              <a:rPr lang="es-ES" sz="2600" dirty="0"/>
              <a:t>que podría </a:t>
            </a:r>
            <a:endParaRPr lang="es-ES" sz="2600" dirty="0" smtClean="0"/>
          </a:p>
          <a:p>
            <a:r>
              <a:rPr lang="es-ES" sz="2600" dirty="0" smtClean="0"/>
              <a:t>esperar</a:t>
            </a:r>
            <a:r>
              <a:rPr lang="en-US" sz="2600" dirty="0" smtClean="0"/>
              <a:t>?</a:t>
            </a:r>
            <a:endParaRPr lang="en-US" dirty="0"/>
          </a:p>
        </p:txBody>
      </p:sp>
    </p:spTree>
    <p:extLst>
      <p:ext uri="{BB962C8B-B14F-4D97-AF65-F5344CB8AC3E}">
        <p14:creationId xmlns:p14="http://schemas.microsoft.com/office/powerpoint/2010/main" val="42551204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title="Photo - fall hazards - terrain - Fall hazards occur can also be created by family pets. Not limited to dogs, the rural nature of onsite systems can also present other farm animals from goats to horses and cows.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3008" y="1864895"/>
            <a:ext cx="5772838" cy="499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274560" cy="648393"/>
          </a:xfrm>
        </p:spPr>
        <p:txBody>
          <a:bodyPr rtlCol="0">
            <a:normAutofit/>
          </a:bodyPr>
          <a:lstStyle/>
          <a:p>
            <a:pPr>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 </a:t>
            </a:r>
            <a:r>
              <a:rPr lang="en-US" sz="3600" err="1">
                <a:solidFill>
                  <a:schemeClr val="bg1"/>
                </a:solidFill>
                <a:latin typeface="+mn-lt"/>
              </a:rPr>
              <a:t>Terranio</a:t>
            </a:r>
            <a:endParaRPr lang="en-US" sz="3600">
              <a:solidFill>
                <a:schemeClr val="bg1"/>
              </a:solidFill>
              <a:latin typeface="+mn-lt"/>
            </a:endParaRPr>
          </a:p>
        </p:txBody>
      </p:sp>
      <p:sp>
        <p:nvSpPr>
          <p:cNvPr id="4" name="Rectangle 6"/>
          <p:cNvSpPr txBox="1">
            <a:spLocks noChangeArrowheads="1"/>
          </p:cNvSpPr>
          <p:nvPr/>
        </p:nvSpPr>
        <p:spPr>
          <a:xfrm>
            <a:off x="192742" y="1550895"/>
            <a:ext cx="3101788" cy="4580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s-ES" sz="2600">
                <a:latin typeface="+mn-lt"/>
              </a:rPr>
              <a:t>Riesgos de </a:t>
            </a:r>
            <a:r>
              <a:rPr lang="es-ES" sz="2600" err="1">
                <a:latin typeface="+mn-lt"/>
              </a:rPr>
              <a:t>trompiezo</a:t>
            </a:r>
            <a:r>
              <a:rPr lang="es-ES" sz="2600">
                <a:latin typeface="+mn-lt"/>
              </a:rPr>
              <a:t> y las caídas creadas por mascotas de la familia y animales de granja domésticos también necesitan tener atención y estar conscientes y en alerta</a:t>
            </a:r>
            <a:endParaRPr lang="en-US" sz="2600">
              <a:latin typeface="+mn-lt"/>
            </a:endParaRPr>
          </a:p>
        </p:txBody>
      </p:sp>
    </p:spTree>
    <p:extLst>
      <p:ext uri="{BB962C8B-B14F-4D97-AF65-F5344CB8AC3E}">
        <p14:creationId xmlns:p14="http://schemas.microsoft.com/office/powerpoint/2010/main" val="7296039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C:\Users\WOSSA\Desktop\Ahrens Pictures\11.20.14\965TOGQJ\IMG_5683.JPG" title="Photo - fall hazards - repairs or maintenance - Falling hazards not only include “falling from”, “falling down” but “falling in”. Worker body position and balance contribute to the likelihood of a fall event for any variety of reasons. If it can happen it likely will happen sooner or later. Industry has examples of workers falling head first into system tank components and getting stuck upside down for several hour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43251" y="3200400"/>
            <a:ext cx="524256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1"/>
            <a:ext cx="6464531" cy="631767"/>
          </a:xfrm>
        </p:spPr>
        <p:txBody>
          <a:bodyPr rtlCol="0">
            <a:normAutofit/>
          </a:bodyPr>
          <a:lstStyle/>
          <a:p>
            <a:pPr>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a:t>
            </a:r>
            <a:r>
              <a:rPr lang="en-US" sz="3600" err="1">
                <a:solidFill>
                  <a:schemeClr val="bg1"/>
                </a:solidFill>
                <a:latin typeface="+mn-lt"/>
              </a:rPr>
              <a:t>Reparaciones</a:t>
            </a:r>
            <a:endParaRPr lang="en-US" sz="3600">
              <a:solidFill>
                <a:schemeClr val="bg1"/>
              </a:solidFill>
              <a:effectLst>
                <a:outerShdw blurRad="38100" dist="38100" dir="2700000" algn="tl">
                  <a:srgbClr val="C0C0C0"/>
                </a:outerShdw>
              </a:effectLst>
              <a:latin typeface="+mn-lt"/>
            </a:endParaRPr>
          </a:p>
        </p:txBody>
      </p:sp>
      <p:sp>
        <p:nvSpPr>
          <p:cNvPr id="2" name="TextBox 1"/>
          <p:cNvSpPr txBox="1"/>
          <p:nvPr/>
        </p:nvSpPr>
        <p:spPr>
          <a:xfrm>
            <a:off x="285623" y="1913158"/>
            <a:ext cx="6716757" cy="4093428"/>
          </a:xfrm>
          <a:prstGeom prst="rect">
            <a:avLst/>
          </a:prstGeom>
          <a:noFill/>
        </p:spPr>
        <p:txBody>
          <a:bodyPr wrap="square" rtlCol="0">
            <a:spAutoFit/>
          </a:bodyPr>
          <a:lstStyle/>
          <a:p>
            <a:r>
              <a:rPr lang="es-ES" sz="2600" dirty="0"/>
              <a:t>Estar consciente de la posición del cuerpo para diferentes tareas puede ayudar a evitar ponerse en situaciones que pueden ser mortales</a:t>
            </a:r>
            <a:r>
              <a:rPr lang="en-US" sz="2600" dirty="0"/>
              <a:t>.</a:t>
            </a:r>
          </a:p>
          <a:p>
            <a:endParaRPr lang="en-US" sz="2600" dirty="0"/>
          </a:p>
          <a:p>
            <a:r>
              <a:rPr lang="es-ES" sz="2600" dirty="0"/>
              <a:t>Si caes de cabeza primero </a:t>
            </a:r>
            <a:endParaRPr lang="es-ES" sz="2600" dirty="0" smtClean="0"/>
          </a:p>
          <a:p>
            <a:r>
              <a:rPr lang="es-ES" sz="2600" dirty="0" smtClean="0"/>
              <a:t>en </a:t>
            </a:r>
            <a:r>
              <a:rPr lang="es-ES" sz="2600" dirty="0"/>
              <a:t>un tanque de </a:t>
            </a:r>
            <a:r>
              <a:rPr lang="es-ES" sz="2600" dirty="0" err="1"/>
              <a:t>septico</a:t>
            </a:r>
            <a:r>
              <a:rPr lang="es-ES" sz="2600" dirty="0"/>
              <a:t> </a:t>
            </a:r>
            <a:endParaRPr lang="es-ES" sz="2600" dirty="0" smtClean="0"/>
          </a:p>
          <a:p>
            <a:r>
              <a:rPr lang="es-ES" sz="2600" dirty="0" smtClean="0"/>
              <a:t>que </a:t>
            </a:r>
            <a:r>
              <a:rPr lang="es-ES" sz="2600" dirty="0"/>
              <a:t>es lo menos que le </a:t>
            </a:r>
            <a:endParaRPr lang="es-ES" sz="2600" dirty="0" smtClean="0"/>
          </a:p>
          <a:p>
            <a:r>
              <a:rPr lang="es-ES" sz="2600" dirty="0" smtClean="0"/>
              <a:t>va </a:t>
            </a:r>
            <a:r>
              <a:rPr lang="es-ES" sz="2600" dirty="0"/>
              <a:t>a pasar a usted</a:t>
            </a:r>
            <a:r>
              <a:rPr lang="en-US" sz="2600" dirty="0"/>
              <a:t>?</a:t>
            </a:r>
          </a:p>
          <a:p>
            <a:endParaRPr lang="en-US" sz="2600" dirty="0"/>
          </a:p>
          <a:p>
            <a:r>
              <a:rPr lang="en-US" sz="2600" dirty="0"/>
              <a:t>Lo </a:t>
            </a:r>
            <a:r>
              <a:rPr lang="en-US" sz="2600" dirty="0" err="1"/>
              <a:t>Peor</a:t>
            </a:r>
            <a:r>
              <a:rPr lang="en-US" sz="2600" dirty="0"/>
              <a:t>…?</a:t>
            </a:r>
          </a:p>
        </p:txBody>
      </p:sp>
    </p:spTree>
    <p:extLst>
      <p:ext uri="{BB962C8B-B14F-4D97-AF65-F5344CB8AC3E}">
        <p14:creationId xmlns:p14="http://schemas.microsoft.com/office/powerpoint/2010/main" val="1357256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title="Photo - inspection/component failure - Across the country there are hundreds of THOUSANDS single wall steel tanks that were installed in the last 75 years. You could order them out of the Sears and Roebuck catalog and have them delivered. In typical configurations, the top 12’-20’ of the tank would not see water, but would see all of the sewer gasses and resulting oxidation and rusting of the steel from the gasses converting to acid (low pH) and breaking down the tank from the inside. Shallow installs, ground probing present not only very real hazards, but very invisible ones (buried). The frequency of this situation will vary from location to location around the country based on local and state regulations and how they address replacement requirements on these tanks when discovered. Some states and local health jurisdictions (Washington State), replacement are mandatory when they are identifie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3465" y="2837328"/>
            <a:ext cx="5389748" cy="402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6169756" cy="777240"/>
          </a:xfrm>
        </p:spPr>
        <p:txBody>
          <a:bodyPr rtlCol="0">
            <a:noAutofit/>
          </a:bodyPr>
          <a:lstStyle/>
          <a:p>
            <a:pPr>
              <a:defRPr/>
            </a:pPr>
            <a:r>
              <a:rPr lang="en-US" sz="3600">
                <a:solidFill>
                  <a:schemeClr val="bg1"/>
                </a:solidFill>
                <a:latin typeface="+mn-lt"/>
              </a:rPr>
              <a:t>Fall Hazards – Repairs</a:t>
            </a:r>
            <a:endParaRPr lang="en-US" sz="3600">
              <a:solidFill>
                <a:schemeClr val="bg1"/>
              </a:solidFill>
              <a:effectLst>
                <a:outerShdw blurRad="38100" dist="38100" dir="2700000" algn="tl">
                  <a:srgbClr val="C0C0C0"/>
                </a:outerShdw>
              </a:effectLst>
              <a:latin typeface="+mn-lt"/>
            </a:endParaRPr>
          </a:p>
        </p:txBody>
      </p:sp>
      <p:sp>
        <p:nvSpPr>
          <p:cNvPr id="3" name="TextBox 2"/>
          <p:cNvSpPr txBox="1"/>
          <p:nvPr/>
        </p:nvSpPr>
        <p:spPr>
          <a:xfrm>
            <a:off x="147917" y="2112852"/>
            <a:ext cx="3655548" cy="4862870"/>
          </a:xfrm>
          <a:prstGeom prst="rect">
            <a:avLst/>
          </a:prstGeom>
          <a:noFill/>
        </p:spPr>
        <p:txBody>
          <a:bodyPr wrap="square" rtlCol="0">
            <a:spAutoFit/>
          </a:bodyPr>
          <a:lstStyle/>
          <a:p>
            <a:r>
              <a:rPr lang="es-ES" sz="2600"/>
              <a:t>Identificar este peligro antes de tiempo con documentos de registro</a:t>
            </a:r>
            <a:r>
              <a:rPr lang="en-US" sz="2600"/>
              <a:t>.</a:t>
            </a:r>
          </a:p>
          <a:p>
            <a:endParaRPr lang="en-US" sz="2600"/>
          </a:p>
          <a:p>
            <a:r>
              <a:rPr lang="es-ES" sz="2600"/>
              <a:t>Conocer la edad del sistema</a:t>
            </a:r>
            <a:endParaRPr lang="en-US" sz="2600"/>
          </a:p>
          <a:p>
            <a:r>
              <a:rPr lang="es-ES" sz="2600"/>
              <a:t>Buscar depresiones alrededor de la ubicación del tanque</a:t>
            </a:r>
          </a:p>
          <a:p>
            <a:endParaRPr lang="en-US" sz="2600"/>
          </a:p>
          <a:p>
            <a:r>
              <a:rPr lang="en-US" sz="2600" err="1"/>
              <a:t>Acercarse</a:t>
            </a:r>
            <a:r>
              <a:rPr lang="en-US" sz="2600"/>
              <a:t> con </a:t>
            </a:r>
            <a:r>
              <a:rPr lang="en-US" sz="2600" err="1"/>
              <a:t>precaucion</a:t>
            </a:r>
            <a:endParaRPr lang="en-US" sz="2600"/>
          </a:p>
          <a:p>
            <a:endParaRPr lang="en-US" sz="2400"/>
          </a:p>
        </p:txBody>
      </p:sp>
    </p:spTree>
    <p:extLst>
      <p:ext uri="{BB962C8B-B14F-4D97-AF65-F5344CB8AC3E}">
        <p14:creationId xmlns:p14="http://schemas.microsoft.com/office/powerpoint/2010/main" val="13141747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title="Photo - This picture is of a worker pumping out a large scale  “digester” and put the Focus Four Exposures into a different context. When the work changes, the exposures are essentially the same. But some of the auxiliary exposures (like slipping and falling under the surface) are exponentially increased along with the potential severity (drowning, inability to rescue). While CSE regulations allow for an employee to disconnect from non-entry self rescue equipment in circumstances where it would be more dangerous to be connected (internal structure), steps need to be taken to mitigate the risk. Simply “tying off” creates its own set of hazards.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20852" y="2683042"/>
            <a:ext cx="5566610" cy="417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title"/>
          </p:nvPr>
        </p:nvSpPr>
        <p:spPr>
          <a:xfrm>
            <a:off x="0" y="0"/>
            <a:ext cx="7737921" cy="754380"/>
          </a:xfrm>
        </p:spPr>
        <p:txBody>
          <a:bodyPr rtlCol="0">
            <a:normAutofit/>
          </a:bodyPr>
          <a:lstStyle/>
          <a:p>
            <a:pPr>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 </a:t>
            </a:r>
            <a:r>
              <a:rPr lang="en-US" sz="3600" err="1">
                <a:solidFill>
                  <a:schemeClr val="bg1"/>
                </a:solidFill>
                <a:latin typeface="+mn-lt"/>
              </a:rPr>
              <a:t>Otros</a:t>
            </a:r>
            <a:endParaRPr lang="en-US" sz="3600">
              <a:solidFill>
                <a:schemeClr val="bg1"/>
              </a:solidFill>
              <a:effectLst>
                <a:outerShdw blurRad="38100" dist="38100" dir="2700000" algn="tl">
                  <a:srgbClr val="C0C0C0"/>
                </a:outerShdw>
              </a:effectLst>
              <a:latin typeface="+mn-lt"/>
            </a:endParaRPr>
          </a:p>
        </p:txBody>
      </p:sp>
      <p:sp>
        <p:nvSpPr>
          <p:cNvPr id="4" name="TextBox 3"/>
          <p:cNvSpPr txBox="1"/>
          <p:nvPr/>
        </p:nvSpPr>
        <p:spPr>
          <a:xfrm>
            <a:off x="136188" y="2438400"/>
            <a:ext cx="3307404" cy="3847207"/>
          </a:xfrm>
          <a:prstGeom prst="rect">
            <a:avLst/>
          </a:prstGeom>
          <a:noFill/>
        </p:spPr>
        <p:txBody>
          <a:bodyPr wrap="square" rtlCol="0">
            <a:spAutoFit/>
          </a:bodyPr>
          <a:lstStyle/>
          <a:p>
            <a:r>
              <a:rPr lang="en-US" sz="2600" err="1"/>
              <a:t>Cuando</a:t>
            </a:r>
            <a:r>
              <a:rPr lang="en-US" sz="2600"/>
              <a:t> ay </a:t>
            </a:r>
            <a:r>
              <a:rPr lang="en-US" sz="2600" err="1"/>
              <a:t>cambios</a:t>
            </a:r>
            <a:r>
              <a:rPr lang="en-US" sz="2600"/>
              <a:t> del </a:t>
            </a:r>
            <a:r>
              <a:rPr lang="en-US" sz="2600" err="1"/>
              <a:t>sitio</a:t>
            </a:r>
            <a:r>
              <a:rPr lang="en-US" sz="2600"/>
              <a:t> de </a:t>
            </a:r>
            <a:r>
              <a:rPr lang="en-US" sz="2600" err="1"/>
              <a:t>trabajo</a:t>
            </a:r>
            <a:r>
              <a:rPr lang="en-US" sz="2600"/>
              <a:t>…</a:t>
            </a:r>
          </a:p>
          <a:p>
            <a:endParaRPr lang="en-US" sz="2600"/>
          </a:p>
          <a:p>
            <a:r>
              <a:rPr lang="en-US" sz="2600" err="1"/>
              <a:t>Estar</a:t>
            </a:r>
            <a:r>
              <a:rPr lang="en-US" sz="2600"/>
              <a:t> </a:t>
            </a:r>
            <a:r>
              <a:rPr lang="en-US" sz="2600" err="1"/>
              <a:t>alerto</a:t>
            </a:r>
            <a:r>
              <a:rPr lang="en-US" sz="2600"/>
              <a:t> a la </a:t>
            </a:r>
            <a:r>
              <a:rPr lang="en-US" sz="2600" err="1"/>
              <a:t>situacion</a:t>
            </a:r>
            <a:r>
              <a:rPr lang="en-US" sz="2600"/>
              <a:t>?</a:t>
            </a:r>
          </a:p>
          <a:p>
            <a:endParaRPr lang="en-US" sz="2600"/>
          </a:p>
          <a:p>
            <a:r>
              <a:rPr lang="en-US" sz="2600" err="1"/>
              <a:t>Qué</a:t>
            </a:r>
            <a:r>
              <a:rPr lang="en-US" sz="2600"/>
              <a:t> </a:t>
            </a:r>
            <a:r>
              <a:rPr lang="en-US" sz="2600" err="1"/>
              <a:t>opciones</a:t>
            </a:r>
            <a:r>
              <a:rPr lang="en-US" sz="2600"/>
              <a:t> </a:t>
            </a:r>
            <a:r>
              <a:rPr lang="en-US" sz="2600" err="1"/>
              <a:t>necesita</a:t>
            </a:r>
            <a:r>
              <a:rPr lang="en-US" sz="2600"/>
              <a:t> </a:t>
            </a:r>
            <a:r>
              <a:rPr lang="en-US" sz="2600" err="1"/>
              <a:t>considerar</a:t>
            </a:r>
            <a:r>
              <a:rPr lang="en-US" sz="2600"/>
              <a:t>?</a:t>
            </a:r>
          </a:p>
          <a:p>
            <a:endParaRPr lang="en-US"/>
          </a:p>
          <a:p>
            <a:endParaRPr lang="en-US"/>
          </a:p>
        </p:txBody>
      </p:sp>
    </p:spTree>
    <p:extLst>
      <p:ext uri="{BB962C8B-B14F-4D97-AF65-F5344CB8AC3E}">
        <p14:creationId xmlns:p14="http://schemas.microsoft.com/office/powerpoint/2010/main" val="4218012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2753248" y="2723103"/>
            <a:ext cx="3694235" cy="651607"/>
          </a:xfrm>
        </p:spPr>
        <p:txBody>
          <a:bodyPr>
            <a:normAutofit fontScale="90000"/>
          </a:bodyPr>
          <a:lstStyle/>
          <a:p>
            <a:r>
              <a:rPr lang="en-US" altLang="en-US" sz="3600" dirty="0">
                <a:latin typeface="+mn-lt"/>
              </a:rPr>
              <a:t>Pre </a:t>
            </a:r>
            <a:r>
              <a:rPr lang="en-US" altLang="en-US" sz="3600" dirty="0" err="1">
                <a:latin typeface="+mn-lt"/>
              </a:rPr>
              <a:t>Curso</a:t>
            </a:r>
            <a:r>
              <a:rPr lang="en-US" altLang="en-US" sz="3600" dirty="0">
                <a:latin typeface="+mn-lt"/>
              </a:rPr>
              <a:t> </a:t>
            </a:r>
            <a:r>
              <a:rPr lang="en-US" altLang="en-US" sz="3600" dirty="0" err="1">
                <a:latin typeface="+mn-lt"/>
              </a:rPr>
              <a:t>Prueba</a:t>
            </a:r>
            <a:r>
              <a:rPr lang="en-US" altLang="en-US" sz="3600" dirty="0">
                <a:latin typeface="+mn-lt"/>
              </a:rPr>
              <a:t> #1</a:t>
            </a:r>
          </a:p>
        </p:txBody>
      </p:sp>
    </p:spTree>
    <p:extLst>
      <p:ext uri="{BB962C8B-B14F-4D97-AF65-F5344CB8AC3E}">
        <p14:creationId xmlns:p14="http://schemas.microsoft.com/office/powerpoint/2010/main" val="3781300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403412"/>
            <a:ext cx="8230290" cy="532015"/>
          </a:xfrm>
        </p:spPr>
        <p:txBody>
          <a:bodyPr rtlCol="0">
            <a:noAutofit/>
          </a:bodyPr>
          <a:lstStyle/>
          <a:p>
            <a:pPr eaLnBrk="1" fontAlgn="auto" hangingPunct="1">
              <a:spcAft>
                <a:spcPts val="0"/>
              </a:spcAft>
              <a:defRPr/>
            </a:pPr>
            <a:r>
              <a:rPr lang="en-US" sz="3600">
                <a:solidFill>
                  <a:schemeClr val="bg1"/>
                </a:solidFill>
                <a:latin typeface="+mn-lt"/>
              </a:rPr>
              <a:t>:</a:t>
            </a:r>
            <a:r>
              <a:rPr lang="en-US" sz="3600" err="1">
                <a:solidFill>
                  <a:schemeClr val="bg1"/>
                </a:solidFill>
                <a:latin typeface="+mn-lt"/>
              </a:rPr>
              <a:t>Peligro</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a:t>
            </a:r>
            <a:r>
              <a:rPr lang="en-US" sz="3600" err="1">
                <a:solidFill>
                  <a:schemeClr val="bg1"/>
                </a:solidFill>
                <a:latin typeface="+mn-lt"/>
              </a:rPr>
              <a:t>Spacio</a:t>
            </a:r>
            <a:r>
              <a:rPr lang="en-US" sz="3600">
                <a:solidFill>
                  <a:schemeClr val="bg1"/>
                </a:solidFill>
                <a:latin typeface="+mn-lt"/>
              </a:rPr>
              <a:t> </a:t>
            </a:r>
            <a:r>
              <a:rPr lang="en-US" sz="3600" err="1">
                <a:solidFill>
                  <a:schemeClr val="bg1"/>
                </a:solidFill>
                <a:latin typeface="+mn-lt"/>
              </a:rPr>
              <a:t>Confinado</a:t>
            </a:r>
            <a:r>
              <a:rPr lang="en-US" sz="3600">
                <a:solidFill>
                  <a:schemeClr val="bg1"/>
                </a:solidFill>
                <a:latin typeface="+mn-lt"/>
              </a:rPr>
              <a:t> de Entrada al </a:t>
            </a:r>
            <a:r>
              <a:rPr lang="en-US" sz="3600" err="1">
                <a:solidFill>
                  <a:schemeClr val="bg1"/>
                </a:solidFill>
                <a:latin typeface="+mn-lt"/>
              </a:rPr>
              <a:t>lugar</a:t>
            </a:r>
            <a:r>
              <a:rPr lang="en-US" sz="3600">
                <a:solidFill>
                  <a:schemeClr val="bg1"/>
                </a:solidFill>
                <a:latin typeface="+mn-lt"/>
              </a:rPr>
              <a:t> </a:t>
            </a:r>
          </a:p>
        </p:txBody>
      </p:sp>
      <p:sp>
        <p:nvSpPr>
          <p:cNvPr id="4" name="TextBox 3"/>
          <p:cNvSpPr txBox="1"/>
          <p:nvPr/>
        </p:nvSpPr>
        <p:spPr>
          <a:xfrm>
            <a:off x="228600" y="2438400"/>
            <a:ext cx="3078804" cy="4247317"/>
          </a:xfrm>
          <a:prstGeom prst="rect">
            <a:avLst/>
          </a:prstGeom>
          <a:noFill/>
        </p:spPr>
        <p:txBody>
          <a:bodyPr wrap="square" rtlCol="0">
            <a:spAutoFit/>
          </a:bodyPr>
          <a:lstStyle/>
          <a:p>
            <a:r>
              <a:rPr lang="es-ES" sz="2600"/>
              <a:t>Cuando cambian las tareas y sitio de trabajo</a:t>
            </a:r>
            <a:r>
              <a:rPr lang="en-US" sz="2600"/>
              <a:t>…</a:t>
            </a:r>
          </a:p>
          <a:p>
            <a:endParaRPr lang="en-US" sz="2600"/>
          </a:p>
          <a:p>
            <a:r>
              <a:rPr lang="es-ES" sz="2600"/>
              <a:t>Cuáles son las </a:t>
            </a:r>
          </a:p>
          <a:p>
            <a:r>
              <a:rPr lang="es-ES" sz="2600"/>
              <a:t>reglas aquí</a:t>
            </a:r>
            <a:r>
              <a:rPr lang="en-US" sz="2600"/>
              <a:t>?</a:t>
            </a:r>
          </a:p>
          <a:p>
            <a:endParaRPr lang="en-US" sz="2600"/>
          </a:p>
          <a:p>
            <a:r>
              <a:rPr lang="en-US" sz="2600" err="1"/>
              <a:t>Estar</a:t>
            </a:r>
            <a:r>
              <a:rPr lang="en-US" sz="2600"/>
              <a:t> </a:t>
            </a:r>
            <a:r>
              <a:rPr lang="en-US" sz="2600" err="1"/>
              <a:t>alerto</a:t>
            </a:r>
            <a:r>
              <a:rPr lang="en-US" sz="2600"/>
              <a:t> a la </a:t>
            </a:r>
            <a:r>
              <a:rPr lang="en-US" sz="2600" err="1"/>
              <a:t>situacion</a:t>
            </a:r>
            <a:r>
              <a:rPr lang="en-US" sz="2600"/>
              <a:t>?</a:t>
            </a:r>
          </a:p>
          <a:p>
            <a:endParaRPr lang="en-US"/>
          </a:p>
          <a:p>
            <a:endParaRPr lang="en-US"/>
          </a:p>
        </p:txBody>
      </p:sp>
      <p:pic>
        <p:nvPicPr>
          <p:cNvPr id="7" name="Picture 2" descr="C:\Users\WOSSA\Desktop\WOSSA\WOSSA Admin\Grants\SHIP CSE\Photos\20141027_130659.jpg" title="Photo - Activity: CSE (Confined Space Entry) Cracked Floor Tank repair (2 compartment).  As the work becomes more complicated (tank repairs in place) the solution requires a combination of systems and well-trained employees – there is no “one size fits all” solution to fall protection. One thing that is true – an ounce of prevention is worth a pound of cure – Generally the understanding for compliance under CSE (confined space entry) rules, complicate the Focus Four Falls application and exposures. "/>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19719" y="2803357"/>
            <a:ext cx="6043640" cy="406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0386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376518"/>
            <a:ext cx="7421397" cy="565265"/>
          </a:xfrm>
        </p:spPr>
        <p:txBody>
          <a:bodyPr rtlCol="0">
            <a:noAutofit/>
          </a:bodyPr>
          <a:lstStyle/>
          <a:p>
            <a:pPr>
              <a:defRPr/>
            </a:pPr>
            <a:r>
              <a:rPr lang="en-US" sz="3600" err="1">
                <a:solidFill>
                  <a:schemeClr val="bg1"/>
                </a:solidFill>
                <a:latin typeface="+mn-lt"/>
              </a:rPr>
              <a:t>Riesgo</a:t>
            </a:r>
            <a:r>
              <a:rPr lang="en-US" sz="3600">
                <a:solidFill>
                  <a:schemeClr val="bg1"/>
                </a:solidFill>
                <a:latin typeface="+mn-lt"/>
              </a:rPr>
              <a:t> de </a:t>
            </a:r>
            <a:r>
              <a:rPr lang="en-US" sz="3600" err="1">
                <a:solidFill>
                  <a:schemeClr val="bg1"/>
                </a:solidFill>
                <a:latin typeface="+mn-lt"/>
              </a:rPr>
              <a:t>Caidas</a:t>
            </a:r>
            <a:r>
              <a:rPr lang="en-US" sz="3600">
                <a:solidFill>
                  <a:schemeClr val="bg1"/>
                </a:solidFill>
                <a:latin typeface="+mn-lt"/>
              </a:rPr>
              <a:t> – </a:t>
            </a:r>
            <a:r>
              <a:rPr lang="en-US" sz="3600" err="1">
                <a:solidFill>
                  <a:schemeClr val="bg1"/>
                </a:solidFill>
                <a:latin typeface="+mn-lt"/>
              </a:rPr>
              <a:t>Espacio</a:t>
            </a:r>
            <a:r>
              <a:rPr lang="en-US" sz="3600">
                <a:solidFill>
                  <a:schemeClr val="bg1"/>
                </a:solidFill>
                <a:latin typeface="+mn-lt"/>
              </a:rPr>
              <a:t> </a:t>
            </a:r>
            <a:r>
              <a:rPr lang="en-US" sz="3600" err="1">
                <a:solidFill>
                  <a:schemeClr val="bg1"/>
                </a:solidFill>
                <a:latin typeface="+mn-lt"/>
              </a:rPr>
              <a:t>Confinado</a:t>
            </a:r>
            <a:r>
              <a:rPr lang="en-US" sz="3600">
                <a:solidFill>
                  <a:schemeClr val="bg1"/>
                </a:solidFill>
                <a:latin typeface="+mn-lt"/>
              </a:rPr>
              <a:t> de Entrada</a:t>
            </a:r>
            <a:endParaRPr lang="en-US" sz="3600">
              <a:solidFill>
                <a:schemeClr val="bg1"/>
              </a:solidFill>
              <a:effectLst>
                <a:outerShdw blurRad="38100" dist="38100" dir="2700000" algn="tl">
                  <a:srgbClr val="C0C0C0"/>
                </a:outerShdw>
              </a:effectLst>
              <a:latin typeface="+mn-lt"/>
            </a:endParaRPr>
          </a:p>
        </p:txBody>
      </p:sp>
      <p:sp>
        <p:nvSpPr>
          <p:cNvPr id="4" name="TextBox 3"/>
          <p:cNvSpPr txBox="1"/>
          <p:nvPr/>
        </p:nvSpPr>
        <p:spPr>
          <a:xfrm>
            <a:off x="228599" y="2114550"/>
            <a:ext cx="3625716" cy="4647426"/>
          </a:xfrm>
          <a:prstGeom prst="rect">
            <a:avLst/>
          </a:prstGeom>
          <a:noFill/>
        </p:spPr>
        <p:txBody>
          <a:bodyPr wrap="square" rtlCol="0">
            <a:spAutoFit/>
          </a:bodyPr>
          <a:lstStyle/>
          <a:p>
            <a:r>
              <a:rPr lang="es-ES" sz="2600"/>
              <a:t>Cuando los cambios de sitio de trabajo... y más reglas entran en juego, cómo es que te adaptas</a:t>
            </a:r>
            <a:r>
              <a:rPr lang="en-US" sz="2600"/>
              <a:t>? </a:t>
            </a:r>
          </a:p>
          <a:p>
            <a:endParaRPr lang="en-US" sz="2600"/>
          </a:p>
          <a:p>
            <a:r>
              <a:rPr lang="es-ES" sz="2600"/>
              <a:t>Cuáles son las exposiciones aquí</a:t>
            </a:r>
            <a:r>
              <a:rPr lang="en-US" sz="2600"/>
              <a:t>?</a:t>
            </a:r>
          </a:p>
          <a:p>
            <a:endParaRPr lang="en-US" sz="2600"/>
          </a:p>
          <a:p>
            <a:r>
              <a:rPr lang="en-US" sz="2600" err="1"/>
              <a:t>Comoe</a:t>
            </a:r>
            <a:r>
              <a:rPr lang="en-US" sz="2600"/>
              <a:t> </a:t>
            </a:r>
            <a:r>
              <a:rPr lang="en-US" sz="2600" err="1"/>
              <a:t>puedes</a:t>
            </a:r>
            <a:r>
              <a:rPr lang="en-US" sz="2600"/>
              <a:t> </a:t>
            </a:r>
            <a:r>
              <a:rPr lang="en-US" sz="2600" err="1"/>
              <a:t>estar</a:t>
            </a:r>
            <a:r>
              <a:rPr lang="en-US" sz="2600"/>
              <a:t> </a:t>
            </a:r>
            <a:r>
              <a:rPr lang="en-US" sz="2600" err="1"/>
              <a:t>alerto</a:t>
            </a:r>
            <a:r>
              <a:rPr lang="en-US" sz="2600"/>
              <a:t> a la </a:t>
            </a:r>
            <a:r>
              <a:rPr lang="en-US" sz="2600" err="1"/>
              <a:t>situacion</a:t>
            </a:r>
            <a:r>
              <a:rPr lang="en-US" sz="2600"/>
              <a:t>?</a:t>
            </a:r>
          </a:p>
          <a:p>
            <a:endParaRPr lang="en-US"/>
          </a:p>
          <a:p>
            <a:endParaRPr lang="en-US"/>
          </a:p>
        </p:txBody>
      </p:sp>
      <p:pic>
        <p:nvPicPr>
          <p:cNvPr id="5" name="Picture 2" descr="C:\Users\WOSSA\Desktop\WOSSA\WOSSA Admin\Grants\SHIP CSE\Photos\SAM_1067.JPG" title="Photo - SE for cracked tank repair w/ “Non-Entry Rescue Equipment” Cracked tanks repair is common in the industry. The worker opens up and pumps the tank, dumps in bags of concrete, adds water and climbs in to spread it around. Other techniques for sidewall repair include drilling (an already compromised structure) and then under pressure, pumping a water reactive mixture into the holes.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4315" y="2911642"/>
            <a:ext cx="5261811" cy="394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6154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News screenshot titled &quot;2-year-old dies after falling into septic tank&quot;"/>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138804">
            <a:off x="143521" y="569329"/>
            <a:ext cx="6034287" cy="2551410"/>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8" name="Picture 7" title="News screenshot titled &quot;2-yeard old dies after falling into septiic tank&quot;"/>
          <p:cNvPicPr>
            <a:picLocks noChangeAspect="1"/>
          </p:cNvPicPr>
          <p:nvPr/>
        </p:nvPicPr>
        <p:blipFill rotWithShape="1">
          <a:blip r:embed="rId4" cstate="email">
            <a:extLst>
              <a:ext uri="{28A0092B-C50C-407E-A947-70E740481C1C}">
                <a14:useLocalDpi xmlns:a14="http://schemas.microsoft.com/office/drawing/2010/main"/>
              </a:ext>
            </a:extLst>
          </a:blip>
          <a:srcRect r="20247"/>
          <a:stretch/>
        </p:blipFill>
        <p:spPr>
          <a:xfrm rot="315264">
            <a:off x="4894465" y="1008429"/>
            <a:ext cx="4200864" cy="4133875"/>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6" name="Picture 5" title="News screenshot titled &quot;Child drown in septic tank hole in Tyler County&quot;"/>
          <p:cNvPicPr>
            <a:picLocks noChangeAspect="1"/>
          </p:cNvPicPr>
          <p:nvPr/>
        </p:nvPicPr>
        <p:blipFill rotWithShape="1">
          <a:blip r:embed="rId5" cstate="email">
            <a:extLst>
              <a:ext uri="{28A0092B-C50C-407E-A947-70E740481C1C}">
                <a14:useLocalDpi xmlns:a14="http://schemas.microsoft.com/office/drawing/2010/main"/>
              </a:ext>
            </a:extLst>
          </a:blip>
          <a:srcRect r="6080"/>
          <a:stretch/>
        </p:blipFill>
        <p:spPr>
          <a:xfrm rot="558043">
            <a:off x="4209123" y="1802829"/>
            <a:ext cx="4871671" cy="2984447"/>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2" name="Picture 1" title="News screenshot titled &quot;Missing Toddler L.C. Found Dead in Lakewood, New Jersey&quot;"/>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81251">
            <a:off x="69112" y="2883054"/>
            <a:ext cx="4951357" cy="2753436"/>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7" name="Picture 6" title="News screenshot titled &quot;Toddler found dead in septic tank&quot;"/>
          <p:cNvPicPr>
            <a:picLocks noChangeAspect="1"/>
          </p:cNvPicPr>
          <p:nvPr/>
        </p:nvPicPr>
        <p:blipFill rotWithShape="1">
          <a:blip r:embed="rId7" cstate="email">
            <a:extLst>
              <a:ext uri="{28A0092B-C50C-407E-A947-70E740481C1C}">
                <a14:useLocalDpi xmlns:a14="http://schemas.microsoft.com/office/drawing/2010/main"/>
              </a:ext>
            </a:extLst>
          </a:blip>
          <a:srcRect r="6654"/>
          <a:stretch/>
        </p:blipFill>
        <p:spPr>
          <a:xfrm rot="169154">
            <a:off x="5165960" y="3030353"/>
            <a:ext cx="3965984" cy="3203267"/>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pic>
        <p:nvPicPr>
          <p:cNvPr id="5" name="Picture 4" title="News screenshot titled &quot;Fruitland Park house where young girl died in septic tank had code violations&quot;"/>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252524">
            <a:off x="1918273" y="3693629"/>
            <a:ext cx="5938075" cy="3100044"/>
          </a:xfrm>
          <a:prstGeom prst="rect">
            <a:avLst/>
          </a:prstGeom>
          <a:effectLst>
            <a:glow rad="63500">
              <a:schemeClr val="bg1">
                <a:lumMod val="75000"/>
                <a:alpha val="40000"/>
              </a:schemeClr>
            </a:glow>
            <a:outerShdw blurRad="50800" dist="38100" dir="2700000" sx="102000" sy="102000" algn="tl" rotWithShape="0">
              <a:prstClr val="black">
                <a:alpha val="40000"/>
              </a:prstClr>
            </a:outerShdw>
          </a:effectLst>
        </p:spPr>
      </p:pic>
      <p:sp>
        <p:nvSpPr>
          <p:cNvPr id="11" name="Rectangle 6"/>
          <p:cNvSpPr>
            <a:spLocks noGrp="1" noChangeArrowheads="1"/>
          </p:cNvSpPr>
          <p:nvPr>
            <p:ph type="title"/>
          </p:nvPr>
        </p:nvSpPr>
        <p:spPr>
          <a:xfrm>
            <a:off x="0" y="0"/>
            <a:ext cx="4632158" cy="577047"/>
          </a:xfrm>
        </p:spPr>
        <p:txBody>
          <a:bodyPr rtlCol="0">
            <a:noAutofit/>
          </a:bodyPr>
          <a:lstStyle/>
          <a:p>
            <a:pPr eaLnBrk="1" fontAlgn="auto" hangingPunct="1">
              <a:spcAft>
                <a:spcPts val="0"/>
              </a:spcAft>
              <a:defRPr/>
            </a:pPr>
            <a:r>
              <a:rPr lang="en-US" sz="3600" dirty="0" err="1">
                <a:solidFill>
                  <a:schemeClr val="bg1"/>
                </a:solidFill>
                <a:latin typeface="+mn-lt"/>
              </a:rPr>
              <a:t>Caidas</a:t>
            </a:r>
            <a:r>
              <a:rPr lang="en-US" sz="3600" dirty="0">
                <a:solidFill>
                  <a:schemeClr val="bg1"/>
                </a:solidFill>
                <a:latin typeface="+mn-lt"/>
              </a:rPr>
              <a:t> – </a:t>
            </a:r>
            <a:r>
              <a:rPr lang="en-US" sz="3600" dirty="0" err="1">
                <a:solidFill>
                  <a:schemeClr val="bg1"/>
                </a:solidFill>
                <a:latin typeface="+mn-lt"/>
              </a:rPr>
              <a:t>Otras</a:t>
            </a:r>
            <a:r>
              <a:rPr lang="en-US" sz="3600" dirty="0">
                <a:solidFill>
                  <a:schemeClr val="bg1"/>
                </a:solidFill>
                <a:latin typeface="+mn-lt"/>
              </a:rPr>
              <a:t>…</a:t>
            </a:r>
          </a:p>
        </p:txBody>
      </p:sp>
    </p:spTree>
    <p:extLst>
      <p:ext uri="{BB962C8B-B14F-4D97-AF65-F5344CB8AC3E}">
        <p14:creationId xmlns:p14="http://schemas.microsoft.com/office/powerpoint/2010/main" val="1930197316"/>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err="1">
                <a:solidFill>
                  <a:schemeClr val="bg1"/>
                </a:solidFill>
                <a:latin typeface="+mn-lt"/>
              </a:rPr>
              <a:t>Responsibilidades</a:t>
            </a:r>
            <a:r>
              <a:rPr lang="en-US" sz="3200" b="1">
                <a:solidFill>
                  <a:schemeClr val="bg1"/>
                </a:solidFill>
                <a:latin typeface="+mn-lt"/>
              </a:rPr>
              <a:t> de el </a:t>
            </a:r>
            <a:r>
              <a:rPr lang="en-US" sz="3200" b="1" err="1">
                <a:solidFill>
                  <a:schemeClr val="bg1"/>
                </a:solidFill>
                <a:latin typeface="+mn-lt"/>
              </a:rPr>
              <a:t>Empleador</a:t>
            </a:r>
            <a:r>
              <a:rPr lang="en-US" sz="3200">
                <a:solidFill>
                  <a:schemeClr val="bg1"/>
                </a:solidFill>
              </a:rPr>
              <a:t/>
            </a:r>
            <a:br>
              <a:rPr lang="en-US" sz="3200">
                <a:solidFill>
                  <a:schemeClr val="bg1"/>
                </a:solidFill>
              </a:rPr>
            </a:br>
            <a:endParaRPr lang="en-US" sz="320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817123" y="1865440"/>
            <a:ext cx="764107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 typeface="Arial" panose="020B0604020202020204" pitchFamily="34" charset="0"/>
              <a:buChar char="•"/>
            </a:pPr>
            <a:r>
              <a:rPr lang="es-ES" sz="2400" dirty="0">
                <a:latin typeface="+mn-lt"/>
              </a:rPr>
              <a:t>Desarrollar un plan por escrito de protección de caídas.</a:t>
            </a:r>
            <a:endParaRPr lang="en-US" sz="2400" dirty="0">
              <a:latin typeface="+mn-lt"/>
            </a:endParaRPr>
          </a:p>
          <a:p>
            <a:pPr marL="457200" indent="-457200">
              <a:buFont typeface="Arial" panose="020B0604020202020204" pitchFamily="34" charset="0"/>
              <a:buChar char="•"/>
            </a:pPr>
            <a:endParaRPr lang="en-US" sz="2400" dirty="0">
              <a:latin typeface="+mn-lt"/>
            </a:endParaRPr>
          </a:p>
          <a:p>
            <a:pPr marL="457200" indent="-457200">
              <a:buFont typeface="Arial" panose="020B0604020202020204" pitchFamily="34" charset="0"/>
              <a:buChar char="•"/>
            </a:pPr>
            <a:r>
              <a:rPr lang="es-ES" sz="2400" dirty="0">
                <a:latin typeface="+mn-lt"/>
              </a:rPr>
              <a:t>Identificar riesgos potenciales de caídas antes de cada proyecto y durante las caminadas diarias de el sitio de trabajo. Prestar atención a los riesgos que están asociados con las rutinas diarias y tareas que no son rutinarias</a:t>
            </a:r>
            <a:r>
              <a:rPr lang="en-US" sz="2400" dirty="0">
                <a:latin typeface="+mn-lt"/>
              </a:rPr>
              <a:t>.</a:t>
            </a:r>
          </a:p>
          <a:p>
            <a:pPr marL="457200" indent="-457200">
              <a:buFont typeface="Arial" panose="020B0604020202020204" pitchFamily="34" charset="0"/>
              <a:buChar char="•"/>
            </a:pPr>
            <a:endParaRPr lang="en-US" sz="2400" dirty="0">
              <a:latin typeface="+mn-lt"/>
            </a:endParaRPr>
          </a:p>
          <a:p>
            <a:pPr marL="457200" indent="-457200">
              <a:buFont typeface="Arial" panose="020B0604020202020204" pitchFamily="34" charset="0"/>
              <a:buChar char="•"/>
            </a:pPr>
            <a:r>
              <a:rPr lang="es-ES" sz="2400" dirty="0">
                <a:latin typeface="+mn-lt"/>
              </a:rPr>
              <a:t>Eliminar la necesidad de protección contra caídas cuando sea posible tomando decisiones </a:t>
            </a:r>
            <a:r>
              <a:rPr lang="es-ES" sz="2400" dirty="0" err="1">
                <a:latin typeface="+mn-lt"/>
              </a:rPr>
              <a:t>corectas</a:t>
            </a:r>
            <a:r>
              <a:rPr lang="es-ES" sz="2400" dirty="0">
                <a:latin typeface="+mn-lt"/>
              </a:rPr>
              <a:t>. Puede ser que tenga que volver otro </a:t>
            </a:r>
            <a:r>
              <a:rPr lang="es-ES" sz="2400" dirty="0" err="1">
                <a:latin typeface="+mn-lt"/>
              </a:rPr>
              <a:t>dia</a:t>
            </a:r>
            <a:r>
              <a:rPr lang="es-ES" sz="2400" dirty="0">
                <a:latin typeface="+mn-lt"/>
              </a:rPr>
              <a:t> cuando sea mas </a:t>
            </a:r>
            <a:r>
              <a:rPr lang="es-ES" sz="2400" dirty="0" err="1">
                <a:latin typeface="+mn-lt"/>
              </a:rPr>
              <a:t>apropriado</a:t>
            </a:r>
            <a:r>
              <a:rPr lang="es-ES" sz="2400" dirty="0">
                <a:latin typeface="+mn-lt"/>
              </a:rPr>
              <a:t> , aislar la tarea o cambiando la tarea.</a:t>
            </a:r>
            <a:endParaRPr lang="en-US" sz="2400" dirty="0">
              <a:latin typeface="+mn-lt"/>
            </a:endParaRPr>
          </a:p>
        </p:txBody>
      </p:sp>
    </p:spTree>
    <p:extLst>
      <p:ext uri="{BB962C8B-B14F-4D97-AF65-F5344CB8AC3E}">
        <p14:creationId xmlns:p14="http://schemas.microsoft.com/office/powerpoint/2010/main" val="30672162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dirty="0" smtClean="0">
                <a:solidFill>
                  <a:schemeClr val="bg1"/>
                </a:solidFill>
                <a:latin typeface="+mn-lt"/>
              </a:rPr>
              <a:t> </a:t>
            </a:r>
            <a:r>
              <a:rPr lang="en-US" sz="3200" b="1" dirty="0" err="1" smtClean="0">
                <a:solidFill>
                  <a:schemeClr val="bg1"/>
                </a:solidFill>
                <a:latin typeface="+mn-lt"/>
              </a:rPr>
              <a:t>Responsibilidades</a:t>
            </a:r>
            <a:r>
              <a:rPr lang="en-US" sz="3200" b="1" dirty="0" smtClean="0">
                <a:solidFill>
                  <a:schemeClr val="bg1"/>
                </a:solidFill>
                <a:latin typeface="+mn-lt"/>
              </a:rPr>
              <a:t> </a:t>
            </a:r>
            <a:r>
              <a:rPr lang="en-US" sz="3200" b="1" dirty="0">
                <a:solidFill>
                  <a:schemeClr val="bg1"/>
                </a:solidFill>
                <a:latin typeface="+mn-lt"/>
              </a:rPr>
              <a:t>de el </a:t>
            </a:r>
            <a:r>
              <a:rPr lang="en-US" sz="3200" b="1" dirty="0" err="1">
                <a:solidFill>
                  <a:schemeClr val="bg1"/>
                </a:solidFill>
                <a:latin typeface="+mn-lt"/>
              </a:rPr>
              <a:t>Empleador</a:t>
            </a:r>
            <a:r>
              <a:rPr lang="en-US" sz="3200" dirty="0">
                <a:solidFill>
                  <a:schemeClr val="bg1"/>
                </a:solidFill>
              </a:rPr>
              <a:t/>
            </a:r>
            <a:br>
              <a:rPr lang="en-US" sz="3200" dirty="0">
                <a:solidFill>
                  <a:schemeClr val="bg1"/>
                </a:solidFill>
              </a:rPr>
            </a:br>
            <a:endParaRPr lang="en-US" sz="3200" dirty="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111732" y="1858343"/>
            <a:ext cx="8773045"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 typeface="Arial" panose="020B0604020202020204" pitchFamily="34" charset="0"/>
              <a:buChar char="•"/>
            </a:pPr>
            <a:r>
              <a:rPr lang="es-ES" sz="2600">
                <a:latin typeface="+mn-lt"/>
              </a:rPr>
              <a:t>Asegúrese de que el equipo </a:t>
            </a:r>
            <a:r>
              <a:rPr lang="es-ES" sz="2600" err="1">
                <a:latin typeface="+mn-lt"/>
              </a:rPr>
              <a:t>anticaídas</a:t>
            </a:r>
            <a:r>
              <a:rPr lang="es-ES" sz="2600">
                <a:latin typeface="+mn-lt"/>
              </a:rPr>
              <a:t> es apropiado a la tarea, en buen estado y usado correctamente.</a:t>
            </a:r>
            <a:endParaRPr lang="en-US" sz="2600">
              <a:latin typeface="+mn-lt"/>
            </a:endParaRPr>
          </a:p>
          <a:p>
            <a:pPr marL="457200" indent="-457200">
              <a:buFont typeface="Arial" panose="020B0604020202020204" pitchFamily="34" charset="0"/>
              <a:buChar char="•"/>
            </a:pPr>
            <a:r>
              <a:rPr lang="es-ES" sz="2600">
                <a:latin typeface="+mn-lt"/>
              </a:rPr>
              <a:t>Conducir entrenamientos de prevención de caídas regularmente</a:t>
            </a:r>
            <a:r>
              <a:rPr lang="en-US" sz="2600">
                <a:latin typeface="+mn-lt"/>
              </a:rPr>
              <a:t>.</a:t>
            </a:r>
          </a:p>
          <a:p>
            <a:pPr marL="457200" indent="-457200">
              <a:buFont typeface="Arial" panose="020B0604020202020204" pitchFamily="34" charset="0"/>
              <a:buChar char="•"/>
            </a:pPr>
            <a:endParaRPr lang="en-US" sz="2600">
              <a:latin typeface="+mn-lt"/>
            </a:endParaRPr>
          </a:p>
          <a:p>
            <a:pPr marL="457200" indent="-457200">
              <a:buFont typeface="Arial" panose="020B0604020202020204" pitchFamily="34" charset="0"/>
              <a:buChar char="•"/>
            </a:pPr>
            <a:r>
              <a:rPr lang="es-ES" sz="2600">
                <a:latin typeface="+mn-lt"/>
              </a:rPr>
              <a:t>Entrenar a los trabajadores sobre los peligros de caídas específicos identificados y el equipo de protección personal que es requerido en el sitio de trabajo</a:t>
            </a:r>
            <a:r>
              <a:rPr lang="en-US" sz="2600">
                <a:latin typeface="+mn-lt"/>
              </a:rPr>
              <a:t>.</a:t>
            </a:r>
          </a:p>
          <a:p>
            <a:pPr marL="457200" indent="-457200">
              <a:buFont typeface="Arial" panose="020B0604020202020204" pitchFamily="34" charset="0"/>
              <a:buChar char="•"/>
            </a:pPr>
            <a:endParaRPr lang="en-US" sz="2600">
              <a:latin typeface="+mn-lt"/>
            </a:endParaRPr>
          </a:p>
          <a:p>
            <a:pPr marL="457200" indent="-457200">
              <a:buFont typeface="Arial" panose="020B0604020202020204" pitchFamily="34" charset="0"/>
              <a:buChar char="•"/>
            </a:pPr>
            <a:r>
              <a:rPr lang="es-ES" sz="2600">
                <a:latin typeface="+mn-lt"/>
              </a:rPr>
              <a:t>Conducir inspecciones periódicamente de el equipo </a:t>
            </a:r>
            <a:r>
              <a:rPr lang="es-ES" sz="2600" err="1">
                <a:latin typeface="+mn-lt"/>
              </a:rPr>
              <a:t>anticaídas</a:t>
            </a:r>
            <a:r>
              <a:rPr lang="es-ES" sz="2600">
                <a:latin typeface="+mn-lt"/>
              </a:rPr>
              <a:t> según las recomendaciones y requerimientos del fabricante de el equipo y de los </a:t>
            </a:r>
            <a:r>
              <a:rPr lang="es-ES" sz="2600" err="1">
                <a:latin typeface="+mn-lt"/>
              </a:rPr>
              <a:t>requeriemientos</a:t>
            </a:r>
            <a:r>
              <a:rPr lang="es-ES" sz="2600">
                <a:latin typeface="+mn-lt"/>
              </a:rPr>
              <a:t> de OSHA</a:t>
            </a:r>
            <a:r>
              <a:rPr lang="en-US" sz="2600">
                <a:latin typeface="+mn-lt"/>
              </a:rPr>
              <a:t>.</a:t>
            </a:r>
          </a:p>
          <a:p>
            <a:pPr lvl="1">
              <a:buFont typeface="Arial" panose="020B0604020202020204" pitchFamily="34" charset="0"/>
              <a:buChar char="•"/>
            </a:pPr>
            <a:endParaRPr lang="en-US" altLang="en-US" sz="3200"/>
          </a:p>
        </p:txBody>
      </p:sp>
    </p:spTree>
    <p:extLst>
      <p:ext uri="{BB962C8B-B14F-4D97-AF65-F5344CB8AC3E}">
        <p14:creationId xmlns:p14="http://schemas.microsoft.com/office/powerpoint/2010/main" val="23704266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err="1">
                <a:solidFill>
                  <a:schemeClr val="bg1"/>
                </a:solidFill>
                <a:latin typeface="+mn-lt"/>
              </a:rPr>
              <a:t>Responsibilidades</a:t>
            </a:r>
            <a:r>
              <a:rPr lang="en-US" sz="3200" b="1">
                <a:solidFill>
                  <a:schemeClr val="bg1"/>
                </a:solidFill>
                <a:latin typeface="+mn-lt"/>
              </a:rPr>
              <a:t> de el </a:t>
            </a:r>
            <a:r>
              <a:rPr lang="en-US" sz="3200" b="1" err="1">
                <a:solidFill>
                  <a:schemeClr val="bg1"/>
                </a:solidFill>
                <a:latin typeface="+mn-lt"/>
              </a:rPr>
              <a:t>Empleado</a:t>
            </a:r>
            <a:r>
              <a:rPr lang="en-US" sz="3200">
                <a:solidFill>
                  <a:schemeClr val="bg1"/>
                </a:solidFill>
              </a:rPr>
              <a:t/>
            </a:r>
            <a:br>
              <a:rPr lang="en-US" sz="3200">
                <a:solidFill>
                  <a:schemeClr val="bg1"/>
                </a:solidFill>
              </a:rPr>
            </a:br>
            <a:endParaRPr lang="en-US" sz="320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2033155"/>
            <a:ext cx="877304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s-ES" sz="2400">
                <a:latin typeface="+mn-lt"/>
              </a:rPr>
              <a:t>Entender el plan de prevención de caída escrito de la empresa</a:t>
            </a:r>
            <a:r>
              <a:rPr lang="en-US" sz="2400">
                <a:latin typeface="+mn-lt"/>
              </a:rPr>
              <a:t>.</a:t>
            </a:r>
          </a:p>
          <a:p>
            <a:pPr marL="342900" indent="-342900">
              <a:buFont typeface="Arial" panose="020B0604020202020204" pitchFamily="34" charset="0"/>
              <a:buChar char="•"/>
            </a:pPr>
            <a:endParaRPr lang="en-US" sz="2400">
              <a:latin typeface="+mn-lt"/>
            </a:endParaRPr>
          </a:p>
          <a:p>
            <a:pPr marL="342900" indent="-342900">
              <a:buFont typeface="Arial" panose="020B0604020202020204" pitchFamily="34" charset="0"/>
              <a:buChar char="•"/>
            </a:pPr>
            <a:r>
              <a:rPr lang="es-ES" sz="2400">
                <a:latin typeface="+mn-lt"/>
              </a:rPr>
              <a:t>Asistir y participar en el </a:t>
            </a:r>
            <a:r>
              <a:rPr lang="es-ES" sz="2400" err="1">
                <a:latin typeface="+mn-lt"/>
              </a:rPr>
              <a:t>entranamiento</a:t>
            </a:r>
            <a:r>
              <a:rPr lang="es-ES" sz="2400">
                <a:latin typeface="+mn-lt"/>
              </a:rPr>
              <a:t> de prevención de caídas</a:t>
            </a:r>
            <a:r>
              <a:rPr lang="en-US" sz="2400">
                <a:latin typeface="+mn-lt"/>
              </a:rPr>
              <a:t>.</a:t>
            </a:r>
          </a:p>
          <a:p>
            <a:pPr marL="342900" indent="-342900">
              <a:buFont typeface="Arial" panose="020B0604020202020204" pitchFamily="34" charset="0"/>
              <a:buChar char="•"/>
            </a:pPr>
            <a:endParaRPr lang="en-US" sz="2400">
              <a:latin typeface="+mn-lt"/>
            </a:endParaRPr>
          </a:p>
          <a:p>
            <a:pPr marL="342900" indent="-342900">
              <a:buFont typeface="Arial" panose="020B0604020202020204" pitchFamily="34" charset="0"/>
              <a:buChar char="•"/>
            </a:pPr>
            <a:r>
              <a:rPr lang="es-ES" sz="2400">
                <a:latin typeface="+mn-lt"/>
              </a:rPr>
              <a:t>Utilice equipo de protección contra caídas si es necesario. Asegurarse que es adecuado para la tarea, está correctamente ajustado y está en buenas condiciones.</a:t>
            </a:r>
            <a:endParaRPr lang="en-US" sz="2400">
              <a:latin typeface="+mn-lt"/>
            </a:endParaRPr>
          </a:p>
          <a:p>
            <a:pPr marL="342900" indent="-342900">
              <a:buFont typeface="Arial" panose="020B0604020202020204" pitchFamily="34" charset="0"/>
              <a:buChar char="•"/>
            </a:pPr>
            <a:r>
              <a:rPr lang="en-US" sz="2400" err="1">
                <a:latin typeface="+mn-lt"/>
              </a:rPr>
              <a:t>Inspeccionar</a:t>
            </a:r>
            <a:r>
              <a:rPr lang="en-US" sz="2400">
                <a:latin typeface="+mn-lt"/>
              </a:rPr>
              <a:t> el </a:t>
            </a:r>
            <a:r>
              <a:rPr lang="en-US" sz="2400" err="1">
                <a:latin typeface="+mn-lt"/>
              </a:rPr>
              <a:t>equipo</a:t>
            </a:r>
            <a:r>
              <a:rPr lang="en-US" sz="2400">
                <a:latin typeface="+mn-lt"/>
              </a:rPr>
              <a:t> y lad </a:t>
            </a:r>
            <a:r>
              <a:rPr lang="en-US" sz="2400" err="1">
                <a:latin typeface="+mn-lt"/>
              </a:rPr>
              <a:t>maquinas</a:t>
            </a:r>
            <a:r>
              <a:rPr lang="en-US" sz="2400">
                <a:latin typeface="+mn-lt"/>
              </a:rPr>
              <a:t> de </a:t>
            </a:r>
            <a:r>
              <a:rPr lang="en-US" sz="2400" err="1">
                <a:latin typeface="+mn-lt"/>
              </a:rPr>
              <a:t>protecion</a:t>
            </a:r>
            <a:r>
              <a:rPr lang="en-US" sz="2400">
                <a:latin typeface="+mn-lt"/>
              </a:rPr>
              <a:t> de </a:t>
            </a:r>
            <a:r>
              <a:rPr lang="en-US" sz="2400" err="1">
                <a:latin typeface="+mn-lt"/>
              </a:rPr>
              <a:t>caidas</a:t>
            </a:r>
            <a:r>
              <a:rPr lang="es-ES" sz="2400">
                <a:latin typeface="+mn-lt"/>
              </a:rPr>
              <a:t> antes de cada uso</a:t>
            </a:r>
            <a:r>
              <a:rPr lang="en-US" sz="2400">
                <a:latin typeface="+mn-lt"/>
              </a:rPr>
              <a:t>.</a:t>
            </a:r>
          </a:p>
          <a:p>
            <a:pPr marL="342900" indent="-342900">
              <a:buFont typeface="Arial" panose="020B0604020202020204" pitchFamily="34" charset="0"/>
              <a:buChar char="•"/>
            </a:pPr>
            <a:endParaRPr lang="en-US" sz="2400">
              <a:latin typeface="+mn-lt"/>
            </a:endParaRPr>
          </a:p>
          <a:p>
            <a:pPr marL="342900" indent="-342900">
              <a:buFont typeface="Arial" panose="020B0604020202020204" pitchFamily="34" charset="0"/>
              <a:buChar char="•"/>
            </a:pPr>
            <a:r>
              <a:rPr lang="es-ES" sz="2400">
                <a:latin typeface="+mn-lt"/>
              </a:rPr>
              <a:t>Asegúrese que el acceso al tanque está seguro y protegido en el lugar de trabajo</a:t>
            </a:r>
            <a:r>
              <a:rPr lang="en-US" sz="2400">
                <a:latin typeface="+mn-lt"/>
              </a:rPr>
              <a:t>.</a:t>
            </a:r>
          </a:p>
        </p:txBody>
      </p:sp>
    </p:spTree>
    <p:extLst>
      <p:ext uri="{BB962C8B-B14F-4D97-AF65-F5344CB8AC3E}">
        <p14:creationId xmlns:p14="http://schemas.microsoft.com/office/powerpoint/2010/main" val="17403497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p:nvPr>
        </p:nvSpPr>
        <p:spPr>
          <a:xfrm>
            <a:off x="0" y="0"/>
            <a:ext cx="8458200" cy="1066800"/>
          </a:xfrm>
        </p:spPr>
        <p:txBody>
          <a:bodyPr rtlCol="0">
            <a:normAutofit/>
          </a:bodyPr>
          <a:lstStyle/>
          <a:p>
            <a:pPr eaLnBrk="1" fontAlgn="auto" hangingPunct="1">
              <a:spcAft>
                <a:spcPts val="0"/>
              </a:spcAft>
              <a:defRPr/>
            </a:pPr>
            <a:r>
              <a:rPr lang="en-US" sz="3200" b="1">
                <a:solidFill>
                  <a:schemeClr val="bg1"/>
                </a:solidFill>
                <a:latin typeface="+mn-lt"/>
              </a:rPr>
              <a:t>Worker Responsibilities</a:t>
            </a:r>
            <a:r>
              <a:rPr lang="en-US" sz="3200">
                <a:solidFill>
                  <a:schemeClr val="bg1"/>
                </a:solidFill>
              </a:rPr>
              <a:t/>
            </a:r>
            <a:br>
              <a:rPr lang="en-US" sz="3200">
                <a:solidFill>
                  <a:schemeClr val="bg1"/>
                </a:solidFill>
              </a:rPr>
            </a:br>
            <a:endParaRPr lang="en-US" sz="3200">
              <a:solidFill>
                <a:schemeClr val="bg1"/>
              </a:solidFill>
              <a:effectLst>
                <a:outerShdw blurRad="38100" dist="38100" dir="2700000" algn="tl">
                  <a:srgbClr val="C0C0C0"/>
                </a:outerShdw>
              </a:effectLst>
            </a:endParaRPr>
          </a:p>
        </p:txBody>
      </p:sp>
      <p:sp>
        <p:nvSpPr>
          <p:cNvPr id="86019" name="Rectangle 2"/>
          <p:cNvSpPr>
            <a:spLocks noChangeArrowheads="1"/>
          </p:cNvSpPr>
          <p:nvPr/>
        </p:nvSpPr>
        <p:spPr bwMode="auto">
          <a:xfrm>
            <a:off x="232756" y="2515293"/>
            <a:ext cx="8773045"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Arial" panose="020B0604020202020204" pitchFamily="34" charset="0"/>
              <a:buChar char="•"/>
            </a:pPr>
            <a:r>
              <a:rPr lang="es-ES" sz="2800">
                <a:latin typeface="+mn-lt"/>
              </a:rPr>
              <a:t>Entender los procedimientos que son correctos para la tarea, leer las instrucciones y asegúrese que la escalera esté en buenas condiciones. Busque alrededor por peligros potenciales, base estables de pies y el ángulo correcto</a:t>
            </a:r>
            <a:r>
              <a:rPr lang="en-US" sz="2800">
                <a:latin typeface="+mn-lt"/>
              </a:rPr>
              <a:t>.</a:t>
            </a:r>
          </a:p>
          <a:p>
            <a:pPr marL="342900" indent="-342900">
              <a:buFont typeface="Arial" panose="020B0604020202020204" pitchFamily="34" charset="0"/>
              <a:buChar char="•"/>
            </a:pPr>
            <a:endParaRPr lang="en-US" sz="2800">
              <a:latin typeface="+mn-lt"/>
            </a:endParaRPr>
          </a:p>
          <a:p>
            <a:pPr marL="342900" indent="-342900">
              <a:buFont typeface="Arial" panose="020B0604020202020204" pitchFamily="34" charset="0"/>
              <a:buChar char="•"/>
            </a:pPr>
            <a:r>
              <a:rPr lang="es-ES" sz="2800">
                <a:latin typeface="+mn-lt"/>
              </a:rPr>
              <a:t>Póngase en contacto con su supervisor si ve peligros de caídas o tiene cualquier duda sobre prevención de caídas. No trabaje hasta que se han corregido las condiciones inseguras</a:t>
            </a:r>
            <a:r>
              <a:rPr lang="en-US" sz="2800">
                <a:latin typeface="+mn-lt"/>
              </a:rPr>
              <a:t>.</a:t>
            </a:r>
          </a:p>
          <a:p>
            <a:endParaRPr lang="en-US" altLang="en-US" sz="2400">
              <a:latin typeface="+mn-lt"/>
            </a:endParaRPr>
          </a:p>
        </p:txBody>
      </p:sp>
    </p:spTree>
    <p:extLst>
      <p:ext uri="{BB962C8B-B14F-4D97-AF65-F5344CB8AC3E}">
        <p14:creationId xmlns:p14="http://schemas.microsoft.com/office/powerpoint/2010/main" val="19917067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462555" y="1464053"/>
            <a:ext cx="84582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a:p>
          <a:p>
            <a:pPr lvl="1">
              <a:buFont typeface="Arial" panose="020B0604020202020204" pitchFamily="34" charset="0"/>
              <a:buChar char="•"/>
            </a:pPr>
            <a:r>
              <a:rPr lang="es-ES" altLang="en-US" sz="3600">
                <a:latin typeface="+mn-lt"/>
              </a:rPr>
              <a:t>Escriba dos exposiciones de caída que tiene en su lugar de trabajo</a:t>
            </a:r>
            <a:endParaRPr lang="en-US" altLang="en-US" sz="3600">
              <a:latin typeface="+mn-lt"/>
            </a:endParaRPr>
          </a:p>
          <a:p>
            <a:pPr lvl="1">
              <a:buFont typeface="Arial" panose="020B0604020202020204" pitchFamily="34" charset="0"/>
              <a:buChar char="•"/>
            </a:pPr>
            <a:r>
              <a:rPr lang="es-ES" altLang="en-US" sz="3600">
                <a:latin typeface="+mn-lt"/>
              </a:rPr>
              <a:t>Anota una caída que le sucedió a usted en su lugar de trabajo</a:t>
            </a:r>
            <a:r>
              <a:rPr lang="en-US" altLang="en-US" sz="3600">
                <a:latin typeface="+mn-lt"/>
              </a:rPr>
              <a:t>.</a:t>
            </a:r>
          </a:p>
          <a:p>
            <a:pPr lvl="1">
              <a:buFont typeface="Arial" panose="020B0604020202020204" pitchFamily="34" charset="0"/>
              <a:buChar char="•"/>
            </a:pPr>
            <a:endParaRPr lang="en-US" altLang="en-US" sz="3600">
              <a:latin typeface="+mn-lt"/>
            </a:endParaRPr>
          </a:p>
          <a:p>
            <a:pPr lvl="1">
              <a:buFont typeface="Arial" panose="020B0604020202020204" pitchFamily="34" charset="0"/>
              <a:buChar char="•"/>
            </a:pPr>
            <a:r>
              <a:rPr lang="en-US" altLang="en-US" sz="3600" err="1">
                <a:latin typeface="+mn-lt"/>
              </a:rPr>
              <a:t>Escriba</a:t>
            </a:r>
            <a:r>
              <a:rPr lang="en-US" altLang="en-US" sz="3600">
                <a:latin typeface="+mn-lt"/>
              </a:rPr>
              <a:t> lo que </a:t>
            </a:r>
            <a:r>
              <a:rPr lang="en-US" altLang="en-US" sz="3600" err="1">
                <a:latin typeface="+mn-lt"/>
              </a:rPr>
              <a:t>recomienda</a:t>
            </a:r>
            <a:r>
              <a:rPr lang="en-US" altLang="en-US" sz="3600">
                <a:latin typeface="+mn-lt"/>
              </a:rPr>
              <a:t> para </a:t>
            </a:r>
            <a:r>
              <a:rPr lang="en-US" altLang="en-US" sz="3600" err="1">
                <a:latin typeface="+mn-lt"/>
              </a:rPr>
              <a:t>minimizar</a:t>
            </a:r>
            <a:r>
              <a:rPr lang="en-US" altLang="en-US" sz="3600">
                <a:latin typeface="+mn-lt"/>
              </a:rPr>
              <a:t> o </a:t>
            </a:r>
            <a:r>
              <a:rPr lang="en-US" altLang="en-US" sz="3600" err="1">
                <a:latin typeface="+mn-lt"/>
              </a:rPr>
              <a:t>evitar</a:t>
            </a:r>
            <a:r>
              <a:rPr lang="en-US" altLang="en-US" sz="3600">
                <a:latin typeface="+mn-lt"/>
              </a:rPr>
              <a:t> </a:t>
            </a:r>
            <a:r>
              <a:rPr lang="en-US" altLang="en-US" sz="3600" err="1">
                <a:latin typeface="+mn-lt"/>
              </a:rPr>
              <a:t>accidentes</a:t>
            </a:r>
            <a:r>
              <a:rPr lang="en-US" altLang="en-US" sz="3600">
                <a:latin typeface="+mn-lt"/>
              </a:rPr>
              <a:t>.</a:t>
            </a:r>
          </a:p>
        </p:txBody>
      </p:sp>
      <p:sp>
        <p:nvSpPr>
          <p:cNvPr id="5" name="Title 2"/>
          <p:cNvSpPr>
            <a:spLocks noGrp="1"/>
          </p:cNvSpPr>
          <p:nvPr>
            <p:ph type="title"/>
          </p:nvPr>
        </p:nvSpPr>
        <p:spPr>
          <a:xfrm>
            <a:off x="0" y="0"/>
            <a:ext cx="7886700" cy="619612"/>
          </a:xfrm>
        </p:spPr>
        <p:txBody>
          <a:bodyPr>
            <a:normAutofit/>
          </a:bodyPr>
          <a:lstStyle/>
          <a:p>
            <a:r>
              <a:rPr lang="en-US" sz="3600" err="1">
                <a:solidFill>
                  <a:schemeClr val="bg1"/>
                </a:solidFill>
                <a:latin typeface="+mn-lt"/>
              </a:rPr>
              <a:t>Actividad</a:t>
            </a:r>
            <a:endParaRPr lang="en-US" sz="3600">
              <a:solidFill>
                <a:schemeClr val="bg1"/>
              </a:solidFill>
              <a:latin typeface="+mn-lt"/>
            </a:endParaRPr>
          </a:p>
        </p:txBody>
      </p:sp>
    </p:spTree>
    <p:extLst>
      <p:ext uri="{BB962C8B-B14F-4D97-AF65-F5344CB8AC3E}">
        <p14:creationId xmlns:p14="http://schemas.microsoft.com/office/powerpoint/2010/main" val="191173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1" y="0"/>
            <a:ext cx="8562109" cy="611539"/>
          </a:xfrm>
        </p:spPr>
        <p:txBody>
          <a:bodyPr>
            <a:normAutofit/>
          </a:bodyPr>
          <a:lstStyle/>
          <a:p>
            <a:pPr eaLnBrk="1" hangingPunct="1"/>
            <a:r>
              <a:rPr lang="en-US" altLang="en-US" sz="3600" err="1">
                <a:solidFill>
                  <a:schemeClr val="bg1"/>
                </a:solidFill>
                <a:latin typeface="+mn-lt"/>
              </a:rPr>
              <a:t>Pegado</a:t>
            </a:r>
            <a:r>
              <a:rPr lang="en-US" altLang="en-US" sz="3600">
                <a:solidFill>
                  <a:schemeClr val="bg1"/>
                </a:solidFill>
                <a:latin typeface="+mn-lt"/>
              </a:rPr>
              <a:t> </a:t>
            </a:r>
            <a:r>
              <a:rPr lang="en-US" altLang="en-US" sz="3600" err="1">
                <a:solidFill>
                  <a:schemeClr val="bg1"/>
                </a:solidFill>
                <a:latin typeface="+mn-lt"/>
              </a:rPr>
              <a:t>por</a:t>
            </a:r>
            <a:endParaRPr lang="en-US" altLang="en-US" sz="3600">
              <a:solidFill>
                <a:schemeClr val="bg1"/>
              </a:solidFill>
              <a:latin typeface="+mn-lt"/>
            </a:endParaRPr>
          </a:p>
        </p:txBody>
      </p:sp>
      <p:pic>
        <p:nvPicPr>
          <p:cNvPr id="3" name="Picture 2" title="X-Ray of a broken arm bon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52594" cy="6857999"/>
          </a:xfrm>
          <a:prstGeom prst="rect">
            <a:avLst/>
          </a:prstGeom>
        </p:spPr>
      </p:pic>
    </p:spTree>
    <p:extLst>
      <p:ext uri="{BB962C8B-B14F-4D97-AF65-F5344CB8AC3E}">
        <p14:creationId xmlns:p14="http://schemas.microsoft.com/office/powerpoint/2010/main" val="8000240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a:xfrm>
            <a:off x="0" y="255494"/>
            <a:ext cx="8562109" cy="611539"/>
          </a:xfrm>
        </p:spPr>
        <p:txBody>
          <a:bodyPr>
            <a:normAutofit fontScale="90000"/>
          </a:bodyPr>
          <a:lstStyle/>
          <a:p>
            <a:pPr eaLnBrk="1" hangingPunct="1"/>
            <a:r>
              <a:rPr lang="en-US" altLang="en-US" sz="3600" err="1">
                <a:solidFill>
                  <a:schemeClr val="bg1"/>
                </a:solidFill>
                <a:latin typeface="+mn-lt"/>
              </a:rPr>
              <a:t>Causas</a:t>
            </a:r>
            <a:r>
              <a:rPr lang="en-US" altLang="en-US" sz="3600">
                <a:solidFill>
                  <a:schemeClr val="bg1"/>
                </a:solidFill>
                <a:latin typeface="+mn-lt"/>
              </a:rPr>
              <a:t> </a:t>
            </a:r>
            <a:r>
              <a:rPr lang="en-US" altLang="en-US" sz="3600" err="1">
                <a:solidFill>
                  <a:schemeClr val="bg1"/>
                </a:solidFill>
                <a:latin typeface="+mn-lt"/>
              </a:rPr>
              <a:t>Principales</a:t>
            </a:r>
            <a:r>
              <a:rPr lang="en-US" altLang="en-US" sz="3600">
                <a:solidFill>
                  <a:schemeClr val="bg1"/>
                </a:solidFill>
                <a:latin typeface="+mn-lt"/>
              </a:rPr>
              <a:t> de </a:t>
            </a:r>
            <a:r>
              <a:rPr lang="en-US" altLang="en-US" sz="3600" err="1">
                <a:solidFill>
                  <a:schemeClr val="bg1"/>
                </a:solidFill>
                <a:latin typeface="+mn-lt"/>
              </a:rPr>
              <a:t>Fatalidades</a:t>
            </a:r>
            <a:r>
              <a:rPr lang="en-US" altLang="en-US" sz="3600">
                <a:solidFill>
                  <a:schemeClr val="bg1"/>
                </a:solidFill>
                <a:latin typeface="+mn-lt"/>
              </a:rPr>
              <a:t> que </a:t>
            </a:r>
            <a:r>
              <a:rPr lang="en-US" altLang="en-US" sz="3600" err="1">
                <a:solidFill>
                  <a:schemeClr val="bg1"/>
                </a:solidFill>
                <a:latin typeface="+mn-lt"/>
              </a:rPr>
              <a:t>fueron</a:t>
            </a:r>
            <a:r>
              <a:rPr lang="en-US" altLang="en-US" sz="3600">
                <a:solidFill>
                  <a:schemeClr val="bg1"/>
                </a:solidFill>
                <a:latin typeface="+mn-lt"/>
              </a:rPr>
              <a:t> </a:t>
            </a:r>
            <a:r>
              <a:rPr lang="en-US" altLang="en-US" sz="3600" err="1">
                <a:solidFill>
                  <a:schemeClr val="bg1"/>
                </a:solidFill>
                <a:latin typeface="+mn-lt"/>
              </a:rPr>
              <a:t>causadas</a:t>
            </a:r>
            <a:r>
              <a:rPr lang="en-US" altLang="en-US" sz="3600">
                <a:solidFill>
                  <a:schemeClr val="bg1"/>
                </a:solidFill>
                <a:latin typeface="+mn-lt"/>
              </a:rPr>
              <a:t> de </a:t>
            </a:r>
            <a:r>
              <a:rPr lang="en-US" altLang="en-US" sz="3600" err="1">
                <a:solidFill>
                  <a:schemeClr val="bg1"/>
                </a:solidFill>
                <a:latin typeface="+mn-lt"/>
              </a:rPr>
              <a:t>pegar</a:t>
            </a:r>
            <a:r>
              <a:rPr lang="en-US" altLang="en-US" sz="3600">
                <a:solidFill>
                  <a:schemeClr val="bg1"/>
                </a:solidFill>
                <a:latin typeface="+mn-lt"/>
              </a:rPr>
              <a:t> </a:t>
            </a:r>
            <a:r>
              <a:rPr lang="en-US" altLang="en-US" sz="3600" err="1">
                <a:solidFill>
                  <a:schemeClr val="bg1"/>
                </a:solidFill>
                <a:latin typeface="+mn-lt"/>
              </a:rPr>
              <a:t>por</a:t>
            </a:r>
            <a:endParaRPr lang="en-US" altLang="en-US" sz="3600">
              <a:solidFill>
                <a:schemeClr val="bg1"/>
              </a:solidFill>
              <a:latin typeface="+mn-lt"/>
            </a:endParaRPr>
          </a:p>
        </p:txBody>
      </p:sp>
      <p:sp>
        <p:nvSpPr>
          <p:cNvPr id="28675" name="Rectangle 5"/>
          <p:cNvSpPr>
            <a:spLocks noGrp="1" noChangeArrowheads="1"/>
          </p:cNvSpPr>
          <p:nvPr>
            <p:ph idx="1"/>
          </p:nvPr>
        </p:nvSpPr>
        <p:spPr>
          <a:xfrm>
            <a:off x="1050092" y="2086412"/>
            <a:ext cx="7512016" cy="4397515"/>
          </a:xfrm>
        </p:spPr>
        <p:txBody>
          <a:bodyPr>
            <a:normAutofit lnSpcReduction="10000"/>
          </a:bodyPr>
          <a:lstStyle/>
          <a:p>
            <a:r>
              <a:rPr lang="en-US" altLang="en-US" sz="2600" err="1"/>
              <a:t>Objetos</a:t>
            </a:r>
            <a:r>
              <a:rPr lang="en-US" altLang="en-US" sz="2600"/>
              <a:t> </a:t>
            </a:r>
            <a:r>
              <a:rPr lang="en-US" altLang="en-US" sz="2600" err="1"/>
              <a:t>Voladores</a:t>
            </a:r>
            <a:endParaRPr lang="en-US" altLang="en-US" sz="2600"/>
          </a:p>
          <a:p>
            <a:pPr lvl="1"/>
            <a:r>
              <a:rPr lang="es-ES" altLang="en-US" sz="2600"/>
              <a:t>Faltas de equipo bajo tensión y stress</a:t>
            </a:r>
          </a:p>
          <a:p>
            <a:pPr lvl="1"/>
            <a:r>
              <a:rPr lang="en-US" altLang="en-US" sz="2600" err="1"/>
              <a:t>Objetos</a:t>
            </a:r>
            <a:r>
              <a:rPr lang="en-US" altLang="en-US" sz="2600"/>
              <a:t> </a:t>
            </a:r>
            <a:r>
              <a:rPr lang="en-US" altLang="en-US" sz="2600" err="1"/>
              <a:t>Voladores</a:t>
            </a:r>
            <a:endParaRPr lang="en-US" altLang="en-US" sz="2600"/>
          </a:p>
          <a:p>
            <a:pPr lvl="1" eaLnBrk="1" hangingPunct="1"/>
            <a:r>
              <a:rPr lang="en-US" altLang="en-US" sz="2600" err="1"/>
              <a:t>Equipo</a:t>
            </a:r>
            <a:r>
              <a:rPr lang="en-US" altLang="en-US" sz="2600"/>
              <a:t> </a:t>
            </a:r>
            <a:r>
              <a:rPr lang="en-US" altLang="en-US" sz="2600" err="1"/>
              <a:t>Amarre</a:t>
            </a:r>
            <a:r>
              <a:rPr lang="en-US" altLang="en-US" sz="2600"/>
              <a:t> </a:t>
            </a:r>
            <a:r>
              <a:rPr lang="en-US" altLang="en-US" sz="2600" err="1"/>
              <a:t>en</a:t>
            </a:r>
            <a:r>
              <a:rPr lang="en-US" altLang="en-US" sz="2600"/>
              <a:t> fracas</a:t>
            </a:r>
          </a:p>
          <a:p>
            <a:pPr lvl="1" eaLnBrk="1" hangingPunct="1"/>
            <a:r>
              <a:rPr lang="en-US" altLang="en-US" sz="2600" err="1"/>
              <a:t>Materiales</a:t>
            </a:r>
            <a:r>
              <a:rPr lang="en-US" altLang="en-US" sz="2600"/>
              <a:t> </a:t>
            </a:r>
            <a:r>
              <a:rPr lang="en-US" altLang="en-US" sz="2600" err="1"/>
              <a:t>inseguros</a:t>
            </a:r>
            <a:r>
              <a:rPr lang="en-US" altLang="en-US" sz="2600"/>
              <a:t> que se </a:t>
            </a:r>
            <a:r>
              <a:rPr lang="en-US" altLang="en-US" sz="2600" err="1"/>
              <a:t>mueven</a:t>
            </a:r>
            <a:r>
              <a:rPr lang="en-US" altLang="en-US" sz="2600"/>
              <a:t> o </a:t>
            </a:r>
            <a:r>
              <a:rPr lang="en-US" altLang="en-US" sz="2600" err="1"/>
              <a:t>estan</a:t>
            </a:r>
            <a:r>
              <a:rPr lang="en-US" altLang="en-US" sz="2600"/>
              <a:t>  </a:t>
            </a:r>
            <a:r>
              <a:rPr lang="en-US" altLang="en-US" sz="2600" err="1"/>
              <a:t>sueltos</a:t>
            </a:r>
            <a:r>
              <a:rPr lang="en-US" altLang="en-US" sz="2600"/>
              <a:t> </a:t>
            </a:r>
          </a:p>
          <a:p>
            <a:pPr lvl="1" eaLnBrk="1" hangingPunct="1"/>
            <a:r>
              <a:rPr lang="en-US" altLang="en-US" sz="2600" err="1"/>
              <a:t>Equipo</a:t>
            </a:r>
            <a:r>
              <a:rPr lang="en-US" altLang="en-US" sz="2600"/>
              <a:t> que se </a:t>
            </a:r>
            <a:r>
              <a:rPr lang="en-US" altLang="en-US" sz="2600" err="1"/>
              <a:t>voltea</a:t>
            </a:r>
            <a:r>
              <a:rPr lang="en-US" altLang="en-US" sz="2600"/>
              <a:t> y </a:t>
            </a:r>
            <a:r>
              <a:rPr lang="en-US" altLang="en-US" sz="2600" err="1"/>
              <a:t>cai</a:t>
            </a:r>
            <a:r>
              <a:rPr lang="en-US" altLang="en-US" sz="2600"/>
              <a:t> o </a:t>
            </a:r>
            <a:r>
              <a:rPr lang="en-US" altLang="en-US" sz="2600" err="1"/>
              <a:t>esta</a:t>
            </a:r>
            <a:r>
              <a:rPr lang="en-US" altLang="en-US" sz="2600"/>
              <a:t> </a:t>
            </a:r>
            <a:r>
              <a:rPr lang="en-US" altLang="en-US" sz="2600" err="1"/>
              <a:t>fallando</a:t>
            </a:r>
            <a:r>
              <a:rPr lang="en-US" altLang="en-US" sz="2600"/>
              <a:t> </a:t>
            </a:r>
          </a:p>
          <a:p>
            <a:pPr lvl="1" eaLnBrk="1" hangingPunct="1"/>
            <a:r>
              <a:rPr lang="en-US" altLang="en-US" sz="2600"/>
              <a:t>No </a:t>
            </a:r>
            <a:r>
              <a:rPr lang="en-US" altLang="en-US" sz="2600" err="1"/>
              <a:t>tener</a:t>
            </a:r>
            <a:r>
              <a:rPr lang="en-US" altLang="en-US" sz="2600"/>
              <a:t> </a:t>
            </a:r>
            <a:r>
              <a:rPr lang="en-US" altLang="en-US" sz="2600" err="1"/>
              <a:t>equipo</a:t>
            </a:r>
            <a:r>
              <a:rPr lang="en-US" altLang="en-US" sz="2600"/>
              <a:t> </a:t>
            </a:r>
            <a:r>
              <a:rPr lang="en-US" altLang="en-US" sz="2600" err="1"/>
              <a:t>protejivo</a:t>
            </a:r>
            <a:r>
              <a:rPr lang="en-US" altLang="en-US" sz="2600"/>
              <a:t> para la </a:t>
            </a:r>
            <a:r>
              <a:rPr lang="en-US" altLang="en-US" sz="2600" err="1"/>
              <a:t>cabeza</a:t>
            </a:r>
            <a:endParaRPr lang="en-US" altLang="en-US" sz="2600"/>
          </a:p>
          <a:p>
            <a:pPr eaLnBrk="1" hangingPunct="1"/>
            <a:r>
              <a:rPr lang="en-US" altLang="en-US" sz="2600" err="1"/>
              <a:t>Golpeado</a:t>
            </a:r>
            <a:r>
              <a:rPr lang="en-US" altLang="en-US" sz="2600"/>
              <a:t> </a:t>
            </a:r>
            <a:r>
              <a:rPr lang="en-US" altLang="en-US" sz="2600" err="1"/>
              <a:t>por</a:t>
            </a:r>
            <a:r>
              <a:rPr lang="en-US" altLang="en-US" sz="2600"/>
              <a:t> </a:t>
            </a:r>
            <a:r>
              <a:rPr lang="en-US" altLang="en-US" sz="2600" err="1"/>
              <a:t>Vehiculos</a:t>
            </a:r>
            <a:r>
              <a:rPr lang="en-US" altLang="en-US" sz="2600"/>
              <a:t> y las </a:t>
            </a:r>
            <a:r>
              <a:rPr lang="en-US" altLang="en-US" sz="2600" err="1"/>
              <a:t>maquinas</a:t>
            </a:r>
            <a:r>
              <a:rPr lang="en-US" altLang="en-US" sz="2600"/>
              <a:t> </a:t>
            </a:r>
          </a:p>
          <a:p>
            <a:pPr lvl="1" eaLnBrk="1" hangingPunct="1"/>
            <a:r>
              <a:rPr lang="en-US" altLang="en-US" sz="2600" err="1"/>
              <a:t>Incidentes</a:t>
            </a:r>
            <a:r>
              <a:rPr lang="en-US" altLang="en-US" sz="2600"/>
              <a:t> </a:t>
            </a:r>
            <a:r>
              <a:rPr lang="en-US" altLang="en-US" sz="2600" err="1"/>
              <a:t>cuando</a:t>
            </a:r>
            <a:r>
              <a:rPr lang="en-US" altLang="en-US" sz="2600"/>
              <a:t> </a:t>
            </a:r>
            <a:r>
              <a:rPr lang="en-US" altLang="en-US" sz="2600" err="1"/>
              <a:t>maneja</a:t>
            </a:r>
            <a:r>
              <a:rPr lang="en-US" altLang="en-US" sz="2600"/>
              <a:t> de </a:t>
            </a:r>
            <a:r>
              <a:rPr lang="en-US" altLang="en-US" sz="2600" err="1"/>
              <a:t>reversa</a:t>
            </a:r>
            <a:endParaRPr lang="en-US" altLang="en-US" sz="2600"/>
          </a:p>
          <a:p>
            <a:pPr lvl="1" eaLnBrk="1" hangingPunct="1"/>
            <a:r>
              <a:rPr lang="en-US" altLang="en-US" sz="2600" err="1"/>
              <a:t>Trabajadores</a:t>
            </a:r>
            <a:r>
              <a:rPr lang="en-US" altLang="en-US" sz="2600"/>
              <a:t> de pie</a:t>
            </a:r>
          </a:p>
          <a:p>
            <a:pPr marL="457200" lvl="1" indent="0" eaLnBrk="1" hangingPunct="1">
              <a:buNone/>
            </a:pPr>
            <a:endParaRPr lang="en-US" altLang="en-US" sz="2600"/>
          </a:p>
        </p:txBody>
      </p:sp>
    </p:spTree>
    <p:extLst>
      <p:ext uri="{BB962C8B-B14F-4D97-AF65-F5344CB8AC3E}">
        <p14:creationId xmlns:p14="http://schemas.microsoft.com/office/powerpoint/2010/main" val="3885088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Grp="1" noChangeArrowheads="1"/>
          </p:cNvSpPr>
          <p:nvPr>
            <p:ph type="title"/>
          </p:nvPr>
        </p:nvSpPr>
        <p:spPr>
          <a:xfrm>
            <a:off x="0" y="0"/>
            <a:ext cx="9063613" cy="896815"/>
          </a:xfrm>
        </p:spPr>
        <p:txBody>
          <a:bodyPr>
            <a:normAutofit fontScale="90000"/>
          </a:bodyPr>
          <a:lstStyle/>
          <a:p>
            <a:r>
              <a:rPr lang="es-ES" altLang="en-US" sz="3600" dirty="0">
                <a:solidFill>
                  <a:schemeClr val="bg1"/>
                </a:solidFill>
                <a:latin typeface="+mn-lt"/>
              </a:rPr>
              <a:t>Cuáles son los “Cuatro Peligros de Enfoque” de  OSHA?</a:t>
            </a:r>
          </a:p>
        </p:txBody>
      </p:sp>
      <p:sp>
        <p:nvSpPr>
          <p:cNvPr id="10243" name="Rectangle 3"/>
          <p:cNvSpPr>
            <a:spLocks noGrp="1" noChangeArrowheads="1"/>
          </p:cNvSpPr>
          <p:nvPr>
            <p:ph idx="1"/>
          </p:nvPr>
        </p:nvSpPr>
        <p:spPr>
          <a:xfrm>
            <a:off x="1798654" y="2117725"/>
            <a:ext cx="6958483" cy="4351338"/>
          </a:xfrm>
        </p:spPr>
        <p:txBody>
          <a:bodyPr>
            <a:normAutofit/>
          </a:bodyPr>
          <a:lstStyle/>
          <a:p>
            <a:pPr eaLnBrk="1" hangingPunct="1"/>
            <a:r>
              <a:rPr lang="en-US" altLang="en-US" sz="3200" dirty="0" err="1" smtClean="0"/>
              <a:t>Caidas</a:t>
            </a:r>
            <a:endParaRPr lang="en-US" altLang="en-US" sz="3200" dirty="0"/>
          </a:p>
          <a:p>
            <a:endParaRPr lang="en-US" altLang="en-US" sz="3200" dirty="0"/>
          </a:p>
          <a:p>
            <a:r>
              <a:rPr lang="en-US" altLang="en-US" sz="3200" dirty="0" err="1"/>
              <a:t>Golpeado</a:t>
            </a:r>
            <a:r>
              <a:rPr lang="en-US" altLang="en-US" sz="3200" dirty="0"/>
              <a:t> </a:t>
            </a:r>
            <a:r>
              <a:rPr lang="en-US" altLang="en-US" sz="3200" dirty="0" err="1"/>
              <a:t>Por</a:t>
            </a:r>
            <a:r>
              <a:rPr lang="en-US" altLang="en-US" sz="3200" dirty="0"/>
              <a:t> </a:t>
            </a:r>
          </a:p>
          <a:p>
            <a:endParaRPr lang="en-US" altLang="en-US" sz="3200" dirty="0"/>
          </a:p>
          <a:p>
            <a:r>
              <a:rPr lang="en-US" altLang="en-US" sz="3200" dirty="0" err="1"/>
              <a:t>Atrapado</a:t>
            </a:r>
            <a:endParaRPr lang="en-US" altLang="en-US" sz="3200" dirty="0"/>
          </a:p>
          <a:p>
            <a:pPr eaLnBrk="1" hangingPunct="1"/>
            <a:endParaRPr lang="en-US" altLang="en-US" sz="3200" dirty="0"/>
          </a:p>
          <a:p>
            <a:pPr eaLnBrk="1" hangingPunct="1"/>
            <a:r>
              <a:rPr lang="en-US" altLang="en-US" sz="3200" dirty="0" err="1"/>
              <a:t>Electrocusion</a:t>
            </a:r>
            <a:endParaRPr lang="en-US" altLang="en-US" sz="3200" dirty="0"/>
          </a:p>
          <a:p>
            <a:pPr marL="0" indent="0" eaLnBrk="1" hangingPunct="1">
              <a:buNone/>
            </a:pPr>
            <a:endParaRPr lang="en-US" altLang="en-US" sz="3200" dirty="0"/>
          </a:p>
        </p:txBody>
      </p:sp>
    </p:spTree>
    <p:extLst>
      <p:ext uri="{BB962C8B-B14F-4D97-AF65-F5344CB8AC3E}">
        <p14:creationId xmlns:p14="http://schemas.microsoft.com/office/powerpoint/2010/main" val="1632212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6"/>
          <p:cNvSpPr txBox="1">
            <a:spLocks noChangeArrowheads="1"/>
          </p:cNvSpPr>
          <p:nvPr/>
        </p:nvSpPr>
        <p:spPr bwMode="auto">
          <a:xfrm>
            <a:off x="1828800" y="3073400"/>
            <a:ext cx="533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Criteria for PPE</a:t>
            </a:r>
            <a:r>
              <a:rPr lang="en-US" altLang="en-US" sz="1200" b="1"/>
              <a:t> (Subpart B – Power Transmission and Distribution)</a:t>
            </a:r>
          </a:p>
        </p:txBody>
      </p:sp>
      <p:sp>
        <p:nvSpPr>
          <p:cNvPr id="36867" name="Text Box 7"/>
          <p:cNvSpPr txBox="1">
            <a:spLocks noChangeArrowheads="1"/>
          </p:cNvSpPr>
          <p:nvPr/>
        </p:nvSpPr>
        <p:spPr bwMode="auto">
          <a:xfrm>
            <a:off x="1828800" y="3835400"/>
            <a:ext cx="327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a:t>Material Handling Equipment</a:t>
            </a:r>
            <a:endParaRPr lang="en-US" altLang="en-US" sz="2400"/>
          </a:p>
        </p:txBody>
      </p:sp>
      <p:sp>
        <p:nvSpPr>
          <p:cNvPr id="36868" name="Rectangle 11"/>
          <p:cNvSpPr>
            <a:spLocks noGrp="1" noChangeArrowheads="1"/>
          </p:cNvSpPr>
          <p:nvPr>
            <p:ph type="title"/>
          </p:nvPr>
        </p:nvSpPr>
        <p:spPr>
          <a:xfrm>
            <a:off x="0" y="18762"/>
            <a:ext cx="7886700" cy="583553"/>
          </a:xfrm>
        </p:spPr>
        <p:txBody>
          <a:bodyPr>
            <a:noAutofit/>
          </a:bodyPr>
          <a:lstStyle/>
          <a:p>
            <a:pPr eaLnBrk="1" hangingPunct="1"/>
            <a:r>
              <a:rPr lang="en-US" altLang="en-US" sz="3600">
                <a:solidFill>
                  <a:schemeClr val="bg1"/>
                </a:solidFill>
                <a:latin typeface="+mn-lt"/>
              </a:rPr>
              <a:t> </a:t>
            </a:r>
            <a:r>
              <a:rPr lang="en-US" altLang="en-US" sz="3600" err="1">
                <a:solidFill>
                  <a:schemeClr val="bg1"/>
                </a:solidFill>
                <a:latin typeface="+mn-lt"/>
              </a:rPr>
              <a:t>Citasiones</a:t>
            </a:r>
            <a:r>
              <a:rPr lang="en-US" altLang="en-US" sz="3600">
                <a:solidFill>
                  <a:schemeClr val="bg1"/>
                </a:solidFill>
                <a:latin typeface="+mn-lt"/>
              </a:rPr>
              <a:t> Mas communes de </a:t>
            </a:r>
            <a:r>
              <a:rPr lang="en-US" altLang="en-US" sz="3600" err="1">
                <a:solidFill>
                  <a:schemeClr val="bg1"/>
                </a:solidFill>
                <a:latin typeface="+mn-lt"/>
              </a:rPr>
              <a:t>Pegar</a:t>
            </a:r>
            <a:r>
              <a:rPr lang="en-US" altLang="en-US" sz="3600">
                <a:solidFill>
                  <a:schemeClr val="bg1"/>
                </a:solidFill>
                <a:latin typeface="+mn-lt"/>
              </a:rPr>
              <a:t> </a:t>
            </a:r>
            <a:r>
              <a:rPr lang="en-US" altLang="en-US" sz="3600" err="1">
                <a:solidFill>
                  <a:schemeClr val="bg1"/>
                </a:solidFill>
                <a:latin typeface="+mn-lt"/>
              </a:rPr>
              <a:t>por</a:t>
            </a:r>
            <a:endParaRPr lang="en-US" altLang="en-US" sz="3600">
              <a:solidFill>
                <a:schemeClr val="bg1"/>
              </a:solidFill>
              <a:latin typeface="+mn-lt"/>
            </a:endParaRPr>
          </a:p>
        </p:txBody>
      </p:sp>
      <p:pic>
        <p:nvPicPr>
          <p:cNvPr id="36869" name="Object 9" title=" Citasiones Mas communes de Pegar por: Proteccion de cabeza, proteccion de la cara y de los ojos, Criteria for PPE, Material handling equipment, concreto &amp; cemento "/>
          <p:cNvPicPr>
            <a:picLocks noGrp="1" noChangeAspect="1" noChangeArrowheads="1"/>
          </p:cNvPicPr>
          <p:nvPr>
            <p:ph type="chart" idx="4294967295"/>
          </p:nvPr>
        </p:nvPicPr>
        <p:blipFill>
          <a:blip r:embed="rId3">
            <a:extLst>
              <a:ext uri="{28A0092B-C50C-407E-A947-70E740481C1C}">
                <a14:useLocalDpi xmlns:a14="http://schemas.microsoft.com/office/drawing/2010/main"/>
              </a:ext>
            </a:extLst>
          </a:blip>
          <a:srcRect/>
          <a:stretch>
            <a:fillRect/>
          </a:stretch>
        </p:blipFill>
        <p:spPr>
          <a:xfrm>
            <a:off x="0" y="1708150"/>
            <a:ext cx="8945563" cy="459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Text Box 10"/>
          <p:cNvSpPr txBox="1">
            <a:spLocks noChangeArrowheads="1"/>
          </p:cNvSpPr>
          <p:nvPr/>
        </p:nvSpPr>
        <p:spPr bwMode="auto">
          <a:xfrm>
            <a:off x="1828800" y="45974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err="1"/>
              <a:t>Concreto</a:t>
            </a:r>
            <a:r>
              <a:rPr lang="en-US" altLang="en-US" sz="1400" b="1"/>
              <a:t> &amp; </a:t>
            </a:r>
            <a:r>
              <a:rPr lang="en-US" altLang="en-US" sz="1400" b="1" err="1"/>
              <a:t>Cemento</a:t>
            </a:r>
            <a:endParaRPr lang="en-US" altLang="en-US" sz="1400" b="1"/>
          </a:p>
        </p:txBody>
      </p:sp>
      <p:sp>
        <p:nvSpPr>
          <p:cNvPr id="36873" name="Text Box 5"/>
          <p:cNvSpPr txBox="1">
            <a:spLocks noChangeArrowheads="1"/>
          </p:cNvSpPr>
          <p:nvPr/>
        </p:nvSpPr>
        <p:spPr bwMode="auto">
          <a:xfrm>
            <a:off x="1828799" y="2425326"/>
            <a:ext cx="4435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err="1"/>
              <a:t>Proteccion</a:t>
            </a:r>
            <a:r>
              <a:rPr lang="en-US" altLang="en-US" sz="1400" b="1"/>
              <a:t> de la </a:t>
            </a:r>
            <a:r>
              <a:rPr lang="en-US" altLang="en-US" sz="1400" b="1" err="1"/>
              <a:t>cara</a:t>
            </a:r>
            <a:r>
              <a:rPr lang="en-US" altLang="en-US" sz="1400" b="1"/>
              <a:t> y de </a:t>
            </a:r>
            <a:r>
              <a:rPr lang="en-US" altLang="en-US" sz="1400" b="1" err="1"/>
              <a:t>los</a:t>
            </a:r>
            <a:r>
              <a:rPr lang="en-US" altLang="en-US" sz="1400" b="1"/>
              <a:t> </a:t>
            </a:r>
            <a:r>
              <a:rPr lang="en-US" altLang="en-US" sz="1400" b="1" err="1"/>
              <a:t>ojos</a:t>
            </a:r>
            <a:endParaRPr lang="en-US" altLang="en-US" sz="2400"/>
          </a:p>
        </p:txBody>
      </p:sp>
      <p:sp>
        <p:nvSpPr>
          <p:cNvPr id="36874" name="Text Box 8"/>
          <p:cNvSpPr txBox="1">
            <a:spLocks noChangeArrowheads="1"/>
          </p:cNvSpPr>
          <p:nvPr/>
        </p:nvSpPr>
        <p:spPr bwMode="auto">
          <a:xfrm>
            <a:off x="1828798" y="1707589"/>
            <a:ext cx="4435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400" b="1" err="1"/>
              <a:t>Proteccion</a:t>
            </a:r>
            <a:r>
              <a:rPr lang="en-US" altLang="en-US" sz="1400" b="1"/>
              <a:t> de </a:t>
            </a:r>
            <a:r>
              <a:rPr lang="en-US" altLang="en-US" sz="1400" b="1" err="1"/>
              <a:t>cabeza</a:t>
            </a:r>
            <a:endParaRPr lang="en-US" altLang="en-US" sz="2400"/>
          </a:p>
        </p:txBody>
      </p:sp>
      <p:sp>
        <p:nvSpPr>
          <p:cNvPr id="36875" name="Text Box 12"/>
          <p:cNvSpPr txBox="1">
            <a:spLocks noChangeArrowheads="1"/>
          </p:cNvSpPr>
          <p:nvPr/>
        </p:nvSpPr>
        <p:spPr bwMode="auto">
          <a:xfrm>
            <a:off x="4800600" y="6613525"/>
            <a:ext cx="4343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00"/>
              <a:t>Citation statistics from Federal OSHA data for OSHA fiscal year 2005</a:t>
            </a:r>
          </a:p>
        </p:txBody>
      </p:sp>
    </p:spTree>
    <p:extLst>
      <p:ext uri="{BB962C8B-B14F-4D97-AF65-F5344CB8AC3E}">
        <p14:creationId xmlns:p14="http://schemas.microsoft.com/office/powerpoint/2010/main" val="3178427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1" y="0"/>
            <a:ext cx="7933765" cy="648393"/>
          </a:xfrm>
        </p:spPr>
        <p:txBody>
          <a:bodyPr rtlCol="0">
            <a:normAutofit/>
          </a:bodyPr>
          <a:lstStyle/>
          <a:p>
            <a:pPr eaLnBrk="1" fontAlgn="auto" hangingPunct="1">
              <a:spcAft>
                <a:spcPts val="0"/>
              </a:spcAft>
              <a:defRPr/>
            </a:pPr>
            <a:r>
              <a:rPr lang="en-US" sz="3600">
                <a:solidFill>
                  <a:schemeClr val="bg1"/>
                </a:solidFill>
                <a:latin typeface="+mn-lt"/>
              </a:rPr>
              <a:t> – </a:t>
            </a:r>
            <a:r>
              <a:rPr lang="en-US" sz="3600" err="1">
                <a:solidFill>
                  <a:schemeClr val="bg1"/>
                </a:solidFill>
                <a:latin typeface="+mn-lt"/>
              </a:rPr>
              <a:t>Definicion</a:t>
            </a:r>
            <a:r>
              <a:rPr lang="en-US" sz="3600">
                <a:solidFill>
                  <a:schemeClr val="bg1"/>
                </a:solidFill>
                <a:latin typeface="+mn-lt"/>
              </a:rPr>
              <a:t> de </a:t>
            </a:r>
            <a:r>
              <a:rPr lang="en-US" sz="3600" err="1">
                <a:solidFill>
                  <a:schemeClr val="bg1"/>
                </a:solidFill>
                <a:latin typeface="+mn-lt"/>
              </a:rPr>
              <a:t>Peligros</a:t>
            </a:r>
            <a:r>
              <a:rPr lang="en-US" sz="3600">
                <a:solidFill>
                  <a:schemeClr val="bg1"/>
                </a:solidFill>
                <a:latin typeface="+mn-lt"/>
              </a:rPr>
              <a:t> de </a:t>
            </a:r>
            <a:r>
              <a:rPr lang="en-US" sz="3600" err="1">
                <a:solidFill>
                  <a:schemeClr val="bg1"/>
                </a:solidFill>
                <a:latin typeface="+mn-lt"/>
              </a:rPr>
              <a:t>Golpeado</a:t>
            </a:r>
            <a:r>
              <a:rPr lang="en-US" sz="3600">
                <a:solidFill>
                  <a:schemeClr val="bg1"/>
                </a:solidFill>
                <a:latin typeface="+mn-lt"/>
              </a:rPr>
              <a:t> </a:t>
            </a:r>
            <a:r>
              <a:rPr lang="en-US" sz="3600" err="1">
                <a:solidFill>
                  <a:schemeClr val="bg1"/>
                </a:solidFill>
                <a:latin typeface="+mn-lt"/>
              </a:rPr>
              <a:t>Por</a:t>
            </a:r>
            <a:endParaRPr lang="en-US" sz="3600">
              <a:solidFill>
                <a:schemeClr val="bg1"/>
              </a:solidFill>
            </a:endParaRPr>
          </a:p>
        </p:txBody>
      </p:sp>
      <p:sp>
        <p:nvSpPr>
          <p:cNvPr id="2" name="Rectangle 1"/>
          <p:cNvSpPr/>
          <p:nvPr/>
        </p:nvSpPr>
        <p:spPr>
          <a:xfrm>
            <a:off x="318986" y="3286441"/>
            <a:ext cx="8229600" cy="1384995"/>
          </a:xfrm>
          <a:prstGeom prst="rect">
            <a:avLst/>
          </a:prstGeom>
        </p:spPr>
        <p:txBody>
          <a:bodyPr wrap="square">
            <a:spAutoFit/>
          </a:bodyPr>
          <a:lstStyle/>
          <a:p>
            <a:r>
              <a:rPr lang="es-ES" sz="2800"/>
              <a:t>"Golpeado por" peligros se producen por tener contacto forzoso o </a:t>
            </a:r>
            <a:r>
              <a:rPr lang="es-ES" sz="2800" err="1"/>
              <a:t>causdo</a:t>
            </a:r>
            <a:r>
              <a:rPr lang="es-ES" sz="2800"/>
              <a:t> por el impacto entre la persona lesionada y el objeto o pieza de equipo.</a:t>
            </a:r>
            <a:endParaRPr lang="en-US" sz="2800"/>
          </a:p>
        </p:txBody>
      </p:sp>
    </p:spTree>
    <p:extLst>
      <p:ext uri="{BB962C8B-B14F-4D97-AF65-F5344CB8AC3E}">
        <p14:creationId xmlns:p14="http://schemas.microsoft.com/office/powerpoint/2010/main" val="1818193975"/>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err="1">
                <a:solidFill>
                  <a:schemeClr val="bg1"/>
                </a:solidFill>
                <a:latin typeface="+mn-lt"/>
              </a:rPr>
              <a:t>Pulsado</a:t>
            </a:r>
            <a:r>
              <a:rPr lang="en-US" sz="3600">
                <a:solidFill>
                  <a:schemeClr val="bg1"/>
                </a:solidFill>
                <a:latin typeface="+mn-lt"/>
              </a:rPr>
              <a:t> </a:t>
            </a:r>
            <a:r>
              <a:rPr lang="en-US" sz="3600" err="1">
                <a:solidFill>
                  <a:schemeClr val="bg1"/>
                </a:solidFill>
                <a:latin typeface="+mn-lt"/>
              </a:rPr>
              <a:t>por</a:t>
            </a:r>
            <a:r>
              <a:rPr lang="en-US" sz="3600">
                <a:solidFill>
                  <a:schemeClr val="bg1"/>
                </a:solidFill>
                <a:latin typeface="+mn-lt"/>
              </a:rPr>
              <a:t> </a:t>
            </a:r>
            <a:r>
              <a:rPr lang="en-US" sz="3600" err="1">
                <a:solidFill>
                  <a:schemeClr val="bg1"/>
                </a:solidFill>
                <a:latin typeface="+mn-lt"/>
              </a:rPr>
              <a:t>accidente</a:t>
            </a:r>
            <a:endParaRPr lang="en-US" sz="3600">
              <a:solidFill>
                <a:schemeClr val="bg1"/>
              </a:solidFill>
              <a:effectLst>
                <a:outerShdw blurRad="38100" dist="38100" dir="2700000" algn="tl">
                  <a:srgbClr val="C0C0C0"/>
                </a:outerShdw>
              </a:effectLst>
              <a:latin typeface="+mn-lt"/>
            </a:endParaRPr>
          </a:p>
        </p:txBody>
      </p:sp>
      <p:sp>
        <p:nvSpPr>
          <p:cNvPr id="3" name="TextBox 2"/>
          <p:cNvSpPr txBox="1"/>
          <p:nvPr/>
        </p:nvSpPr>
        <p:spPr>
          <a:xfrm>
            <a:off x="123094" y="1594337"/>
            <a:ext cx="8897814" cy="4832092"/>
          </a:xfrm>
          <a:prstGeom prst="rect">
            <a:avLst/>
          </a:prstGeom>
          <a:noFill/>
        </p:spPr>
        <p:txBody>
          <a:bodyPr wrap="square" rtlCol="0">
            <a:spAutoFit/>
          </a:bodyPr>
          <a:lstStyle/>
          <a:p>
            <a:endParaRPr lang="en-US" sz="2800"/>
          </a:p>
          <a:p>
            <a:r>
              <a:rPr lang="en-US" sz="2800" b="1"/>
              <a:t>10/26/2014 				</a:t>
            </a:r>
            <a:r>
              <a:rPr lang="en-US" sz="2800" err="1"/>
              <a:t>Edad</a:t>
            </a:r>
            <a:r>
              <a:rPr lang="en-US" sz="2800"/>
              <a:t>: 32 Fatal? No</a:t>
            </a:r>
          </a:p>
          <a:p>
            <a:r>
              <a:rPr lang="es-ES" sz="2800"/>
              <a:t>Golpeado Por: trabajador de mantenimiento estaba usando una amoladora de ángulo recto con una rueda de corte para cortar un tubo cuadrado de 1 1/4 de pulgada de acero suave. La amoladora al parecer caminó hasta el acero y patadas hacia atrás cortando los trabajadores derecho antebrazo 6 a 7 pulgadas.  Trabajador tuvo cirugía para reparar las venas y el brazo. Trabajador fue hospitalizado durante la noche.  Fue trasladado a OHSU en 10/28/14 para evaluar la reparación y el </a:t>
            </a:r>
            <a:r>
              <a:rPr lang="es-ES" sz="2800" err="1"/>
              <a:t>flujido</a:t>
            </a:r>
            <a:r>
              <a:rPr lang="es-ES" sz="2800"/>
              <a:t> de sangre al brazo</a:t>
            </a:r>
            <a:r>
              <a:rPr lang="en-US" sz="2800"/>
              <a:t>.</a:t>
            </a:r>
          </a:p>
        </p:txBody>
      </p:sp>
    </p:spTree>
    <p:extLst>
      <p:ext uri="{BB962C8B-B14F-4D97-AF65-F5344CB8AC3E}">
        <p14:creationId xmlns:p14="http://schemas.microsoft.com/office/powerpoint/2010/main" val="17899924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4401205"/>
          </a:xfrm>
          <a:prstGeom prst="rect">
            <a:avLst/>
          </a:prstGeom>
          <a:noFill/>
        </p:spPr>
        <p:txBody>
          <a:bodyPr wrap="square" rtlCol="0">
            <a:spAutoFit/>
          </a:bodyPr>
          <a:lstStyle/>
          <a:p>
            <a:r>
              <a:rPr lang="es-ES" sz="2800"/>
              <a:t>Cuáles son las principales cuestiones involucradas</a:t>
            </a:r>
            <a:r>
              <a:rPr lang="en-US" sz="2800"/>
              <a:t>?</a:t>
            </a:r>
          </a:p>
          <a:p>
            <a:endParaRPr lang="en-US" sz="2800"/>
          </a:p>
          <a:p>
            <a:pPr marL="457200" indent="-457200">
              <a:buFont typeface="Arial" panose="020B0604020202020204" pitchFamily="34" charset="0"/>
              <a:buChar char="•"/>
            </a:pPr>
            <a:r>
              <a:rPr lang="en-US" sz="2800" err="1"/>
              <a:t>Metodos</a:t>
            </a:r>
            <a:endParaRPr lang="en-US" sz="2800"/>
          </a:p>
          <a:p>
            <a:pPr marL="457200" indent="-457200">
              <a:buFont typeface="Arial" panose="020B0604020202020204" pitchFamily="34" charset="0"/>
              <a:buChar char="•"/>
            </a:pPr>
            <a:r>
              <a:rPr lang="en-US" sz="2800" err="1"/>
              <a:t>Managamiento</a:t>
            </a:r>
            <a:endParaRPr lang="en-US" sz="2800"/>
          </a:p>
          <a:p>
            <a:pPr marL="457200" indent="-457200">
              <a:buFont typeface="Arial" panose="020B0604020202020204" pitchFamily="34" charset="0"/>
              <a:buChar char="•"/>
            </a:pPr>
            <a:r>
              <a:rPr lang="en-US" sz="2800" err="1"/>
              <a:t>Materiales</a:t>
            </a:r>
            <a:endParaRPr lang="en-US" sz="2800"/>
          </a:p>
          <a:p>
            <a:pPr marL="457200" indent="-457200">
              <a:buFont typeface="Arial" panose="020B0604020202020204" pitchFamily="34" charset="0"/>
              <a:buChar char="•"/>
            </a:pPr>
            <a:r>
              <a:rPr lang="en-US" sz="2800"/>
              <a:t>Personas</a:t>
            </a:r>
          </a:p>
          <a:p>
            <a:pPr marL="457200" indent="-457200">
              <a:buFont typeface="Arial" panose="020B0604020202020204" pitchFamily="34" charset="0"/>
              <a:buChar char="•"/>
            </a:pPr>
            <a:r>
              <a:rPr lang="en-US" sz="2800" err="1"/>
              <a:t>Medidas</a:t>
            </a:r>
            <a:endParaRPr lang="en-US" sz="2800"/>
          </a:p>
          <a:p>
            <a:pPr marL="457200" indent="-457200">
              <a:buFont typeface="Arial" panose="020B0604020202020204" pitchFamily="34" charset="0"/>
              <a:buChar char="•"/>
            </a:pPr>
            <a:r>
              <a:rPr lang="en-US" sz="2800" err="1"/>
              <a:t>Maquinas</a:t>
            </a:r>
            <a:r>
              <a:rPr lang="en-US" sz="2800"/>
              <a:t> y </a:t>
            </a:r>
            <a:r>
              <a:rPr lang="en-US" sz="2800" err="1"/>
              <a:t>equipo</a:t>
            </a:r>
            <a:endParaRPr lang="en-US" sz="2800"/>
          </a:p>
        </p:txBody>
      </p:sp>
      <p:sp>
        <p:nvSpPr>
          <p:cNvPr id="5" name="TextBox 4"/>
          <p:cNvSpPr txBox="1"/>
          <p:nvPr/>
        </p:nvSpPr>
        <p:spPr>
          <a:xfrm>
            <a:off x="3815862" y="4061012"/>
            <a:ext cx="1240232" cy="369332"/>
          </a:xfrm>
          <a:prstGeom prst="rect">
            <a:avLst/>
          </a:prstGeom>
          <a:noFill/>
        </p:spPr>
        <p:txBody>
          <a:bodyPr wrap="square" rtlCol="0">
            <a:spAutoFit/>
          </a:bodyPr>
          <a:lstStyle/>
          <a:p>
            <a:r>
              <a:rPr lang="en-US" err="1"/>
              <a:t>Problemo</a:t>
            </a:r>
            <a:endParaRPr lang="en-US"/>
          </a:p>
        </p:txBody>
      </p:sp>
      <p:cxnSp>
        <p:nvCxnSpPr>
          <p:cNvPr id="7" name="Straight Connector 6" title="Line in the fault tree analysis"/>
          <p:cNvCxnSpPr>
            <a:stCxn id="5" idx="3"/>
          </p:cNvCxnSpPr>
          <p:nvPr/>
        </p:nvCxnSpPr>
        <p:spPr>
          <a:xfrm flipV="1">
            <a:off x="5056094" y="4195482"/>
            <a:ext cx="3455894" cy="50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title="Line in the fault tree analysis"/>
          <p:cNvCxnSpPr/>
          <p:nvPr/>
        </p:nvCxnSpPr>
        <p:spPr>
          <a:xfrm flipV="1">
            <a:off x="5204012" y="2612270"/>
            <a:ext cx="805273" cy="1610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title="Line in the fault tree analysis"/>
          <p:cNvCxnSpPr/>
          <p:nvPr/>
        </p:nvCxnSpPr>
        <p:spPr>
          <a:xfrm flipV="1">
            <a:off x="6444244" y="2612270"/>
            <a:ext cx="802170" cy="1633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title="Line in the fault tree analysis"/>
          <p:cNvCxnSpPr/>
          <p:nvPr/>
        </p:nvCxnSpPr>
        <p:spPr>
          <a:xfrm flipV="1">
            <a:off x="7631206" y="2612270"/>
            <a:ext cx="771654" cy="1608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title="Line in the fault tree analysis"/>
          <p:cNvCxnSpPr/>
          <p:nvPr/>
        </p:nvCxnSpPr>
        <p:spPr>
          <a:xfrm>
            <a:off x="5200909" y="4245678"/>
            <a:ext cx="1240232" cy="1365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title="Line in the fault tree analysis"/>
          <p:cNvCxnSpPr/>
          <p:nvPr/>
        </p:nvCxnSpPr>
        <p:spPr>
          <a:xfrm>
            <a:off x="7681373" y="4245678"/>
            <a:ext cx="1156447" cy="1363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title="Line in the fault tree analysis"/>
          <p:cNvCxnSpPr/>
          <p:nvPr/>
        </p:nvCxnSpPr>
        <p:spPr>
          <a:xfrm>
            <a:off x="6441141" y="4245678"/>
            <a:ext cx="1156447" cy="1365337"/>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69308" y="2233246"/>
            <a:ext cx="1156446" cy="307777"/>
          </a:xfrm>
          <a:prstGeom prst="rect">
            <a:avLst/>
          </a:prstGeom>
          <a:noFill/>
        </p:spPr>
        <p:txBody>
          <a:bodyPr wrap="square" rtlCol="0">
            <a:spAutoFit/>
          </a:bodyPr>
          <a:lstStyle/>
          <a:p>
            <a:r>
              <a:rPr lang="en-US" sz="1400" err="1"/>
              <a:t>Metodos</a:t>
            </a:r>
            <a:endParaRPr lang="en-US" sz="1400"/>
          </a:p>
        </p:txBody>
      </p:sp>
      <p:sp>
        <p:nvSpPr>
          <p:cNvPr id="28" name="TextBox 27"/>
          <p:cNvSpPr txBox="1"/>
          <p:nvPr/>
        </p:nvSpPr>
        <p:spPr>
          <a:xfrm>
            <a:off x="6441141" y="2238419"/>
            <a:ext cx="1379877" cy="307777"/>
          </a:xfrm>
          <a:prstGeom prst="rect">
            <a:avLst/>
          </a:prstGeom>
          <a:noFill/>
        </p:spPr>
        <p:txBody>
          <a:bodyPr wrap="square" rtlCol="0">
            <a:spAutoFit/>
          </a:bodyPr>
          <a:lstStyle/>
          <a:p>
            <a:r>
              <a:rPr lang="en-US" sz="1400" err="1"/>
              <a:t>Managamiento</a:t>
            </a:r>
            <a:endParaRPr lang="en-US" sz="1400"/>
          </a:p>
        </p:txBody>
      </p:sp>
      <p:sp>
        <p:nvSpPr>
          <p:cNvPr id="29" name="TextBox 28"/>
          <p:cNvSpPr txBox="1"/>
          <p:nvPr/>
        </p:nvSpPr>
        <p:spPr>
          <a:xfrm>
            <a:off x="7879201" y="2238419"/>
            <a:ext cx="1156446" cy="307777"/>
          </a:xfrm>
          <a:prstGeom prst="rect">
            <a:avLst/>
          </a:prstGeom>
          <a:noFill/>
        </p:spPr>
        <p:txBody>
          <a:bodyPr wrap="square" rtlCol="0">
            <a:spAutoFit/>
          </a:bodyPr>
          <a:lstStyle/>
          <a:p>
            <a:r>
              <a:rPr lang="en-US" sz="1400" err="1"/>
              <a:t>Materiales</a:t>
            </a:r>
            <a:endParaRPr lang="en-US" sz="1400"/>
          </a:p>
        </p:txBody>
      </p:sp>
      <p:sp>
        <p:nvSpPr>
          <p:cNvPr id="30" name="TextBox 29"/>
          <p:cNvSpPr txBox="1"/>
          <p:nvPr/>
        </p:nvSpPr>
        <p:spPr>
          <a:xfrm>
            <a:off x="8035653" y="5530702"/>
            <a:ext cx="1156446" cy="523220"/>
          </a:xfrm>
          <a:prstGeom prst="rect">
            <a:avLst/>
          </a:prstGeom>
          <a:noFill/>
        </p:spPr>
        <p:txBody>
          <a:bodyPr wrap="square" rtlCol="0">
            <a:spAutoFit/>
          </a:bodyPr>
          <a:lstStyle/>
          <a:p>
            <a:r>
              <a:rPr lang="en-US" sz="1400" err="1"/>
              <a:t>Maquinas</a:t>
            </a:r>
            <a:r>
              <a:rPr lang="en-US" sz="1400"/>
              <a:t> y </a:t>
            </a:r>
            <a:r>
              <a:rPr lang="en-US" sz="1400" err="1"/>
              <a:t>equipo</a:t>
            </a:r>
            <a:endParaRPr lang="en-US" sz="1400"/>
          </a:p>
        </p:txBody>
      </p:sp>
      <p:sp>
        <p:nvSpPr>
          <p:cNvPr id="31" name="TextBox 30"/>
          <p:cNvSpPr txBox="1"/>
          <p:nvPr/>
        </p:nvSpPr>
        <p:spPr>
          <a:xfrm>
            <a:off x="6722755" y="5050442"/>
            <a:ext cx="1156446" cy="307777"/>
          </a:xfrm>
          <a:prstGeom prst="rect">
            <a:avLst/>
          </a:prstGeom>
          <a:noFill/>
        </p:spPr>
        <p:txBody>
          <a:bodyPr wrap="square" rtlCol="0">
            <a:spAutoFit/>
          </a:bodyPr>
          <a:lstStyle/>
          <a:p>
            <a:r>
              <a:rPr lang="en-US" sz="1400" err="1"/>
              <a:t>calibración</a:t>
            </a:r>
            <a:endParaRPr lang="en-US" sz="1400"/>
          </a:p>
        </p:txBody>
      </p:sp>
      <p:sp>
        <p:nvSpPr>
          <p:cNvPr id="32" name="TextBox 31"/>
          <p:cNvSpPr txBox="1"/>
          <p:nvPr/>
        </p:nvSpPr>
        <p:spPr>
          <a:xfrm>
            <a:off x="5635873" y="5533199"/>
            <a:ext cx="1156446" cy="307777"/>
          </a:xfrm>
          <a:prstGeom prst="rect">
            <a:avLst/>
          </a:prstGeom>
          <a:noFill/>
        </p:spPr>
        <p:txBody>
          <a:bodyPr wrap="square" rtlCol="0">
            <a:spAutoFit/>
          </a:bodyPr>
          <a:lstStyle/>
          <a:p>
            <a:r>
              <a:rPr lang="en-US" sz="1400"/>
              <a:t>Personas</a:t>
            </a:r>
          </a:p>
        </p:txBody>
      </p:sp>
      <p:sp>
        <p:nvSpPr>
          <p:cNvPr id="4" name="TextBox 3"/>
          <p:cNvSpPr txBox="1"/>
          <p:nvPr/>
        </p:nvSpPr>
        <p:spPr>
          <a:xfrm>
            <a:off x="5197806" y="4693024"/>
            <a:ext cx="1227948" cy="307777"/>
          </a:xfrm>
          <a:prstGeom prst="rect">
            <a:avLst/>
          </a:prstGeom>
          <a:noFill/>
        </p:spPr>
        <p:txBody>
          <a:bodyPr wrap="square" rtlCol="0">
            <a:spAutoFit/>
          </a:bodyPr>
          <a:lstStyle/>
          <a:p>
            <a:r>
              <a:rPr lang="en-US" sz="1400" err="1"/>
              <a:t>formación</a:t>
            </a:r>
            <a:endParaRPr lang="en-US" sz="1400"/>
          </a:p>
        </p:txBody>
      </p:sp>
      <p:sp>
        <p:nvSpPr>
          <p:cNvPr id="21" name="TextBox 20"/>
          <p:cNvSpPr txBox="1"/>
          <p:nvPr/>
        </p:nvSpPr>
        <p:spPr>
          <a:xfrm>
            <a:off x="5564371" y="5062356"/>
            <a:ext cx="1227948" cy="307777"/>
          </a:xfrm>
          <a:prstGeom prst="rect">
            <a:avLst/>
          </a:prstGeom>
          <a:noFill/>
        </p:spPr>
        <p:txBody>
          <a:bodyPr wrap="square" rtlCol="0">
            <a:spAutoFit/>
          </a:bodyPr>
          <a:lstStyle/>
          <a:p>
            <a:r>
              <a:rPr lang="en-US" sz="1400" err="1"/>
              <a:t>habilidad</a:t>
            </a:r>
            <a:endParaRPr lang="en-US" sz="1400"/>
          </a:p>
        </p:txBody>
      </p:sp>
      <p:sp>
        <p:nvSpPr>
          <p:cNvPr id="22" name="TextBox 21"/>
          <p:cNvSpPr txBox="1"/>
          <p:nvPr/>
        </p:nvSpPr>
        <p:spPr>
          <a:xfrm>
            <a:off x="6886064" y="5587187"/>
            <a:ext cx="1156446" cy="307777"/>
          </a:xfrm>
          <a:prstGeom prst="rect">
            <a:avLst/>
          </a:prstGeom>
          <a:noFill/>
        </p:spPr>
        <p:txBody>
          <a:bodyPr wrap="square" rtlCol="0">
            <a:spAutoFit/>
          </a:bodyPr>
          <a:lstStyle/>
          <a:p>
            <a:r>
              <a:rPr lang="en-US" sz="1400" err="1"/>
              <a:t>Medidas</a:t>
            </a:r>
            <a:endParaRPr lang="en-US" sz="1400"/>
          </a:p>
        </p:txBody>
      </p:sp>
      <p:sp>
        <p:nvSpPr>
          <p:cNvPr id="6" name="TextBox 5"/>
          <p:cNvSpPr txBox="1"/>
          <p:nvPr/>
        </p:nvSpPr>
        <p:spPr>
          <a:xfrm>
            <a:off x="4719918" y="3325478"/>
            <a:ext cx="1765578" cy="307777"/>
          </a:xfrm>
          <a:prstGeom prst="rect">
            <a:avLst/>
          </a:prstGeom>
          <a:noFill/>
        </p:spPr>
        <p:txBody>
          <a:bodyPr wrap="square" rtlCol="0">
            <a:spAutoFit/>
          </a:bodyPr>
          <a:lstStyle/>
          <a:p>
            <a:r>
              <a:rPr lang="en-US" sz="1400" err="1"/>
              <a:t>perdidas</a:t>
            </a:r>
            <a:r>
              <a:rPr lang="en-US" sz="1400"/>
              <a:t> </a:t>
            </a:r>
            <a:r>
              <a:rPr lang="en-US" sz="1400" err="1"/>
              <a:t>medidas</a:t>
            </a:r>
            <a:endParaRPr lang="en-US" sz="1400"/>
          </a:p>
        </p:txBody>
      </p:sp>
      <p:sp>
        <p:nvSpPr>
          <p:cNvPr id="23" name="TextBox 22"/>
          <p:cNvSpPr txBox="1"/>
          <p:nvPr/>
        </p:nvSpPr>
        <p:spPr>
          <a:xfrm>
            <a:off x="6579273" y="3108423"/>
            <a:ext cx="1354274" cy="307777"/>
          </a:xfrm>
          <a:prstGeom prst="rect">
            <a:avLst/>
          </a:prstGeom>
          <a:noFill/>
        </p:spPr>
        <p:txBody>
          <a:bodyPr wrap="square" rtlCol="0">
            <a:spAutoFit/>
          </a:bodyPr>
          <a:lstStyle/>
          <a:p>
            <a:r>
              <a:rPr lang="en-US" sz="1400" err="1"/>
              <a:t>política</a:t>
            </a:r>
            <a:endParaRPr lang="en-US" sz="1400"/>
          </a:p>
        </p:txBody>
      </p:sp>
      <p:sp>
        <p:nvSpPr>
          <p:cNvPr id="24" name="TextBox 23"/>
          <p:cNvSpPr txBox="1"/>
          <p:nvPr/>
        </p:nvSpPr>
        <p:spPr>
          <a:xfrm>
            <a:off x="7778990" y="4804928"/>
            <a:ext cx="1354274" cy="307777"/>
          </a:xfrm>
          <a:prstGeom prst="rect">
            <a:avLst/>
          </a:prstGeom>
          <a:noFill/>
        </p:spPr>
        <p:txBody>
          <a:bodyPr wrap="square" rtlCol="0">
            <a:spAutoFit/>
          </a:bodyPr>
          <a:lstStyle/>
          <a:p>
            <a:r>
              <a:rPr lang="en-US" sz="1400" err="1"/>
              <a:t>mantenimiento</a:t>
            </a:r>
            <a:endParaRPr lang="en-US" sz="1400"/>
          </a:p>
        </p:txBody>
      </p:sp>
      <p:sp>
        <p:nvSpPr>
          <p:cNvPr id="25" name="TextBox 24"/>
          <p:cNvSpPr txBox="1"/>
          <p:nvPr/>
        </p:nvSpPr>
        <p:spPr>
          <a:xfrm>
            <a:off x="7638964" y="3463419"/>
            <a:ext cx="1354274" cy="307777"/>
          </a:xfrm>
          <a:prstGeom prst="rect">
            <a:avLst/>
          </a:prstGeom>
          <a:noFill/>
        </p:spPr>
        <p:txBody>
          <a:bodyPr wrap="square" rtlCol="0">
            <a:spAutoFit/>
          </a:bodyPr>
          <a:lstStyle/>
          <a:p>
            <a:r>
              <a:rPr lang="en-US" sz="1400" err="1"/>
              <a:t>inspección</a:t>
            </a:r>
            <a:endParaRPr lang="en-US" sz="1400"/>
          </a:p>
        </p:txBody>
      </p:sp>
      <p:sp>
        <p:nvSpPr>
          <p:cNvPr id="26" name="TextBox 25"/>
          <p:cNvSpPr txBox="1"/>
          <p:nvPr/>
        </p:nvSpPr>
        <p:spPr>
          <a:xfrm>
            <a:off x="5243448" y="2830145"/>
            <a:ext cx="1354274" cy="307777"/>
          </a:xfrm>
          <a:prstGeom prst="rect">
            <a:avLst/>
          </a:prstGeom>
          <a:noFill/>
        </p:spPr>
        <p:txBody>
          <a:bodyPr wrap="square" rtlCol="0">
            <a:spAutoFit/>
          </a:bodyPr>
          <a:lstStyle/>
          <a:p>
            <a:r>
              <a:rPr lang="en-US" sz="1400" err="1"/>
              <a:t>nuevos</a:t>
            </a:r>
            <a:r>
              <a:rPr lang="en-US" sz="1400"/>
              <a:t> </a:t>
            </a:r>
            <a:r>
              <a:rPr lang="en-US" sz="1400" err="1"/>
              <a:t>pasos</a:t>
            </a:r>
            <a:endParaRPr lang="en-US" sz="1400"/>
          </a:p>
        </p:txBody>
      </p:sp>
      <p:sp>
        <p:nvSpPr>
          <p:cNvPr id="8" name="Title 7"/>
          <p:cNvSpPr>
            <a:spLocks noGrp="1"/>
          </p:cNvSpPr>
          <p:nvPr>
            <p:ph type="title"/>
          </p:nvPr>
        </p:nvSpPr>
        <p:spPr>
          <a:xfrm>
            <a:off x="46846" y="31023"/>
            <a:ext cx="9097153" cy="1325563"/>
          </a:xfrm>
        </p:spPr>
        <p:txBody>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Peligros</a:t>
            </a:r>
            <a:r>
              <a:rPr lang="en-US" sz="3600" dirty="0">
                <a:solidFill>
                  <a:prstClr val="white"/>
                </a:solidFill>
                <a:latin typeface="Calibri" panose="020F0502020204030204"/>
                <a:ea typeface="+mn-ea"/>
                <a:cs typeface="+mn-cs"/>
              </a:rPr>
              <a:t> de </a:t>
            </a:r>
            <a:r>
              <a:rPr lang="en-US" sz="3600" dirty="0" err="1">
                <a:solidFill>
                  <a:prstClr val="white"/>
                </a:solidFill>
                <a:latin typeface="Calibri" panose="020F0502020204030204"/>
                <a:ea typeface="+mn-ea"/>
                <a:cs typeface="+mn-cs"/>
              </a:rPr>
              <a:t>pegar</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por</a:t>
            </a:r>
            <a:r>
              <a:rPr lang="en-US" sz="3600" dirty="0">
                <a:solidFill>
                  <a:prstClr val="white"/>
                </a:solidFill>
                <a:latin typeface="Calibri" panose="020F0502020204030204"/>
                <a:ea typeface="+mn-ea"/>
                <a:cs typeface="+mn-cs"/>
              </a:rPr>
              <a:t> – </a:t>
            </a:r>
            <a:r>
              <a:rPr lang="en-US" sz="3600" dirty="0" err="1">
                <a:solidFill>
                  <a:prstClr val="white"/>
                </a:solidFill>
                <a:latin typeface="Calibri" panose="020F0502020204030204"/>
                <a:ea typeface="+mn-ea"/>
                <a:cs typeface="+mn-cs"/>
              </a:rPr>
              <a:t>Analisis</a:t>
            </a:r>
            <a:r>
              <a:rPr lang="en-US" sz="3600" dirty="0">
                <a:solidFill>
                  <a:prstClr val="white"/>
                </a:solidFill>
                <a:latin typeface="Calibri" panose="020F0502020204030204"/>
                <a:ea typeface="+mn-ea"/>
                <a:cs typeface="+mn-cs"/>
              </a:rPr>
              <a:t> de La </a:t>
            </a:r>
            <a:r>
              <a:rPr lang="en-US" sz="3600" dirty="0" err="1" smtClean="0">
                <a:solidFill>
                  <a:prstClr val="white"/>
                </a:solidFill>
                <a:latin typeface="Calibri" panose="020F0502020204030204"/>
                <a:ea typeface="+mn-ea"/>
                <a:cs typeface="+mn-cs"/>
              </a:rPr>
              <a:t>Raiz</a:t>
            </a:r>
            <a:r>
              <a:rPr lang="en-US" sz="3600" dirty="0" smtClean="0">
                <a:solidFill>
                  <a:prstClr val="white"/>
                </a:solidFill>
                <a:latin typeface="Calibri" panose="020F0502020204030204"/>
                <a:ea typeface="+mn-ea"/>
                <a:cs typeface="+mn-cs"/>
              </a:rPr>
              <a:t> de la   </a:t>
            </a:r>
            <a:r>
              <a:rPr lang="en-US" sz="3600" dirty="0">
                <a:solidFill>
                  <a:prstClr val="white"/>
                </a:solidFill>
                <a:latin typeface="Calibri" panose="020F0502020204030204"/>
                <a:ea typeface="+mn-ea"/>
                <a:cs typeface="+mn-cs"/>
              </a:rPr>
              <a:t>Causa</a:t>
            </a:r>
          </a:p>
        </p:txBody>
      </p:sp>
    </p:spTree>
    <p:extLst>
      <p:ext uri="{BB962C8B-B14F-4D97-AF65-F5344CB8AC3E}">
        <p14:creationId xmlns:p14="http://schemas.microsoft.com/office/powerpoint/2010/main" val="279666683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title="Photo - Pump truck vehicle maintenance.  This worker is using a steel brush on a male aluminum threaded 3” nipple. Exposures are: debris in the face and eye’s from the breakdown of the wire brush and pressure on the threads (heat). NO PPE.  Additional exposures include aerosolized dust and debris from the activity. Swab testing of the male nipple and threads yielded pathogen contamination that was also an exposure added to the dust and material breakdown of the wire brush. "/>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2274" y="2320590"/>
            <a:ext cx="6049878" cy="453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09550" y="2152650"/>
            <a:ext cx="3086100" cy="3570208"/>
          </a:xfrm>
          <a:prstGeom prst="rect">
            <a:avLst/>
          </a:prstGeom>
          <a:noFill/>
        </p:spPr>
        <p:txBody>
          <a:bodyPr wrap="square" rtlCol="0">
            <a:spAutoFit/>
          </a:bodyPr>
          <a:lstStyle/>
          <a:p>
            <a:r>
              <a:rPr lang="en-US" sz="2600" err="1"/>
              <a:t>Exposiciones</a:t>
            </a:r>
            <a:r>
              <a:rPr lang="en-US" sz="2600"/>
              <a:t>:</a:t>
            </a:r>
          </a:p>
          <a:p>
            <a:endParaRPr lang="en-US" sz="2600"/>
          </a:p>
          <a:p>
            <a:r>
              <a:rPr lang="es-ES" sz="2600"/>
              <a:t>Impacto en la cara y los ojos</a:t>
            </a:r>
          </a:p>
          <a:p>
            <a:endParaRPr lang="en-US" sz="2600"/>
          </a:p>
          <a:p>
            <a:r>
              <a:rPr lang="en-US" sz="2600"/>
              <a:t>La </a:t>
            </a:r>
            <a:r>
              <a:rPr lang="en-US" sz="2600" err="1"/>
              <a:t>raiz</a:t>
            </a:r>
            <a:r>
              <a:rPr lang="en-US" sz="2600"/>
              <a:t> de la </a:t>
            </a:r>
            <a:r>
              <a:rPr lang="en-US" sz="2600" err="1"/>
              <a:t>cauza</a:t>
            </a:r>
            <a:r>
              <a:rPr lang="en-US" sz="2600"/>
              <a:t>?</a:t>
            </a:r>
          </a:p>
          <a:p>
            <a:endParaRPr lang="en-US" sz="2600"/>
          </a:p>
          <a:p>
            <a:endParaRPr lang="en-US" sz="2600"/>
          </a:p>
          <a:p>
            <a:endParaRPr lang="en-US"/>
          </a:p>
        </p:txBody>
      </p:sp>
      <p:sp>
        <p:nvSpPr>
          <p:cNvPr id="4" name="TextBox 3"/>
          <p:cNvSpPr txBox="1"/>
          <p:nvPr/>
        </p:nvSpPr>
        <p:spPr>
          <a:xfrm>
            <a:off x="290513" y="4921448"/>
            <a:ext cx="3086100" cy="492443"/>
          </a:xfrm>
          <a:prstGeom prst="rect">
            <a:avLst/>
          </a:prstGeom>
          <a:noFill/>
        </p:spPr>
        <p:txBody>
          <a:bodyPr wrap="square" rtlCol="0">
            <a:spAutoFit/>
          </a:bodyPr>
          <a:lstStyle/>
          <a:p>
            <a:r>
              <a:rPr lang="en-US" sz="2600"/>
              <a:t>“Linea de Fuego” </a:t>
            </a:r>
          </a:p>
        </p:txBody>
      </p:sp>
      <p:sp>
        <p:nvSpPr>
          <p:cNvPr id="8" name="TextBox 7"/>
          <p:cNvSpPr txBox="1"/>
          <p:nvPr/>
        </p:nvSpPr>
        <p:spPr>
          <a:xfrm>
            <a:off x="371475" y="5720119"/>
            <a:ext cx="3086100" cy="492443"/>
          </a:xfrm>
          <a:prstGeom prst="rect">
            <a:avLst/>
          </a:prstGeom>
          <a:noFill/>
        </p:spPr>
        <p:txBody>
          <a:bodyPr wrap="square" rtlCol="0">
            <a:spAutoFit/>
          </a:bodyPr>
          <a:lstStyle/>
          <a:p>
            <a:r>
              <a:rPr lang="en-US" sz="2600" err="1"/>
              <a:t>Alternativas</a:t>
            </a:r>
            <a:r>
              <a:rPr lang="en-US" sz="2600"/>
              <a:t>?</a:t>
            </a:r>
          </a:p>
        </p:txBody>
      </p:sp>
      <p:sp>
        <p:nvSpPr>
          <p:cNvPr id="6" name="Title 5"/>
          <p:cNvSpPr>
            <a:spLocks noGrp="1"/>
          </p:cNvSpPr>
          <p:nvPr>
            <p:ph type="title"/>
          </p:nvPr>
        </p:nvSpPr>
        <p:spPr>
          <a:xfrm>
            <a:off x="0" y="11192"/>
            <a:ext cx="7886700" cy="1325563"/>
          </a:xfrm>
        </p:spPr>
        <p:txBody>
          <a:bodyPr/>
          <a:lstStyle/>
          <a:p>
            <a:pPr lvl="0" defTabSz="914400">
              <a:lnSpc>
                <a:spcPct val="100000"/>
              </a:lnSpc>
              <a:spcBef>
                <a:spcPts val="0"/>
              </a:spcBef>
              <a:defRPr/>
            </a:pPr>
            <a:r>
              <a:rPr lang="en-US" dirty="0" err="1">
                <a:solidFill>
                  <a:prstClr val="white"/>
                </a:solidFill>
                <a:latin typeface="Calibri" panose="020F0502020204030204"/>
                <a:ea typeface="+mn-ea"/>
                <a:cs typeface="+mn-cs"/>
              </a:rPr>
              <a:t>Riesgos</a:t>
            </a:r>
            <a:r>
              <a:rPr lang="en-US" dirty="0">
                <a:solidFill>
                  <a:prstClr val="white"/>
                </a:solidFill>
                <a:latin typeface="Calibri" panose="020F0502020204030204"/>
                <a:ea typeface="+mn-ea"/>
                <a:cs typeface="+mn-cs"/>
              </a:rPr>
              <a:t> de </a:t>
            </a:r>
            <a:r>
              <a:rPr lang="en-US" dirty="0" err="1">
                <a:solidFill>
                  <a:prstClr val="white"/>
                </a:solidFill>
                <a:latin typeface="Calibri" panose="020F0502020204030204"/>
                <a:ea typeface="+mn-ea"/>
                <a:cs typeface="+mn-cs"/>
              </a:rPr>
              <a:t>Pegar</a:t>
            </a:r>
            <a:r>
              <a:rPr lang="en-US" dirty="0">
                <a:solidFill>
                  <a:prstClr val="white"/>
                </a:solidFill>
                <a:latin typeface="Calibri" panose="020F0502020204030204"/>
                <a:ea typeface="+mn-ea"/>
                <a:cs typeface="+mn-cs"/>
              </a:rPr>
              <a:t> </a:t>
            </a:r>
            <a:r>
              <a:rPr lang="en-US" dirty="0" err="1">
                <a:solidFill>
                  <a:prstClr val="white"/>
                </a:solidFill>
                <a:latin typeface="Calibri" panose="020F0502020204030204"/>
                <a:ea typeface="+mn-ea"/>
                <a:cs typeface="+mn-cs"/>
              </a:rPr>
              <a:t>Por</a:t>
            </a:r>
            <a:r>
              <a:rPr lang="en-US" dirty="0">
                <a:solidFill>
                  <a:prstClr val="white"/>
                </a:solidFill>
                <a:latin typeface="Calibri" panose="020F0502020204030204"/>
                <a:ea typeface="+mn-ea"/>
                <a:cs typeface="+mn-cs"/>
              </a:rPr>
              <a:t>- </a:t>
            </a:r>
            <a:r>
              <a:rPr lang="en-US" dirty="0" err="1">
                <a:solidFill>
                  <a:prstClr val="white"/>
                </a:solidFill>
                <a:latin typeface="Calibri" panose="020F0502020204030204"/>
                <a:ea typeface="+mn-ea"/>
                <a:cs typeface="+mn-cs"/>
              </a:rPr>
              <a:t>Herramienta</a:t>
            </a:r>
            <a:r>
              <a:rPr lang="en-US" dirty="0">
                <a:solidFill>
                  <a:prstClr val="white"/>
                </a:solidFill>
                <a:latin typeface="Calibri" panose="020F0502020204030204"/>
                <a:ea typeface="+mn-ea"/>
                <a:cs typeface="+mn-cs"/>
              </a:rPr>
              <a:t> </a:t>
            </a:r>
            <a:r>
              <a:rPr lang="en-US" dirty="0" err="1">
                <a:solidFill>
                  <a:prstClr val="white"/>
                </a:solidFill>
                <a:latin typeface="Calibri" panose="020F0502020204030204"/>
                <a:ea typeface="+mn-ea"/>
                <a:cs typeface="+mn-cs"/>
              </a:rPr>
              <a:t>manuales</a:t>
            </a:r>
            <a:r>
              <a:rPr lang="en-US" dirty="0">
                <a:solidFill>
                  <a:prstClr val="white"/>
                </a:solidFill>
                <a:latin typeface="Calibri" panose="020F0502020204030204"/>
                <a:ea typeface="+mn-ea"/>
                <a:cs typeface="+mn-cs"/>
              </a:rPr>
              <a:t/>
            </a:r>
            <a:br>
              <a:rPr lang="en-US" dirty="0">
                <a:solidFill>
                  <a:prstClr val="white"/>
                </a:solidFill>
                <a:latin typeface="Calibri" panose="020F0502020204030204"/>
                <a:ea typeface="+mn-ea"/>
                <a:cs typeface="+mn-cs"/>
              </a:rPr>
            </a:br>
            <a:endParaRPr lang="en-US" dirty="0"/>
          </a:p>
        </p:txBody>
      </p:sp>
      <p:sp>
        <p:nvSpPr>
          <p:cNvPr id="7" name="Rounded Rectangle 6" title="Blcok for company name on tanker"/>
          <p:cNvSpPr/>
          <p:nvPr/>
        </p:nvSpPr>
        <p:spPr>
          <a:xfrm>
            <a:off x="5778062" y="1828800"/>
            <a:ext cx="2033751" cy="1474958"/>
          </a:xfrm>
          <a:prstGeom prst="roundRect">
            <a:avLst/>
          </a:prstGeom>
          <a:gradFill flip="none" rotWithShape="1">
            <a:gsLst>
              <a:gs pos="87000">
                <a:schemeClr val="bg2">
                  <a:lumMod val="50000"/>
                  <a:tint val="66000"/>
                  <a:satMod val="160000"/>
                </a:schemeClr>
              </a:gs>
              <a:gs pos="95000">
                <a:schemeClr val="bg2">
                  <a:lumMod val="50000"/>
                  <a:tint val="44500"/>
                  <a:satMod val="160000"/>
                </a:schemeClr>
              </a:gs>
              <a:gs pos="100000">
                <a:schemeClr val="bg2">
                  <a:lumMod val="50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10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hoto - A disintegration of the grinding wheel"/>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8484"/>
            <a:ext cx="9144000" cy="6089514"/>
          </a:xfrm>
          <a:prstGeom prst="rect">
            <a:avLst/>
          </a:prstGeom>
        </p:spPr>
      </p:pic>
      <p:sp>
        <p:nvSpPr>
          <p:cNvPr id="9" name="Rectangle 6"/>
          <p:cNvSpPr>
            <a:spLocks noGrp="1" noChangeArrowheads="1"/>
          </p:cNvSpPr>
          <p:nvPr>
            <p:ph type="title"/>
          </p:nvPr>
        </p:nvSpPr>
        <p:spPr>
          <a:xfrm>
            <a:off x="0" y="1"/>
            <a:ext cx="9251576" cy="1034492"/>
          </a:xfrm>
        </p:spPr>
        <p:txBody>
          <a:bodyPr rtlCol="0">
            <a:noAutofit/>
          </a:bodyPr>
          <a:lstStyle/>
          <a:p>
            <a:pPr eaLnBrk="1" fontAlgn="auto" hangingPunct="1">
              <a:spcAft>
                <a:spcPts val="0"/>
              </a:spcAft>
              <a:defRPr/>
            </a:pPr>
            <a:r>
              <a:rPr lang="en-US" sz="2800" dirty="0" err="1">
                <a:solidFill>
                  <a:schemeClr val="bg1"/>
                </a:solidFill>
                <a:latin typeface="+mn-lt"/>
              </a:rPr>
              <a:t>Riesgos</a:t>
            </a:r>
            <a:r>
              <a:rPr lang="en-US" sz="2800" dirty="0">
                <a:solidFill>
                  <a:schemeClr val="bg1"/>
                </a:solidFill>
                <a:latin typeface="+mn-lt"/>
              </a:rPr>
              <a:t> de </a:t>
            </a:r>
            <a:r>
              <a:rPr lang="en-US" sz="2800" dirty="0" err="1">
                <a:solidFill>
                  <a:schemeClr val="bg1"/>
                </a:solidFill>
                <a:latin typeface="+mn-lt"/>
              </a:rPr>
              <a:t>Pegar</a:t>
            </a:r>
            <a:r>
              <a:rPr lang="en-US" sz="2800" dirty="0">
                <a:solidFill>
                  <a:schemeClr val="bg1"/>
                </a:solidFill>
                <a:latin typeface="+mn-lt"/>
              </a:rPr>
              <a:t> </a:t>
            </a:r>
            <a:r>
              <a:rPr lang="en-US" sz="2800" dirty="0" err="1">
                <a:solidFill>
                  <a:schemeClr val="bg1"/>
                </a:solidFill>
                <a:latin typeface="+mn-lt"/>
              </a:rPr>
              <a:t>Por</a:t>
            </a:r>
            <a:r>
              <a:rPr lang="en-US" sz="2800" dirty="0">
                <a:solidFill>
                  <a:schemeClr val="bg1"/>
                </a:solidFill>
                <a:latin typeface="+mn-lt"/>
              </a:rPr>
              <a:t> –  </a:t>
            </a:r>
            <a:r>
              <a:rPr lang="en-US" sz="2800" dirty="0" err="1">
                <a:solidFill>
                  <a:schemeClr val="bg1"/>
                </a:solidFill>
                <a:latin typeface="+mn-lt"/>
              </a:rPr>
              <a:t>Equipo</a:t>
            </a:r>
            <a:r>
              <a:rPr lang="en-US" sz="2800" dirty="0">
                <a:solidFill>
                  <a:schemeClr val="bg1"/>
                </a:solidFill>
                <a:latin typeface="+mn-lt"/>
              </a:rPr>
              <a:t> </a:t>
            </a:r>
            <a:r>
              <a:rPr lang="en-US" sz="2800" dirty="0" err="1">
                <a:solidFill>
                  <a:schemeClr val="bg1"/>
                </a:solidFill>
                <a:latin typeface="+mn-lt"/>
              </a:rPr>
              <a:t>Abrasivo</a:t>
            </a:r>
            <a:r>
              <a:rPr lang="en-US" sz="2800" dirty="0">
                <a:solidFill>
                  <a:schemeClr val="bg1"/>
                </a:solidFill>
                <a:latin typeface="+mn-lt"/>
              </a:rPr>
              <a:t>  con </a:t>
            </a:r>
            <a:r>
              <a:rPr lang="en-US" sz="2800" dirty="0" err="1">
                <a:solidFill>
                  <a:schemeClr val="bg1"/>
                </a:solidFill>
                <a:latin typeface="+mn-lt"/>
              </a:rPr>
              <a:t>llantas</a:t>
            </a:r>
            <a:r>
              <a:rPr lang="en-US" sz="2800" dirty="0">
                <a:solidFill>
                  <a:schemeClr val="bg1"/>
                </a:solidFill>
                <a:latin typeface="+mn-lt"/>
              </a:rPr>
              <a:t> o </a:t>
            </a:r>
            <a:r>
              <a:rPr lang="en-US" sz="2800" dirty="0" err="1">
                <a:solidFill>
                  <a:schemeClr val="bg1"/>
                </a:solidFill>
                <a:latin typeface="+mn-lt"/>
              </a:rPr>
              <a:t>ruedas</a:t>
            </a:r>
            <a:r>
              <a:rPr lang="en-US" sz="2800" dirty="0">
                <a:solidFill>
                  <a:schemeClr val="bg1"/>
                </a:solidFill>
                <a:latin typeface="+mn-lt"/>
              </a:rPr>
              <a:t> </a:t>
            </a:r>
            <a:endParaRPr lang="en-US" sz="2800" dirty="0">
              <a:solidFill>
                <a:schemeClr val="bg1"/>
              </a:solidFill>
            </a:endParaRPr>
          </a:p>
        </p:txBody>
      </p:sp>
    </p:spTree>
    <p:extLst>
      <p:ext uri="{BB962C8B-B14F-4D97-AF65-F5344CB8AC3E}">
        <p14:creationId xmlns:p14="http://schemas.microsoft.com/office/powerpoint/2010/main" val="243897751"/>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376518"/>
            <a:ext cx="9144000" cy="532015"/>
          </a:xfrm>
        </p:spPr>
        <p:txBody>
          <a:bodyPr rtlCol="0">
            <a:noAutofit/>
          </a:bodyPr>
          <a:lstStyle/>
          <a:p>
            <a:pPr eaLnBrk="1" fontAlgn="auto" hangingPunct="1">
              <a:spcAft>
                <a:spcPts val="0"/>
              </a:spcAft>
              <a:defRPr/>
            </a:pPr>
            <a:r>
              <a:rPr lang="en-US" sz="3600" err="1">
                <a:solidFill>
                  <a:schemeClr val="bg1"/>
                </a:solidFill>
                <a:latin typeface="+mn-lt"/>
              </a:rPr>
              <a:t>Riesgo</a:t>
            </a:r>
            <a:r>
              <a:rPr lang="en-US" sz="3600">
                <a:solidFill>
                  <a:schemeClr val="bg1"/>
                </a:solidFill>
                <a:latin typeface="+mn-lt"/>
              </a:rPr>
              <a:t> de </a:t>
            </a:r>
            <a:r>
              <a:rPr lang="en-US" sz="3600" err="1">
                <a:solidFill>
                  <a:schemeClr val="bg1"/>
                </a:solidFill>
                <a:latin typeface="+mn-lt"/>
              </a:rPr>
              <a:t>Pagado</a:t>
            </a:r>
            <a:r>
              <a:rPr lang="en-US" sz="3600">
                <a:solidFill>
                  <a:schemeClr val="bg1"/>
                </a:solidFill>
                <a:latin typeface="+mn-lt"/>
              </a:rPr>
              <a:t> </a:t>
            </a:r>
            <a:r>
              <a:rPr lang="en-US" sz="3600" err="1">
                <a:solidFill>
                  <a:schemeClr val="bg1"/>
                </a:solidFill>
                <a:latin typeface="+mn-lt"/>
              </a:rPr>
              <a:t>Por</a:t>
            </a:r>
            <a:r>
              <a:rPr lang="en-US" sz="3600">
                <a:solidFill>
                  <a:schemeClr val="bg1"/>
                </a:solidFill>
                <a:latin typeface="+mn-lt"/>
              </a:rPr>
              <a:t> – </a:t>
            </a:r>
            <a:r>
              <a:rPr lang="en-US" sz="3600" err="1">
                <a:solidFill>
                  <a:schemeClr val="bg1"/>
                </a:solidFill>
                <a:latin typeface="+mn-lt"/>
              </a:rPr>
              <a:t>Maquinas</a:t>
            </a:r>
            <a:r>
              <a:rPr lang="en-US" sz="3600">
                <a:solidFill>
                  <a:schemeClr val="bg1"/>
                </a:solidFill>
                <a:latin typeface="+mn-lt"/>
              </a:rPr>
              <a:t> </a:t>
            </a:r>
            <a:r>
              <a:rPr lang="en-US" sz="3600" err="1">
                <a:solidFill>
                  <a:schemeClr val="bg1"/>
                </a:solidFill>
                <a:latin typeface="+mn-lt"/>
              </a:rPr>
              <a:t>Abrasivas</a:t>
            </a:r>
            <a:r>
              <a:rPr lang="en-US" sz="3600">
                <a:solidFill>
                  <a:schemeClr val="bg1"/>
                </a:solidFill>
                <a:latin typeface="+mn-lt"/>
              </a:rPr>
              <a:t> con </a:t>
            </a:r>
            <a:r>
              <a:rPr lang="en-US" sz="3600" err="1">
                <a:solidFill>
                  <a:schemeClr val="bg1"/>
                </a:solidFill>
                <a:latin typeface="+mn-lt"/>
              </a:rPr>
              <a:t>ruedas</a:t>
            </a:r>
            <a:endParaRPr lang="en-US" sz="3600">
              <a:solidFill>
                <a:schemeClr val="bg1"/>
              </a:solidFill>
            </a:endParaRPr>
          </a:p>
        </p:txBody>
      </p:sp>
      <p:sp>
        <p:nvSpPr>
          <p:cNvPr id="5" name="TextBox 4"/>
          <p:cNvSpPr txBox="1"/>
          <p:nvPr/>
        </p:nvSpPr>
        <p:spPr>
          <a:xfrm>
            <a:off x="209549" y="2515434"/>
            <a:ext cx="8253515" cy="3354765"/>
          </a:xfrm>
          <a:prstGeom prst="rect">
            <a:avLst/>
          </a:prstGeom>
          <a:noFill/>
        </p:spPr>
        <p:txBody>
          <a:bodyPr wrap="square" rtlCol="0">
            <a:spAutoFit/>
          </a:bodyPr>
          <a:lstStyle/>
          <a:p>
            <a:r>
              <a:rPr lang="en-US" sz="2800" b="1">
                <a:hlinkClick r:id="rId3"/>
              </a:rPr>
              <a:t>1910.215(a)(4)</a:t>
            </a:r>
            <a:r>
              <a:rPr lang="en-US" sz="2800" b="1"/>
              <a:t> </a:t>
            </a:r>
            <a:r>
              <a:rPr lang="en-US" sz="2800"/>
              <a:t>Lugar </a:t>
            </a:r>
            <a:r>
              <a:rPr lang="en-US" sz="2800" err="1"/>
              <a:t>estable</a:t>
            </a:r>
            <a:r>
              <a:rPr lang="en-US" sz="2800"/>
              <a:t> y </a:t>
            </a:r>
            <a:r>
              <a:rPr lang="en-US" sz="2800" err="1"/>
              <a:t>seguro</a:t>
            </a:r>
            <a:r>
              <a:rPr lang="en-US" sz="2800"/>
              <a:t> para </a:t>
            </a:r>
            <a:r>
              <a:rPr lang="en-US" sz="2800" err="1"/>
              <a:t>maquinas</a:t>
            </a:r>
            <a:r>
              <a:rPr lang="en-US" sz="2800"/>
              <a:t> . </a:t>
            </a:r>
          </a:p>
          <a:p>
            <a:endParaRPr lang="en-US" sz="2800"/>
          </a:p>
          <a:p>
            <a:r>
              <a:rPr lang="es-ES" sz="2800"/>
              <a:t>En maquinas </a:t>
            </a:r>
            <a:r>
              <a:rPr lang="es-ES" sz="2800" err="1"/>
              <a:t>molidoras</a:t>
            </a:r>
            <a:r>
              <a:rPr lang="es-ES" sz="2800"/>
              <a:t>, restos de obra se utilizarán para apoyar el trabajo. Serán de construcción rígida y diseñado para ser ajustable para compensar el desgaste de la rueda</a:t>
            </a:r>
            <a:r>
              <a:rPr lang="en-US" sz="2800"/>
              <a:t>. </a:t>
            </a:r>
            <a:endParaRPr lang="en-US" sz="2600"/>
          </a:p>
          <a:p>
            <a:endParaRPr lang="en-US" sz="2600"/>
          </a:p>
          <a:p>
            <a:endParaRPr lang="en-US"/>
          </a:p>
        </p:txBody>
      </p:sp>
    </p:spTree>
    <p:extLst>
      <p:ext uri="{BB962C8B-B14F-4D97-AF65-F5344CB8AC3E}">
        <p14:creationId xmlns:p14="http://schemas.microsoft.com/office/powerpoint/2010/main" val="3775907049"/>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7499" y="242047"/>
            <a:ext cx="9144000" cy="532015"/>
          </a:xfrm>
        </p:spPr>
        <p:txBody>
          <a:bodyPr rtlCol="0">
            <a:noAutofit/>
          </a:bodyPr>
          <a:lstStyle/>
          <a:p>
            <a:pPr eaLnBrk="1" fontAlgn="auto" hangingPunct="1">
              <a:spcAft>
                <a:spcPts val="0"/>
              </a:spcAft>
              <a:defRPr/>
            </a:pPr>
            <a:r>
              <a:rPr lang="en-US" sz="3600" err="1">
                <a:solidFill>
                  <a:schemeClr val="bg1"/>
                </a:solidFill>
                <a:latin typeface="+mn-lt"/>
              </a:rPr>
              <a:t>Riesgo</a:t>
            </a:r>
            <a:r>
              <a:rPr lang="en-US" sz="3600">
                <a:solidFill>
                  <a:schemeClr val="bg1"/>
                </a:solidFill>
                <a:latin typeface="+mn-lt"/>
              </a:rPr>
              <a:t> de </a:t>
            </a:r>
            <a:r>
              <a:rPr lang="en-US" sz="3600" err="1">
                <a:solidFill>
                  <a:schemeClr val="bg1"/>
                </a:solidFill>
                <a:latin typeface="+mn-lt"/>
              </a:rPr>
              <a:t>Pegado</a:t>
            </a:r>
            <a:r>
              <a:rPr lang="en-US" sz="3600">
                <a:solidFill>
                  <a:schemeClr val="bg1"/>
                </a:solidFill>
                <a:latin typeface="+mn-lt"/>
              </a:rPr>
              <a:t> </a:t>
            </a:r>
            <a:r>
              <a:rPr lang="en-US" sz="3600" err="1">
                <a:solidFill>
                  <a:schemeClr val="bg1"/>
                </a:solidFill>
                <a:latin typeface="+mn-lt"/>
              </a:rPr>
              <a:t>POr</a:t>
            </a:r>
            <a:r>
              <a:rPr lang="en-US" sz="3600">
                <a:solidFill>
                  <a:schemeClr val="bg1"/>
                </a:solidFill>
                <a:latin typeface="+mn-lt"/>
              </a:rPr>
              <a:t> –  </a:t>
            </a:r>
            <a:r>
              <a:rPr lang="en-US" sz="3600" err="1">
                <a:solidFill>
                  <a:schemeClr val="bg1"/>
                </a:solidFill>
                <a:latin typeface="+mn-lt"/>
              </a:rPr>
              <a:t>Maquinas</a:t>
            </a:r>
            <a:r>
              <a:rPr lang="en-US" sz="3600">
                <a:solidFill>
                  <a:schemeClr val="bg1"/>
                </a:solidFill>
                <a:latin typeface="+mn-lt"/>
              </a:rPr>
              <a:t> </a:t>
            </a:r>
            <a:r>
              <a:rPr lang="en-US" sz="3600" err="1">
                <a:solidFill>
                  <a:schemeClr val="bg1"/>
                </a:solidFill>
                <a:latin typeface="+mn-lt"/>
              </a:rPr>
              <a:t>Abresivas</a:t>
            </a:r>
            <a:r>
              <a:rPr lang="en-US" sz="3600">
                <a:solidFill>
                  <a:schemeClr val="bg1"/>
                </a:solidFill>
                <a:latin typeface="+mn-lt"/>
              </a:rPr>
              <a:t> con </a:t>
            </a:r>
            <a:r>
              <a:rPr lang="en-US" sz="3600" err="1">
                <a:solidFill>
                  <a:schemeClr val="bg1"/>
                </a:solidFill>
                <a:latin typeface="+mn-lt"/>
              </a:rPr>
              <a:t>llantas</a:t>
            </a:r>
            <a:r>
              <a:rPr lang="en-US" sz="3600">
                <a:solidFill>
                  <a:schemeClr val="bg1"/>
                </a:solidFill>
                <a:latin typeface="+mn-lt"/>
              </a:rPr>
              <a:t> o </a:t>
            </a:r>
            <a:r>
              <a:rPr lang="en-US" sz="3600" err="1">
                <a:solidFill>
                  <a:schemeClr val="bg1"/>
                </a:solidFill>
                <a:latin typeface="+mn-lt"/>
              </a:rPr>
              <a:t>ruedas</a:t>
            </a:r>
            <a:endParaRPr lang="en-US" sz="3600">
              <a:solidFill>
                <a:schemeClr val="bg1"/>
              </a:solidFill>
            </a:endParaRPr>
          </a:p>
        </p:txBody>
      </p:sp>
      <p:sp>
        <p:nvSpPr>
          <p:cNvPr id="5" name="TextBox 4"/>
          <p:cNvSpPr txBox="1"/>
          <p:nvPr/>
        </p:nvSpPr>
        <p:spPr>
          <a:xfrm>
            <a:off x="209550" y="1977552"/>
            <a:ext cx="8739898" cy="5478423"/>
          </a:xfrm>
          <a:prstGeom prst="rect">
            <a:avLst/>
          </a:prstGeom>
          <a:noFill/>
        </p:spPr>
        <p:txBody>
          <a:bodyPr wrap="square" rtlCol="0">
            <a:spAutoFit/>
          </a:bodyPr>
          <a:lstStyle/>
          <a:p>
            <a:r>
              <a:rPr lang="en-US" sz="2800" b="1">
                <a:hlinkClick r:id="rId3"/>
              </a:rPr>
              <a:t>1910.215(a)(4)</a:t>
            </a:r>
            <a:endParaRPr lang="en-US" sz="2800"/>
          </a:p>
          <a:p>
            <a:r>
              <a:rPr lang="es-ES" sz="2800"/>
              <a:t>El sitio de restos de obra se mantendrá ajustados estrechamente a la rueda con una apertura máxima de un </a:t>
            </a:r>
            <a:r>
              <a:rPr lang="es-ES" sz="2800" err="1"/>
              <a:t>ocavo</a:t>
            </a:r>
            <a:r>
              <a:rPr lang="es-ES" sz="2800"/>
              <a:t> (1/8”) de pulgada para evitar que el trabajador se atore entre la rueda y el resto, que puede causar la rotura de la rueda</a:t>
            </a:r>
            <a:r>
              <a:rPr lang="en-US" sz="2800"/>
              <a:t>. </a:t>
            </a:r>
          </a:p>
          <a:p>
            <a:endParaRPr lang="en-US" sz="2800"/>
          </a:p>
          <a:p>
            <a:r>
              <a:rPr lang="es-ES" sz="2800"/>
              <a:t>El sitio de resto de trabajo deberá ser asegurado firmemente después de cada ajuste. El ajuste no se hará con la rueda en movimiento</a:t>
            </a:r>
            <a:r>
              <a:rPr lang="en-US" sz="2800"/>
              <a:t>.</a:t>
            </a:r>
          </a:p>
          <a:p>
            <a:endParaRPr lang="en-US" sz="2600"/>
          </a:p>
          <a:p>
            <a:endParaRPr lang="en-US" sz="2600"/>
          </a:p>
          <a:p>
            <a:endParaRPr lang="en-US"/>
          </a:p>
        </p:txBody>
      </p:sp>
    </p:spTree>
    <p:extLst>
      <p:ext uri="{BB962C8B-B14F-4D97-AF65-F5344CB8AC3E}">
        <p14:creationId xmlns:p14="http://schemas.microsoft.com/office/powerpoint/2010/main" val="3415739600"/>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Grp="1" noChangeArrowheads="1"/>
          </p:cNvSpPr>
          <p:nvPr>
            <p:ph type="title"/>
          </p:nvPr>
        </p:nvSpPr>
        <p:spPr>
          <a:xfrm>
            <a:off x="0" y="0"/>
            <a:ext cx="8968902" cy="532015"/>
          </a:xfrm>
        </p:spPr>
        <p:txBody>
          <a:bodyPr rtlCol="0">
            <a:noAutofit/>
          </a:bodyPr>
          <a:lstStyle/>
          <a:p>
            <a:pPr eaLnBrk="1" fontAlgn="auto" hangingPunct="1">
              <a:spcAft>
                <a:spcPts val="0"/>
              </a:spcAft>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Pegado</a:t>
            </a:r>
            <a:r>
              <a:rPr lang="en-US" sz="3600">
                <a:solidFill>
                  <a:schemeClr val="bg1"/>
                </a:solidFill>
                <a:latin typeface="+mn-lt"/>
              </a:rPr>
              <a:t> </a:t>
            </a:r>
            <a:r>
              <a:rPr lang="en-US" sz="3600" err="1">
                <a:solidFill>
                  <a:schemeClr val="bg1"/>
                </a:solidFill>
                <a:latin typeface="+mn-lt"/>
              </a:rPr>
              <a:t>Por</a:t>
            </a:r>
            <a:r>
              <a:rPr lang="en-US" sz="3600">
                <a:solidFill>
                  <a:schemeClr val="bg1"/>
                </a:solidFill>
                <a:latin typeface="+mn-lt"/>
              </a:rPr>
              <a:t> – Washington LNI</a:t>
            </a:r>
            <a:endParaRPr lang="en-US" sz="3600">
              <a:solidFill>
                <a:schemeClr val="bg1"/>
              </a:solidFill>
            </a:endParaRPr>
          </a:p>
        </p:txBody>
      </p:sp>
      <p:sp>
        <p:nvSpPr>
          <p:cNvPr id="5" name="TextBox 4"/>
          <p:cNvSpPr txBox="1"/>
          <p:nvPr/>
        </p:nvSpPr>
        <p:spPr>
          <a:xfrm>
            <a:off x="209549" y="2152650"/>
            <a:ext cx="8467523" cy="5416868"/>
          </a:xfrm>
          <a:prstGeom prst="rect">
            <a:avLst/>
          </a:prstGeom>
          <a:noFill/>
        </p:spPr>
        <p:txBody>
          <a:bodyPr wrap="square" rtlCol="0">
            <a:spAutoFit/>
          </a:bodyPr>
          <a:lstStyle/>
          <a:p>
            <a:r>
              <a:rPr lang="en-US" sz="2600" err="1"/>
              <a:t>Exposicion</a:t>
            </a:r>
            <a:r>
              <a:rPr lang="en-US" sz="2600"/>
              <a:t>?</a:t>
            </a:r>
          </a:p>
          <a:p>
            <a:endParaRPr lang="en-US" sz="2600"/>
          </a:p>
          <a:p>
            <a:pPr marL="457200" indent="-457200">
              <a:buFont typeface="Arial" panose="020B0604020202020204" pitchFamily="34" charset="0"/>
              <a:buChar char="•"/>
            </a:pPr>
            <a:r>
              <a:rPr lang="es-ES" sz="2800"/>
              <a:t>Lesiones por atropello por el objeto es cortada o molida</a:t>
            </a:r>
            <a:r>
              <a:rPr lang="en-US" sz="2800"/>
              <a:t>.</a:t>
            </a:r>
          </a:p>
          <a:p>
            <a:pPr marL="457200" indent="-457200">
              <a:buFont typeface="Arial" panose="020B0604020202020204" pitchFamily="34" charset="0"/>
              <a:buChar char="•"/>
            </a:pPr>
            <a:r>
              <a:rPr lang="es-ES" sz="2800"/>
              <a:t>Lesiones a la vista de que los residuos (por ejemplo, virutas, </a:t>
            </a:r>
            <a:r>
              <a:rPr lang="es-ES" sz="2800" err="1"/>
              <a:t>pedasos</a:t>
            </a:r>
            <a:r>
              <a:rPr lang="es-ES" sz="2800"/>
              <a:t> metálicas o una rueda que se desintegra)</a:t>
            </a:r>
            <a:r>
              <a:rPr lang="en-US" sz="2800"/>
              <a:t>.</a:t>
            </a:r>
          </a:p>
          <a:p>
            <a:pPr marL="457200" indent="-457200">
              <a:buFont typeface="Arial" panose="020B0604020202020204" pitchFamily="34" charset="0"/>
              <a:buChar char="•"/>
            </a:pPr>
            <a:r>
              <a:rPr lang="es-ES" sz="2800"/>
              <a:t>Daños a los </a:t>
            </a:r>
            <a:r>
              <a:rPr lang="es-ES" sz="2800" err="1"/>
              <a:t>oidos</a:t>
            </a:r>
            <a:r>
              <a:rPr lang="es-ES" sz="2800"/>
              <a:t> de un ruido excesivo durante el amolado</a:t>
            </a:r>
            <a:r>
              <a:rPr lang="en-US" sz="2800"/>
              <a:t>.</a:t>
            </a:r>
          </a:p>
          <a:p>
            <a:pPr marL="457200" indent="-457200">
              <a:buFont typeface="Arial" panose="020B0604020202020204" pitchFamily="34" charset="0"/>
              <a:buChar char="•"/>
            </a:pPr>
            <a:r>
              <a:rPr lang="es-ES" sz="2800"/>
              <a:t>Problemas respiratorios de la inhalación de polvo</a:t>
            </a:r>
            <a:r>
              <a:rPr lang="en-US" sz="2800"/>
              <a:t>.</a:t>
            </a:r>
          </a:p>
          <a:p>
            <a:endParaRPr lang="en-US" sz="2600"/>
          </a:p>
          <a:p>
            <a:endParaRPr lang="en-US" sz="2600"/>
          </a:p>
          <a:p>
            <a:endParaRPr lang="en-US"/>
          </a:p>
        </p:txBody>
      </p:sp>
    </p:spTree>
    <p:extLst>
      <p:ext uri="{BB962C8B-B14F-4D97-AF65-F5344CB8AC3E}">
        <p14:creationId xmlns:p14="http://schemas.microsoft.com/office/powerpoint/2010/main" val="3082127965"/>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Photo - a table saw"/>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06745"/>
            <a:ext cx="9144000" cy="6051255"/>
          </a:xfrm>
          <a:prstGeom prst="rect">
            <a:avLst/>
          </a:prstGeom>
        </p:spPr>
      </p:pic>
      <p:sp>
        <p:nvSpPr>
          <p:cNvPr id="9" name="Rectangle 6"/>
          <p:cNvSpPr>
            <a:spLocks noGrp="1" noChangeArrowheads="1"/>
          </p:cNvSpPr>
          <p:nvPr>
            <p:ph type="title"/>
          </p:nvPr>
        </p:nvSpPr>
        <p:spPr>
          <a:xfrm>
            <a:off x="0" y="0"/>
            <a:ext cx="8968902" cy="806745"/>
          </a:xfrm>
        </p:spPr>
        <p:txBody>
          <a:bodyPr rtlCol="0">
            <a:noAutofit/>
          </a:bodyPr>
          <a:lstStyle/>
          <a:p>
            <a:pPr eaLnBrk="1" fontAlgn="auto" hangingPunct="1">
              <a:spcAft>
                <a:spcPts val="0"/>
              </a:spcAft>
              <a:defRPr/>
            </a:pPr>
            <a:r>
              <a:rPr lang="en-US" sz="3200" dirty="0" err="1">
                <a:solidFill>
                  <a:schemeClr val="bg1"/>
                </a:solidFill>
                <a:latin typeface="+mn-lt"/>
              </a:rPr>
              <a:t>Riesgos</a:t>
            </a:r>
            <a:r>
              <a:rPr lang="en-US" sz="3200" dirty="0">
                <a:solidFill>
                  <a:schemeClr val="bg1"/>
                </a:solidFill>
                <a:latin typeface="+mn-lt"/>
              </a:rPr>
              <a:t> de </a:t>
            </a:r>
            <a:r>
              <a:rPr lang="en-US" sz="3200" dirty="0" err="1">
                <a:solidFill>
                  <a:schemeClr val="bg1"/>
                </a:solidFill>
                <a:latin typeface="+mn-lt"/>
              </a:rPr>
              <a:t>Pegado</a:t>
            </a:r>
            <a:r>
              <a:rPr lang="en-US" sz="3200" dirty="0">
                <a:solidFill>
                  <a:schemeClr val="bg1"/>
                </a:solidFill>
                <a:latin typeface="+mn-lt"/>
              </a:rPr>
              <a:t> </a:t>
            </a:r>
            <a:r>
              <a:rPr lang="en-US" sz="3200" dirty="0" err="1">
                <a:solidFill>
                  <a:schemeClr val="bg1"/>
                </a:solidFill>
                <a:latin typeface="+mn-lt"/>
              </a:rPr>
              <a:t>Por</a:t>
            </a:r>
            <a:r>
              <a:rPr lang="en-US" sz="3200" dirty="0">
                <a:solidFill>
                  <a:schemeClr val="bg1"/>
                </a:solidFill>
                <a:latin typeface="+mn-lt"/>
              </a:rPr>
              <a:t> – </a:t>
            </a:r>
            <a:r>
              <a:rPr lang="en-US" sz="3200" dirty="0" err="1">
                <a:solidFill>
                  <a:schemeClr val="bg1"/>
                </a:solidFill>
                <a:latin typeface="+mn-lt"/>
              </a:rPr>
              <a:t>Maquinas</a:t>
            </a:r>
            <a:r>
              <a:rPr lang="en-US" sz="3200" dirty="0">
                <a:solidFill>
                  <a:schemeClr val="bg1"/>
                </a:solidFill>
                <a:latin typeface="+mn-lt"/>
              </a:rPr>
              <a:t> y </a:t>
            </a:r>
            <a:r>
              <a:rPr lang="en-US" sz="3200" dirty="0" err="1">
                <a:solidFill>
                  <a:schemeClr val="bg1"/>
                </a:solidFill>
                <a:latin typeface="+mn-lt"/>
              </a:rPr>
              <a:t>equipo</a:t>
            </a:r>
            <a:r>
              <a:rPr lang="en-US" sz="3200" dirty="0">
                <a:solidFill>
                  <a:schemeClr val="bg1"/>
                </a:solidFill>
                <a:latin typeface="+mn-lt"/>
              </a:rPr>
              <a:t> de taller</a:t>
            </a:r>
            <a:endParaRPr lang="en-US" sz="3200" dirty="0">
              <a:solidFill>
                <a:schemeClr val="bg1"/>
              </a:solidFill>
            </a:endParaRPr>
          </a:p>
        </p:txBody>
      </p:sp>
    </p:spTree>
    <p:extLst>
      <p:ext uri="{BB962C8B-B14F-4D97-AF65-F5344CB8AC3E}">
        <p14:creationId xmlns:p14="http://schemas.microsoft.com/office/powerpoint/2010/main" val="141350748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2039815"/>
            <a:ext cx="9144000" cy="481818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altLang="en-US" sz="2800"/>
          </a:p>
          <a:p>
            <a:pPr lvl="1"/>
            <a:r>
              <a:rPr lang="es-ES" altLang="en-US" sz="2800"/>
              <a:t>Reconocer las responsabilidades del empleador y el trabajador</a:t>
            </a:r>
            <a:endParaRPr lang="en-US" altLang="en-US" sz="2800"/>
          </a:p>
          <a:p>
            <a:pPr lvl="1"/>
            <a:r>
              <a:rPr lang="en-US" altLang="en-US" sz="2800" err="1"/>
              <a:t>Practicar</a:t>
            </a:r>
            <a:r>
              <a:rPr lang="en-US" altLang="en-US" sz="2800"/>
              <a:t> </a:t>
            </a:r>
            <a:r>
              <a:rPr lang="en-US" altLang="en-US" sz="2800" err="1"/>
              <a:t>ejercisios</a:t>
            </a:r>
            <a:r>
              <a:rPr lang="en-US" altLang="en-US" sz="2800"/>
              <a:t> de las raises de la Causa </a:t>
            </a:r>
            <a:r>
              <a:rPr lang="en-US" altLang="en-US" sz="2800" err="1"/>
              <a:t>por</a:t>
            </a:r>
            <a:r>
              <a:rPr lang="en-US" altLang="en-US" sz="2800"/>
              <a:t> </a:t>
            </a:r>
            <a:r>
              <a:rPr lang="en-US" altLang="en-US" sz="2800" err="1"/>
              <a:t>cual</a:t>
            </a:r>
            <a:r>
              <a:rPr lang="en-US" altLang="en-US" sz="2800"/>
              <a:t> </a:t>
            </a:r>
            <a:r>
              <a:rPr lang="en-US" altLang="en-US" sz="2800" err="1"/>
              <a:t>pasan</a:t>
            </a:r>
            <a:r>
              <a:rPr lang="en-US" altLang="en-US" sz="2800"/>
              <a:t> </a:t>
            </a:r>
            <a:r>
              <a:rPr lang="en-US" altLang="en-US" sz="2800" err="1"/>
              <a:t>accidentes</a:t>
            </a:r>
            <a:endParaRPr lang="en-US" altLang="en-US" sz="2800"/>
          </a:p>
          <a:p>
            <a:pPr lvl="1"/>
            <a:endParaRPr lang="en-US" altLang="en-US" sz="2800"/>
          </a:p>
          <a:p>
            <a:pPr lvl="1"/>
            <a:r>
              <a:rPr lang="es-ES" altLang="en-US" sz="2800"/>
              <a:t>Identificar y describir cuales son los mayores riesgos principales para cada uno de los “Cuatro Peligros de Enfoque” en esta industria en el lugar de trabajo.</a:t>
            </a:r>
            <a:endParaRPr lang="en-US" altLang="en-US" sz="2800"/>
          </a:p>
          <a:p>
            <a:pPr lvl="1"/>
            <a:r>
              <a:rPr lang="es-ES" altLang="en-US" sz="2800"/>
              <a:t>Discutir el impacto que se presenta cuando los trabajadores asen decisiones inseguras en el lugar de trabajo</a:t>
            </a:r>
            <a:endParaRPr lang="en-US" altLang="en-US" sz="2800"/>
          </a:p>
          <a:p>
            <a:pPr lvl="1"/>
            <a:r>
              <a:rPr lang="es-ES" altLang="en-US" sz="2800"/>
              <a:t>Explicar y describir las acciones que puede hacer para protegerse</a:t>
            </a:r>
            <a:endParaRPr lang="en-US" altLang="en-US" sz="2800"/>
          </a:p>
          <a:p>
            <a:pPr lvl="1"/>
            <a:endParaRPr lang="en-US" altLang="en-US"/>
          </a:p>
          <a:p>
            <a:pPr lvl="1"/>
            <a:endParaRPr lang="en-US" altLang="en-US"/>
          </a:p>
          <a:p>
            <a:pPr marL="0" indent="0">
              <a:buFont typeface="Arial" panose="020B0604020202020204" pitchFamily="34" charset="0"/>
              <a:buNone/>
            </a:pPr>
            <a:endParaRPr lang="en-US" altLang="en-US"/>
          </a:p>
        </p:txBody>
      </p:sp>
      <p:sp>
        <p:nvSpPr>
          <p:cNvPr id="6" name="AutoShape 2"/>
          <p:cNvSpPr>
            <a:spLocks noGrp="1" noChangeArrowheads="1"/>
          </p:cNvSpPr>
          <p:nvPr>
            <p:ph type="title"/>
          </p:nvPr>
        </p:nvSpPr>
        <p:spPr>
          <a:xfrm>
            <a:off x="0" y="0"/>
            <a:ext cx="5983941" cy="896815"/>
          </a:xfrm>
        </p:spPr>
        <p:txBody>
          <a:bodyPr>
            <a:normAutofit/>
          </a:bodyPr>
          <a:lstStyle/>
          <a:p>
            <a:r>
              <a:rPr lang="en-US" altLang="en-US" sz="3600" err="1">
                <a:solidFill>
                  <a:schemeClr val="bg1"/>
                </a:solidFill>
                <a:latin typeface="+mn-lt"/>
              </a:rPr>
              <a:t>Objectivos</a:t>
            </a:r>
            <a:r>
              <a:rPr lang="en-US" altLang="en-US" sz="3600">
                <a:solidFill>
                  <a:schemeClr val="bg1"/>
                </a:solidFill>
                <a:latin typeface="+mn-lt"/>
              </a:rPr>
              <a:t> de </a:t>
            </a:r>
            <a:r>
              <a:rPr lang="en-US" altLang="en-US" sz="3600" err="1">
                <a:solidFill>
                  <a:schemeClr val="bg1"/>
                </a:solidFill>
                <a:latin typeface="+mn-lt"/>
              </a:rPr>
              <a:t>Aprendimiento</a:t>
            </a:r>
            <a:endParaRPr lang="en-US" altLang="en-US" sz="3600">
              <a:solidFill>
                <a:schemeClr val="bg1"/>
              </a:solidFill>
              <a:latin typeface="+mn-lt"/>
            </a:endParaRPr>
          </a:p>
        </p:txBody>
      </p:sp>
    </p:spTree>
    <p:extLst>
      <p:ext uri="{BB962C8B-B14F-4D97-AF65-F5344CB8AC3E}">
        <p14:creationId xmlns:p14="http://schemas.microsoft.com/office/powerpoint/2010/main" val="3203330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hoto - hand with cut off finge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12800"/>
            <a:ext cx="9144000" cy="6045200"/>
          </a:xfrm>
          <a:prstGeom prst="rect">
            <a:avLst/>
          </a:prstGeom>
        </p:spPr>
      </p:pic>
      <p:sp>
        <p:nvSpPr>
          <p:cNvPr id="9" name="Rectangle 6"/>
          <p:cNvSpPr>
            <a:spLocks noGrp="1" noChangeArrowheads="1"/>
          </p:cNvSpPr>
          <p:nvPr>
            <p:ph type="title"/>
          </p:nvPr>
        </p:nvSpPr>
        <p:spPr>
          <a:xfrm>
            <a:off x="0" y="546793"/>
            <a:ext cx="8968902" cy="532015"/>
          </a:xfrm>
        </p:spPr>
        <p:txBody>
          <a:bodyPr rtlCol="0">
            <a:noAutofit/>
          </a:bodyPr>
          <a:lstStyle/>
          <a:p>
            <a:pPr eaLnBrk="1" fontAlgn="auto" hangingPunct="1">
              <a:spcAft>
                <a:spcPts val="0"/>
              </a:spcAft>
              <a:defRPr/>
            </a:pPr>
            <a:r>
              <a:rPr lang="en-US" sz="3600" err="1">
                <a:solidFill>
                  <a:schemeClr val="bg1"/>
                </a:solidFill>
                <a:latin typeface="+mn-lt"/>
              </a:rPr>
              <a:t>Riesgos</a:t>
            </a:r>
            <a:r>
              <a:rPr lang="en-US" sz="3600">
                <a:solidFill>
                  <a:schemeClr val="bg1"/>
                </a:solidFill>
                <a:latin typeface="+mn-lt"/>
              </a:rPr>
              <a:t> de </a:t>
            </a:r>
            <a:r>
              <a:rPr lang="en-US" sz="3600" err="1">
                <a:solidFill>
                  <a:schemeClr val="bg1"/>
                </a:solidFill>
                <a:latin typeface="+mn-lt"/>
              </a:rPr>
              <a:t>Pagador</a:t>
            </a:r>
            <a:r>
              <a:rPr lang="en-US" sz="3600">
                <a:solidFill>
                  <a:schemeClr val="bg1"/>
                </a:solidFill>
                <a:latin typeface="+mn-lt"/>
              </a:rPr>
              <a:t> </a:t>
            </a:r>
            <a:r>
              <a:rPr lang="en-US" sz="3600" err="1">
                <a:solidFill>
                  <a:schemeClr val="bg1"/>
                </a:solidFill>
                <a:latin typeface="+mn-lt"/>
              </a:rPr>
              <a:t>Por</a:t>
            </a:r>
            <a:r>
              <a:rPr lang="en-US" sz="3600">
                <a:solidFill>
                  <a:schemeClr val="bg1"/>
                </a:solidFill>
                <a:latin typeface="+mn-lt"/>
              </a:rPr>
              <a:t> – </a:t>
            </a:r>
            <a:r>
              <a:rPr lang="en-US" sz="3600" err="1">
                <a:solidFill>
                  <a:schemeClr val="bg1"/>
                </a:solidFill>
                <a:latin typeface="+mn-lt"/>
              </a:rPr>
              <a:t>Maquinas</a:t>
            </a:r>
            <a:r>
              <a:rPr lang="en-US" sz="3600">
                <a:solidFill>
                  <a:schemeClr val="bg1"/>
                </a:solidFill>
                <a:latin typeface="+mn-lt"/>
              </a:rPr>
              <a:t> y </a:t>
            </a:r>
            <a:r>
              <a:rPr lang="en-US" sz="3600" err="1">
                <a:solidFill>
                  <a:schemeClr val="bg1"/>
                </a:solidFill>
                <a:latin typeface="+mn-lt"/>
              </a:rPr>
              <a:t>Equipo</a:t>
            </a:r>
            <a:r>
              <a:rPr lang="en-US" sz="3600">
                <a:solidFill>
                  <a:schemeClr val="bg1"/>
                </a:solidFill>
                <a:latin typeface="+mn-lt"/>
              </a:rPr>
              <a:t> del taller</a:t>
            </a:r>
            <a:endParaRPr lang="en-US" sz="3600">
              <a:solidFill>
                <a:schemeClr val="bg1"/>
              </a:solidFill>
            </a:endParaRPr>
          </a:p>
        </p:txBody>
      </p:sp>
    </p:spTree>
    <p:extLst>
      <p:ext uri="{BB962C8B-B14F-4D97-AF65-F5344CB8AC3E}">
        <p14:creationId xmlns:p14="http://schemas.microsoft.com/office/powerpoint/2010/main" val="2666104038"/>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50" y="2152650"/>
            <a:ext cx="3086100" cy="3170099"/>
          </a:xfrm>
          <a:prstGeom prst="rect">
            <a:avLst/>
          </a:prstGeom>
          <a:noFill/>
        </p:spPr>
        <p:txBody>
          <a:bodyPr wrap="square" rtlCol="0">
            <a:spAutoFit/>
          </a:bodyPr>
          <a:lstStyle/>
          <a:p>
            <a:r>
              <a:rPr lang="en-US" sz="2600"/>
              <a:t>Exposures:</a:t>
            </a:r>
          </a:p>
          <a:p>
            <a:endParaRPr lang="en-US" sz="2600"/>
          </a:p>
          <a:p>
            <a:r>
              <a:rPr lang="es-ES" sz="2600"/>
              <a:t>Impacto a la cara, ojos y cuerpo</a:t>
            </a:r>
            <a:endParaRPr lang="en-US" sz="2600"/>
          </a:p>
          <a:p>
            <a:r>
              <a:rPr lang="en-US" sz="2600"/>
              <a:t>La </a:t>
            </a:r>
            <a:r>
              <a:rPr lang="en-US" sz="2600" err="1"/>
              <a:t>Raiz</a:t>
            </a:r>
            <a:r>
              <a:rPr lang="en-US" sz="2600"/>
              <a:t> de la Causa?</a:t>
            </a:r>
          </a:p>
          <a:p>
            <a:endParaRPr lang="en-US" sz="2600"/>
          </a:p>
          <a:p>
            <a:endParaRPr lang="en-US" sz="2600"/>
          </a:p>
          <a:p>
            <a:endParaRPr lang="en-US"/>
          </a:p>
        </p:txBody>
      </p:sp>
      <p:sp>
        <p:nvSpPr>
          <p:cNvPr id="4" name="TextBox 3"/>
          <p:cNvSpPr txBox="1"/>
          <p:nvPr/>
        </p:nvSpPr>
        <p:spPr>
          <a:xfrm>
            <a:off x="290513" y="4921448"/>
            <a:ext cx="3086100" cy="492443"/>
          </a:xfrm>
          <a:prstGeom prst="rect">
            <a:avLst/>
          </a:prstGeom>
          <a:noFill/>
        </p:spPr>
        <p:txBody>
          <a:bodyPr wrap="square" rtlCol="0">
            <a:spAutoFit/>
          </a:bodyPr>
          <a:lstStyle/>
          <a:p>
            <a:r>
              <a:rPr lang="en-US" sz="2600"/>
              <a:t>“Linea de Fuego” </a:t>
            </a:r>
          </a:p>
        </p:txBody>
      </p:sp>
      <p:sp>
        <p:nvSpPr>
          <p:cNvPr id="8" name="TextBox 7"/>
          <p:cNvSpPr txBox="1"/>
          <p:nvPr/>
        </p:nvSpPr>
        <p:spPr>
          <a:xfrm>
            <a:off x="371475" y="5720119"/>
            <a:ext cx="3086100" cy="492443"/>
          </a:xfrm>
          <a:prstGeom prst="rect">
            <a:avLst/>
          </a:prstGeom>
          <a:noFill/>
        </p:spPr>
        <p:txBody>
          <a:bodyPr wrap="square" rtlCol="0">
            <a:spAutoFit/>
          </a:bodyPr>
          <a:lstStyle/>
          <a:p>
            <a:r>
              <a:rPr lang="en-US" sz="2600" err="1"/>
              <a:t>Alternativas</a:t>
            </a:r>
            <a:r>
              <a:rPr lang="en-US" sz="2600"/>
              <a:t>?</a:t>
            </a:r>
          </a:p>
        </p:txBody>
      </p:sp>
      <p:pic>
        <p:nvPicPr>
          <p:cNvPr id="2" name="Picture 1" title="FOto Limpiando Ramas y varas para trabajar la tierra"/>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58990" y="2286000"/>
            <a:ext cx="6096000" cy="4572000"/>
          </a:xfrm>
          <a:prstGeom prst="rect">
            <a:avLst/>
          </a:prstGeom>
        </p:spPr>
      </p:pic>
      <p:sp>
        <p:nvSpPr>
          <p:cNvPr id="7" name="Title 6"/>
          <p:cNvSpPr>
            <a:spLocks noGrp="1"/>
          </p:cNvSpPr>
          <p:nvPr>
            <p:ph type="title"/>
          </p:nvPr>
        </p:nvSpPr>
        <p:spPr>
          <a:xfrm>
            <a:off x="-1" y="97631"/>
            <a:ext cx="9088821" cy="1325563"/>
          </a:xfrm>
        </p:spPr>
        <p:txBody>
          <a:bodyPr>
            <a:normAutofit fontScale="90000"/>
          </a:bodyPr>
          <a:lstStyle/>
          <a:p>
            <a:pPr lvl="0" defTabSz="914400">
              <a:lnSpc>
                <a:spcPct val="100000"/>
              </a:lnSpc>
              <a:spcBef>
                <a:spcPts val="0"/>
              </a:spcBef>
              <a:defRPr/>
            </a:pPr>
            <a:r>
              <a:rPr lang="en-US" sz="3600" dirty="0" err="1">
                <a:solidFill>
                  <a:prstClr val="white"/>
                </a:solidFill>
                <a:latin typeface="Calibri" panose="020F0502020204030204"/>
                <a:ea typeface="+mn-ea"/>
                <a:cs typeface="+mn-cs"/>
              </a:rPr>
              <a:t>Riesgos</a:t>
            </a:r>
            <a:r>
              <a:rPr lang="en-US" sz="3600" dirty="0">
                <a:solidFill>
                  <a:prstClr val="white"/>
                </a:solidFill>
                <a:latin typeface="Calibri" panose="020F0502020204030204"/>
                <a:ea typeface="+mn-ea"/>
                <a:cs typeface="+mn-cs"/>
              </a:rPr>
              <a:t> de </a:t>
            </a:r>
            <a:r>
              <a:rPr lang="en-US" sz="3600" dirty="0" err="1">
                <a:solidFill>
                  <a:prstClr val="white"/>
                </a:solidFill>
                <a:latin typeface="Calibri" panose="020F0502020204030204"/>
                <a:ea typeface="+mn-ea"/>
                <a:cs typeface="+mn-cs"/>
              </a:rPr>
              <a:t>Pegado</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Por</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Limpiando</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Ramas</a:t>
            </a:r>
            <a:r>
              <a:rPr lang="en-US" sz="3600" dirty="0">
                <a:solidFill>
                  <a:prstClr val="white"/>
                </a:solidFill>
                <a:latin typeface="Calibri" panose="020F0502020204030204"/>
                <a:ea typeface="+mn-ea"/>
                <a:cs typeface="+mn-cs"/>
              </a:rPr>
              <a:t> y </a:t>
            </a:r>
            <a:r>
              <a:rPr lang="en-US" sz="3600" dirty="0" err="1">
                <a:solidFill>
                  <a:prstClr val="white"/>
                </a:solidFill>
                <a:latin typeface="Calibri" panose="020F0502020204030204"/>
                <a:ea typeface="+mn-ea"/>
                <a:cs typeface="+mn-cs"/>
              </a:rPr>
              <a:t>varas</a:t>
            </a:r>
            <a:r>
              <a:rPr lang="en-US" sz="3600" dirty="0">
                <a:solidFill>
                  <a:prstClr val="white"/>
                </a:solidFill>
                <a:latin typeface="Calibri" panose="020F0502020204030204"/>
                <a:ea typeface="+mn-ea"/>
                <a:cs typeface="+mn-cs"/>
              </a:rPr>
              <a:t> </a:t>
            </a:r>
            <a:r>
              <a:rPr lang="en-US" sz="3600" dirty="0" smtClean="0">
                <a:solidFill>
                  <a:prstClr val="white"/>
                </a:solidFill>
                <a:latin typeface="Calibri" panose="020F0502020204030204"/>
                <a:ea typeface="+mn-ea"/>
                <a:cs typeface="+mn-cs"/>
              </a:rPr>
              <a:t>para  </a:t>
            </a:r>
            <a:r>
              <a:rPr lang="en-US" sz="3600" dirty="0" err="1">
                <a:solidFill>
                  <a:prstClr val="white"/>
                </a:solidFill>
                <a:latin typeface="Calibri" panose="020F0502020204030204"/>
                <a:ea typeface="+mn-ea"/>
                <a:cs typeface="+mn-cs"/>
              </a:rPr>
              <a:t>trabajar</a:t>
            </a:r>
            <a:r>
              <a:rPr lang="en-US" sz="3600" dirty="0">
                <a:solidFill>
                  <a:prstClr val="white"/>
                </a:solidFill>
                <a:latin typeface="Calibri" panose="020F0502020204030204"/>
                <a:ea typeface="+mn-ea"/>
                <a:cs typeface="+mn-cs"/>
              </a:rPr>
              <a:t> la </a:t>
            </a:r>
            <a:r>
              <a:rPr lang="en-US" sz="3600" dirty="0" err="1">
                <a:solidFill>
                  <a:prstClr val="white"/>
                </a:solidFill>
                <a:latin typeface="Calibri" panose="020F0502020204030204"/>
                <a:ea typeface="+mn-ea"/>
                <a:cs typeface="+mn-cs"/>
              </a:rPr>
              <a:t>tierra</a:t>
            </a:r>
            <a:r>
              <a:rPr lang="en-US" sz="3600" dirty="0">
                <a:solidFill>
                  <a:prstClr val="white"/>
                </a:solidFill>
                <a:latin typeface="Calibri" panose="020F0502020204030204"/>
                <a:ea typeface="+mn-ea"/>
                <a:cs typeface="+mn-cs"/>
              </a:rPr>
              <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75315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title"/>
          </p:nvPr>
        </p:nvSpPr>
        <p:spPr>
          <a:xfrm>
            <a:off x="0" y="0"/>
            <a:ext cx="6820593" cy="617220"/>
          </a:xfrm>
        </p:spPr>
        <p:txBody>
          <a:bodyPr rtlCol="0">
            <a:noAutofit/>
          </a:bodyPr>
          <a:lstStyle/>
          <a:p>
            <a:pPr>
              <a:defRPr/>
            </a:pPr>
            <a:r>
              <a:rPr lang="en-US" sz="3600" err="1">
                <a:solidFill>
                  <a:schemeClr val="bg1"/>
                </a:solidFill>
                <a:latin typeface="+mn-lt"/>
              </a:rPr>
              <a:t>Accidentes</a:t>
            </a:r>
            <a:r>
              <a:rPr lang="en-US" sz="3600">
                <a:solidFill>
                  <a:schemeClr val="bg1"/>
                </a:solidFill>
                <a:latin typeface="+mn-lt"/>
              </a:rPr>
              <a:t> de </a:t>
            </a:r>
            <a:r>
              <a:rPr lang="en-US" sz="3600" err="1">
                <a:solidFill>
                  <a:schemeClr val="bg1"/>
                </a:solidFill>
                <a:latin typeface="+mn-lt"/>
              </a:rPr>
              <a:t>Pegado</a:t>
            </a:r>
            <a:r>
              <a:rPr lang="en-US" sz="3600">
                <a:solidFill>
                  <a:schemeClr val="bg1"/>
                </a:solidFill>
                <a:latin typeface="+mn-lt"/>
              </a:rPr>
              <a:t> </a:t>
            </a:r>
            <a:r>
              <a:rPr lang="en-US" sz="3600" err="1">
                <a:solidFill>
                  <a:schemeClr val="bg1"/>
                </a:solidFill>
                <a:latin typeface="+mn-lt"/>
              </a:rPr>
              <a:t>Por</a:t>
            </a:r>
            <a:endParaRPr lang="en-US" sz="3600">
              <a:solidFill>
                <a:schemeClr val="bg1"/>
              </a:solidFill>
              <a:effectLst>
                <a:outerShdw blurRad="38100" dist="38100" dir="2700000" algn="tl">
                  <a:srgbClr val="C0C0C0"/>
                </a:outerShdw>
              </a:effectLst>
              <a:latin typeface="+mn-lt"/>
            </a:endParaRPr>
          </a:p>
        </p:txBody>
      </p:sp>
      <p:sp>
        <p:nvSpPr>
          <p:cNvPr id="3" name="TextBox 2"/>
          <p:cNvSpPr txBox="1"/>
          <p:nvPr/>
        </p:nvSpPr>
        <p:spPr>
          <a:xfrm>
            <a:off x="246186" y="2104292"/>
            <a:ext cx="8897814" cy="3970318"/>
          </a:xfrm>
          <a:prstGeom prst="rect">
            <a:avLst/>
          </a:prstGeom>
          <a:noFill/>
        </p:spPr>
        <p:txBody>
          <a:bodyPr wrap="square" rtlCol="0">
            <a:spAutoFit/>
          </a:bodyPr>
          <a:lstStyle/>
          <a:p>
            <a:r>
              <a:rPr lang="en-US" sz="2800" b="1"/>
              <a:t>4/25/2014 					</a:t>
            </a:r>
            <a:r>
              <a:rPr lang="en-US" sz="2800" err="1"/>
              <a:t>Edad</a:t>
            </a:r>
            <a:r>
              <a:rPr lang="en-US" sz="2800"/>
              <a:t>: 42 Fatal: No</a:t>
            </a:r>
          </a:p>
          <a:p>
            <a:endParaRPr lang="en-US" sz="2800"/>
          </a:p>
          <a:p>
            <a:r>
              <a:rPr lang="es-ES" sz="2800"/>
              <a:t>Un operador de equipo fue IMPACTADO a través las nalgas: Un empleado estaba operando una maquina de John </a:t>
            </a:r>
            <a:r>
              <a:rPr lang="es-ES" sz="2800" err="1"/>
              <a:t>Deere</a:t>
            </a:r>
            <a:r>
              <a:rPr lang="es-ES" sz="2800"/>
              <a:t> cuando dos árboles se rompió flojamente de la ladera por encima de él y se deslizó por la parte posterior de la máquina</a:t>
            </a:r>
            <a:r>
              <a:rPr lang="en-US" sz="2800"/>
              <a:t>. </a:t>
            </a:r>
          </a:p>
          <a:p>
            <a:endParaRPr lang="en-US" sz="2800"/>
          </a:p>
          <a:p>
            <a:r>
              <a:rPr lang="es-ES" sz="2800"/>
              <a:t>El operador era empalado por uno de los árboles</a:t>
            </a:r>
            <a:r>
              <a:rPr lang="en-US" sz="2800"/>
              <a:t>.</a:t>
            </a:r>
            <a:endParaRPr lang="en-US"/>
          </a:p>
        </p:txBody>
      </p:sp>
    </p:spTree>
    <p:extLst>
      <p:ext uri="{BB962C8B-B14F-4D97-AF65-F5344CB8AC3E}">
        <p14:creationId xmlns:p14="http://schemas.microsoft.com/office/powerpoint/2010/main" val="131623945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158262" y="2233246"/>
            <a:ext cx="3657600" cy="4401205"/>
          </a:xfrm>
          <a:prstGeom prst="rect">
            <a:avLst/>
          </a:prstGeom>
          <a:noFill/>
        </p:spPr>
        <p:txBody>
          <a:bodyPr wrap="square" rtlCol="0">
            <a:spAutoFit/>
          </a:bodyPr>
          <a:lstStyle/>
          <a:p>
            <a:r>
              <a:rPr lang="es-ES" sz="2800"/>
              <a:t>Cuáles son las principales cuestiones involucradas</a:t>
            </a:r>
            <a:r>
              <a:rPr lang="en-US" sz="2800"/>
              <a:t>?</a:t>
            </a:r>
          </a:p>
          <a:p>
            <a:endParaRPr lang="en-US" sz="2800"/>
          </a:p>
          <a:p>
            <a:pPr marL="457200" indent="-457200">
              <a:buFont typeface="Arial" panose="020B0604020202020204" pitchFamily="34" charset="0"/>
              <a:buChar char="•"/>
            </a:pPr>
            <a:r>
              <a:rPr lang="en-US" sz="2800" err="1"/>
              <a:t>Metodos</a:t>
            </a:r>
            <a:endParaRPr lang="en-US" sz="2800"/>
          </a:p>
          <a:p>
            <a:pPr marL="457200" indent="-457200">
              <a:buFont typeface="Arial" panose="020B0604020202020204" pitchFamily="34" charset="0"/>
              <a:buChar char="•"/>
            </a:pPr>
            <a:r>
              <a:rPr lang="en-US" sz="2800" err="1"/>
              <a:t>Managamiento</a:t>
            </a:r>
            <a:endParaRPr lang="en-US" sz="2800"/>
          </a:p>
          <a:p>
            <a:pPr marL="457200" indent="-457200">
              <a:buFont typeface="Arial" panose="020B0604020202020204" pitchFamily="34" charset="0"/>
              <a:buChar char="•"/>
            </a:pPr>
            <a:r>
              <a:rPr lang="en-US" sz="2800" err="1"/>
              <a:t>Materiales</a:t>
            </a:r>
            <a:endParaRPr lang="en-US" sz="2800"/>
          </a:p>
          <a:p>
            <a:pPr marL="457200" indent="-457200">
              <a:buFont typeface="Arial" panose="020B0604020202020204" pitchFamily="34" charset="0"/>
              <a:buChar char="•"/>
            </a:pPr>
            <a:r>
              <a:rPr lang="en-US" sz="2800"/>
              <a:t>Personas</a:t>
            </a:r>
          </a:p>
          <a:p>
            <a:pPr marL="457200" indent="-457200">
              <a:buFont typeface="Arial" panose="020B0604020202020204" pitchFamily="34" charset="0"/>
              <a:buChar char="•"/>
            </a:pPr>
            <a:r>
              <a:rPr lang="en-US" sz="2800" err="1"/>
              <a:t>Medidas</a:t>
            </a:r>
            <a:endParaRPr lang="en-US" sz="2800"/>
          </a:p>
          <a:p>
            <a:pPr marL="457200" indent="-457200">
              <a:buFont typeface="Arial" panose="020B0604020202020204" pitchFamily="34" charset="0"/>
              <a:buChar char="•"/>
            </a:pPr>
            <a:r>
              <a:rPr lang="en-US" sz="2800" err="1"/>
              <a:t>Maquinas</a:t>
            </a:r>
            <a:r>
              <a:rPr lang="en-US" sz="2800"/>
              <a:t> y </a:t>
            </a:r>
            <a:r>
              <a:rPr lang="en-US" sz="2800" err="1"/>
              <a:t>equipo</a:t>
            </a:r>
            <a:endParaRPr lang="en-US" sz="2800"/>
          </a:p>
        </p:txBody>
      </p:sp>
      <p:sp>
        <p:nvSpPr>
          <p:cNvPr id="5" name="TextBox 4"/>
          <p:cNvSpPr txBox="1"/>
          <p:nvPr/>
        </p:nvSpPr>
        <p:spPr>
          <a:xfrm>
            <a:off x="3815862" y="4061012"/>
            <a:ext cx="1240232" cy="369332"/>
          </a:xfrm>
          <a:prstGeom prst="rect">
            <a:avLst/>
          </a:prstGeom>
          <a:noFill/>
        </p:spPr>
        <p:txBody>
          <a:bodyPr wrap="square" rtlCol="0">
            <a:spAutoFit/>
          </a:bodyPr>
          <a:lstStyle/>
          <a:p>
            <a:r>
              <a:rPr lang="en-US" err="1"/>
              <a:t>Problemo</a:t>
            </a:r>
            <a:endParaRPr lang="en-US"/>
          </a:p>
        </p:txBody>
      </p:sp>
      <p:cxnSp>
        <p:nvCxnSpPr>
          <p:cNvPr id="7" name="Straight Connector 6" title="Line in the fault tree analysis"/>
          <p:cNvCxnSpPr>
            <a:stCxn id="5" idx="3"/>
          </p:cNvCxnSpPr>
          <p:nvPr/>
        </p:nvCxnSpPr>
        <p:spPr>
          <a:xfrm flipV="1">
            <a:off x="5056094" y="4195482"/>
            <a:ext cx="3455894" cy="501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title="Line in the fault tree analysis"/>
          <p:cNvCxnSpPr/>
          <p:nvPr/>
        </p:nvCxnSpPr>
        <p:spPr>
          <a:xfrm flipV="1">
            <a:off x="5204012" y="2612270"/>
            <a:ext cx="805273" cy="1610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title="Line in the fault tree analysis"/>
          <p:cNvCxnSpPr/>
          <p:nvPr/>
        </p:nvCxnSpPr>
        <p:spPr>
          <a:xfrm flipV="1">
            <a:off x="6444244" y="2612270"/>
            <a:ext cx="802170" cy="16334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title="Line in the fault tree analysis"/>
          <p:cNvCxnSpPr/>
          <p:nvPr/>
        </p:nvCxnSpPr>
        <p:spPr>
          <a:xfrm flipV="1">
            <a:off x="7631206" y="2612270"/>
            <a:ext cx="771654" cy="1608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title="Line in the fault tree analysis"/>
          <p:cNvCxnSpPr/>
          <p:nvPr/>
        </p:nvCxnSpPr>
        <p:spPr>
          <a:xfrm>
            <a:off x="5200909" y="4245678"/>
            <a:ext cx="1240232" cy="1365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title="Line in the fault tree analysis"/>
          <p:cNvCxnSpPr/>
          <p:nvPr/>
        </p:nvCxnSpPr>
        <p:spPr>
          <a:xfrm>
            <a:off x="7681373" y="4245678"/>
            <a:ext cx="1156447" cy="1363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title="Line in the fault tree analysis"/>
          <p:cNvCxnSpPr/>
          <p:nvPr/>
        </p:nvCxnSpPr>
        <p:spPr>
          <a:xfrm>
            <a:off x="6441141" y="4245678"/>
            <a:ext cx="1156447" cy="1365337"/>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69308" y="2233246"/>
            <a:ext cx="1156446" cy="307777"/>
          </a:xfrm>
          <a:prstGeom prst="rect">
            <a:avLst/>
          </a:prstGeom>
          <a:noFill/>
        </p:spPr>
        <p:txBody>
          <a:bodyPr wrap="square" rtlCol="0">
            <a:spAutoFit/>
          </a:bodyPr>
          <a:lstStyle/>
          <a:p>
            <a:r>
              <a:rPr lang="en-US" sz="1400" err="1"/>
              <a:t>Metodos</a:t>
            </a:r>
            <a:endParaRPr lang="en-US" sz="1400"/>
          </a:p>
        </p:txBody>
      </p:sp>
      <p:sp>
        <p:nvSpPr>
          <p:cNvPr id="28" name="TextBox 27"/>
          <p:cNvSpPr txBox="1"/>
          <p:nvPr/>
        </p:nvSpPr>
        <p:spPr>
          <a:xfrm>
            <a:off x="6441141" y="2238419"/>
            <a:ext cx="1379877" cy="307777"/>
          </a:xfrm>
          <a:prstGeom prst="rect">
            <a:avLst/>
          </a:prstGeom>
          <a:noFill/>
        </p:spPr>
        <p:txBody>
          <a:bodyPr wrap="square" rtlCol="0">
            <a:spAutoFit/>
          </a:bodyPr>
          <a:lstStyle/>
          <a:p>
            <a:r>
              <a:rPr lang="en-US" sz="1400" err="1"/>
              <a:t>Managamiento</a:t>
            </a:r>
            <a:endParaRPr lang="en-US" sz="1400"/>
          </a:p>
        </p:txBody>
      </p:sp>
      <p:sp>
        <p:nvSpPr>
          <p:cNvPr id="29" name="TextBox 28"/>
          <p:cNvSpPr txBox="1"/>
          <p:nvPr/>
        </p:nvSpPr>
        <p:spPr>
          <a:xfrm>
            <a:off x="7879201" y="2238419"/>
            <a:ext cx="1156446" cy="307777"/>
          </a:xfrm>
          <a:prstGeom prst="rect">
            <a:avLst/>
          </a:prstGeom>
          <a:noFill/>
        </p:spPr>
        <p:txBody>
          <a:bodyPr wrap="square" rtlCol="0">
            <a:spAutoFit/>
          </a:bodyPr>
          <a:lstStyle/>
          <a:p>
            <a:r>
              <a:rPr lang="en-US" sz="1400" err="1"/>
              <a:t>Materiales</a:t>
            </a:r>
            <a:endParaRPr lang="en-US" sz="1400"/>
          </a:p>
        </p:txBody>
      </p:sp>
      <p:sp>
        <p:nvSpPr>
          <p:cNvPr id="30" name="TextBox 29"/>
          <p:cNvSpPr txBox="1"/>
          <p:nvPr/>
        </p:nvSpPr>
        <p:spPr>
          <a:xfrm>
            <a:off x="8035653" y="5530702"/>
            <a:ext cx="1156446" cy="523220"/>
          </a:xfrm>
          <a:prstGeom prst="rect">
            <a:avLst/>
          </a:prstGeom>
          <a:noFill/>
        </p:spPr>
        <p:txBody>
          <a:bodyPr wrap="square" rtlCol="0">
            <a:spAutoFit/>
          </a:bodyPr>
          <a:lstStyle/>
          <a:p>
            <a:r>
              <a:rPr lang="en-US" sz="1400" err="1"/>
              <a:t>Maquinas</a:t>
            </a:r>
            <a:r>
              <a:rPr lang="en-US" sz="1400"/>
              <a:t> y </a:t>
            </a:r>
            <a:r>
              <a:rPr lang="en-US" sz="1400" err="1"/>
              <a:t>equipo</a:t>
            </a:r>
            <a:endParaRPr lang="en-US" sz="1400"/>
          </a:p>
        </p:txBody>
      </p:sp>
      <p:sp>
        <p:nvSpPr>
          <p:cNvPr id="31" name="TextBox 30"/>
          <p:cNvSpPr txBox="1"/>
          <p:nvPr/>
        </p:nvSpPr>
        <p:spPr>
          <a:xfrm>
            <a:off x="6722755" y="5050442"/>
            <a:ext cx="1156446" cy="307777"/>
          </a:xfrm>
          <a:prstGeom prst="rect">
            <a:avLst/>
          </a:prstGeom>
          <a:noFill/>
        </p:spPr>
        <p:txBody>
          <a:bodyPr wrap="square" rtlCol="0">
            <a:spAutoFit/>
          </a:bodyPr>
          <a:lstStyle/>
          <a:p>
            <a:r>
              <a:rPr lang="en-US" sz="1400" err="1"/>
              <a:t>calibración</a:t>
            </a:r>
            <a:endParaRPr lang="en-US" sz="1400"/>
          </a:p>
        </p:txBody>
      </p:sp>
      <p:sp>
        <p:nvSpPr>
          <p:cNvPr id="32" name="TextBox 31"/>
          <p:cNvSpPr txBox="1"/>
          <p:nvPr/>
        </p:nvSpPr>
        <p:spPr>
          <a:xfrm>
            <a:off x="5635873" y="5533199"/>
            <a:ext cx="1156446" cy="307777"/>
          </a:xfrm>
          <a:prstGeom prst="rect">
            <a:avLst/>
          </a:prstGeom>
          <a:noFill/>
        </p:spPr>
        <p:txBody>
          <a:bodyPr wrap="square" rtlCol="0">
            <a:spAutoFit/>
          </a:bodyPr>
          <a:lstStyle/>
          <a:p>
            <a:r>
              <a:rPr lang="en-US" sz="1400"/>
              <a:t>Personas</a:t>
            </a:r>
          </a:p>
        </p:txBody>
      </p:sp>
      <p:sp>
        <p:nvSpPr>
          <p:cNvPr id="4" name="TextBox 3"/>
          <p:cNvSpPr txBox="1"/>
          <p:nvPr/>
        </p:nvSpPr>
        <p:spPr>
          <a:xfrm>
            <a:off x="5197806" y="4693024"/>
            <a:ext cx="1227948" cy="307777"/>
          </a:xfrm>
          <a:prstGeom prst="rect">
            <a:avLst/>
          </a:prstGeom>
          <a:noFill/>
        </p:spPr>
        <p:txBody>
          <a:bodyPr wrap="square" rtlCol="0">
            <a:spAutoFit/>
          </a:bodyPr>
          <a:lstStyle/>
          <a:p>
            <a:r>
              <a:rPr lang="en-US" sz="1400" err="1"/>
              <a:t>formación</a:t>
            </a:r>
            <a:endParaRPr lang="en-US" sz="1400"/>
          </a:p>
        </p:txBody>
      </p:sp>
      <p:sp>
        <p:nvSpPr>
          <p:cNvPr id="21" name="TextBox 20"/>
          <p:cNvSpPr txBox="1"/>
          <p:nvPr/>
        </p:nvSpPr>
        <p:spPr>
          <a:xfrm>
            <a:off x="5564371" y="5062356"/>
            <a:ext cx="1227948" cy="307777"/>
          </a:xfrm>
          <a:prstGeom prst="rect">
            <a:avLst/>
          </a:prstGeom>
          <a:noFill/>
        </p:spPr>
        <p:txBody>
          <a:bodyPr wrap="square" rtlCol="0">
            <a:spAutoFit/>
          </a:bodyPr>
          <a:lstStyle/>
          <a:p>
            <a:r>
              <a:rPr lang="en-US" sz="1400" err="1"/>
              <a:t>habilidad</a:t>
            </a:r>
            <a:endParaRPr lang="en-US" sz="1400"/>
          </a:p>
        </p:txBody>
      </p:sp>
      <p:sp>
        <p:nvSpPr>
          <p:cNvPr id="22" name="TextBox 21"/>
          <p:cNvSpPr txBox="1"/>
          <p:nvPr/>
        </p:nvSpPr>
        <p:spPr>
          <a:xfrm>
            <a:off x="6886064" y="5587187"/>
            <a:ext cx="1156446" cy="307777"/>
          </a:xfrm>
          <a:prstGeom prst="rect">
            <a:avLst/>
          </a:prstGeom>
          <a:noFill/>
        </p:spPr>
        <p:txBody>
          <a:bodyPr wrap="square" rtlCol="0">
            <a:spAutoFit/>
          </a:bodyPr>
          <a:lstStyle/>
          <a:p>
            <a:r>
              <a:rPr lang="en-US" sz="1400" err="1"/>
              <a:t>Medidas</a:t>
            </a:r>
            <a:endParaRPr lang="en-US" sz="1400"/>
          </a:p>
        </p:txBody>
      </p:sp>
      <p:sp>
        <p:nvSpPr>
          <p:cNvPr id="6" name="TextBox 5"/>
          <p:cNvSpPr txBox="1"/>
          <p:nvPr/>
        </p:nvSpPr>
        <p:spPr>
          <a:xfrm>
            <a:off x="4719918" y="3325478"/>
            <a:ext cx="1765578" cy="307777"/>
          </a:xfrm>
          <a:prstGeom prst="rect">
            <a:avLst/>
          </a:prstGeom>
          <a:noFill/>
        </p:spPr>
        <p:txBody>
          <a:bodyPr wrap="square" rtlCol="0">
            <a:spAutoFit/>
          </a:bodyPr>
          <a:lstStyle/>
          <a:p>
            <a:r>
              <a:rPr lang="en-US" sz="1400" err="1"/>
              <a:t>perdidas</a:t>
            </a:r>
            <a:r>
              <a:rPr lang="en-US" sz="1400"/>
              <a:t> </a:t>
            </a:r>
            <a:r>
              <a:rPr lang="en-US" sz="1400" err="1"/>
              <a:t>medidas</a:t>
            </a:r>
            <a:endParaRPr lang="en-US" sz="1400"/>
          </a:p>
        </p:txBody>
      </p:sp>
      <p:sp>
        <p:nvSpPr>
          <p:cNvPr id="23" name="TextBox 22"/>
          <p:cNvSpPr txBox="1"/>
          <p:nvPr/>
        </p:nvSpPr>
        <p:spPr>
          <a:xfrm>
            <a:off x="6579273" y="3108423"/>
            <a:ext cx="1354274" cy="307777"/>
          </a:xfrm>
          <a:prstGeom prst="rect">
            <a:avLst/>
          </a:prstGeom>
          <a:noFill/>
        </p:spPr>
        <p:txBody>
          <a:bodyPr wrap="square" rtlCol="0">
            <a:spAutoFit/>
          </a:bodyPr>
          <a:lstStyle/>
          <a:p>
            <a:r>
              <a:rPr lang="en-US" sz="1400" err="1"/>
              <a:t>política</a:t>
            </a:r>
            <a:endParaRPr lang="en-US" sz="1400"/>
          </a:p>
        </p:txBody>
      </p:sp>
      <p:sp>
        <p:nvSpPr>
          <p:cNvPr id="24" name="TextBox 23"/>
          <p:cNvSpPr txBox="1"/>
          <p:nvPr/>
        </p:nvSpPr>
        <p:spPr>
          <a:xfrm>
            <a:off x="7778990" y="4804928"/>
            <a:ext cx="1354274" cy="307777"/>
          </a:xfrm>
          <a:prstGeom prst="rect">
            <a:avLst/>
          </a:prstGeom>
          <a:noFill/>
        </p:spPr>
        <p:txBody>
          <a:bodyPr wrap="square" rtlCol="0">
            <a:spAutoFit/>
          </a:bodyPr>
          <a:lstStyle/>
          <a:p>
            <a:r>
              <a:rPr lang="en-US" sz="1400" err="1"/>
              <a:t>mantenimiento</a:t>
            </a:r>
            <a:endParaRPr lang="en-US" sz="1400"/>
          </a:p>
        </p:txBody>
      </p:sp>
      <p:sp>
        <p:nvSpPr>
          <p:cNvPr id="25" name="TextBox 24"/>
          <p:cNvSpPr txBox="1"/>
          <p:nvPr/>
        </p:nvSpPr>
        <p:spPr>
          <a:xfrm>
            <a:off x="7638964" y="3463419"/>
            <a:ext cx="1354274" cy="307777"/>
          </a:xfrm>
          <a:prstGeom prst="rect">
            <a:avLst/>
          </a:prstGeom>
          <a:noFill/>
        </p:spPr>
        <p:txBody>
          <a:bodyPr wrap="square" rtlCol="0">
            <a:spAutoFit/>
          </a:bodyPr>
          <a:lstStyle/>
          <a:p>
            <a:r>
              <a:rPr lang="en-US" sz="1400" err="1"/>
              <a:t>inspección</a:t>
            </a:r>
            <a:endParaRPr lang="en-US" sz="1400"/>
          </a:p>
        </p:txBody>
      </p:sp>
      <p:sp>
        <p:nvSpPr>
          <p:cNvPr id="26" name="TextBox 25"/>
          <p:cNvSpPr txBox="1"/>
          <p:nvPr/>
        </p:nvSpPr>
        <p:spPr>
          <a:xfrm>
            <a:off x="5243448" y="2830145"/>
            <a:ext cx="1354274" cy="307777"/>
          </a:xfrm>
          <a:prstGeom prst="rect">
            <a:avLst/>
          </a:prstGeom>
          <a:noFill/>
        </p:spPr>
        <p:txBody>
          <a:bodyPr wrap="square" rtlCol="0">
            <a:spAutoFit/>
          </a:bodyPr>
          <a:lstStyle/>
          <a:p>
            <a:r>
              <a:rPr lang="en-US" sz="1400" err="1"/>
              <a:t>nuevos</a:t>
            </a:r>
            <a:r>
              <a:rPr lang="en-US" sz="1400"/>
              <a:t> </a:t>
            </a:r>
            <a:r>
              <a:rPr lang="en-US" sz="1400" err="1"/>
              <a:t>pasos</a:t>
            </a:r>
            <a:endParaRPr lang="en-US" sz="1400"/>
          </a:p>
        </p:txBody>
      </p:sp>
      <p:sp>
        <p:nvSpPr>
          <p:cNvPr id="8" name="Title 7"/>
          <p:cNvSpPr>
            <a:spLocks noGrp="1"/>
          </p:cNvSpPr>
          <p:nvPr>
            <p:ph type="title"/>
          </p:nvPr>
        </p:nvSpPr>
        <p:spPr>
          <a:xfrm>
            <a:off x="0" y="91005"/>
            <a:ext cx="9192099" cy="1325563"/>
          </a:xfrm>
        </p:spPr>
        <p:txBody>
          <a:bodyPr>
            <a:normAutofit fontScale="90000"/>
          </a:bodyPr>
          <a:lstStyle/>
          <a:p>
            <a:pPr lvl="0" defTabSz="914400">
              <a:lnSpc>
                <a:spcPct val="100000"/>
              </a:lnSpc>
              <a:spcBef>
                <a:spcPts val="0"/>
              </a:spcBef>
            </a:pPr>
            <a:r>
              <a:rPr lang="en-US" sz="3600" dirty="0" err="1">
                <a:solidFill>
                  <a:prstClr val="white"/>
                </a:solidFill>
                <a:latin typeface="Calibri" panose="020F0502020204030204"/>
                <a:ea typeface="+mn-ea"/>
                <a:cs typeface="+mn-cs"/>
              </a:rPr>
              <a:t>Peligros</a:t>
            </a:r>
            <a:r>
              <a:rPr lang="en-US" sz="3600" dirty="0">
                <a:solidFill>
                  <a:prstClr val="white"/>
                </a:solidFill>
                <a:latin typeface="Calibri" panose="020F0502020204030204"/>
                <a:ea typeface="+mn-ea"/>
                <a:cs typeface="+mn-cs"/>
              </a:rPr>
              <a:t> de </a:t>
            </a:r>
            <a:r>
              <a:rPr lang="en-US" sz="3600" dirty="0" err="1">
                <a:solidFill>
                  <a:prstClr val="white"/>
                </a:solidFill>
                <a:latin typeface="Calibri" panose="020F0502020204030204"/>
                <a:ea typeface="+mn-ea"/>
                <a:cs typeface="+mn-cs"/>
              </a:rPr>
              <a:t>pegar</a:t>
            </a:r>
            <a:r>
              <a:rPr lang="en-US" sz="3600" dirty="0">
                <a:solidFill>
                  <a:prstClr val="white"/>
                </a:solidFill>
                <a:latin typeface="Calibri" panose="020F0502020204030204"/>
                <a:ea typeface="+mn-ea"/>
                <a:cs typeface="+mn-cs"/>
              </a:rPr>
              <a:t> </a:t>
            </a:r>
            <a:r>
              <a:rPr lang="en-US" sz="3600" dirty="0" err="1">
                <a:solidFill>
                  <a:prstClr val="white"/>
                </a:solidFill>
                <a:latin typeface="Calibri" panose="020F0502020204030204"/>
                <a:ea typeface="+mn-ea"/>
                <a:cs typeface="+mn-cs"/>
              </a:rPr>
              <a:t>por</a:t>
            </a:r>
            <a:r>
              <a:rPr lang="en-US" sz="3600" dirty="0">
                <a:solidFill>
                  <a:prstClr val="white"/>
                </a:solidFill>
                <a:latin typeface="Calibri" panose="020F0502020204030204"/>
                <a:ea typeface="+mn-ea"/>
                <a:cs typeface="+mn-cs"/>
              </a:rPr>
              <a:t> – </a:t>
            </a:r>
            <a:r>
              <a:rPr lang="en-US" sz="3600" dirty="0" err="1">
                <a:solidFill>
                  <a:prstClr val="white"/>
                </a:solidFill>
                <a:latin typeface="Calibri" panose="020F0502020204030204"/>
                <a:ea typeface="+mn-ea"/>
                <a:cs typeface="+mn-cs"/>
              </a:rPr>
              <a:t>Analisis</a:t>
            </a:r>
            <a:r>
              <a:rPr lang="en-US" sz="3600" dirty="0">
                <a:solidFill>
                  <a:prstClr val="white"/>
                </a:solidFill>
                <a:latin typeface="Calibri" panose="020F0502020204030204"/>
                <a:ea typeface="+mn-ea"/>
                <a:cs typeface="+mn-cs"/>
              </a:rPr>
              <a:t> de La </a:t>
            </a:r>
            <a:r>
              <a:rPr lang="en-US" sz="3600" dirty="0" err="1">
                <a:solidFill>
                  <a:prstClr val="white"/>
                </a:solidFill>
                <a:latin typeface="Calibri" panose="020F0502020204030204"/>
                <a:ea typeface="+mn-ea"/>
                <a:cs typeface="+mn-cs"/>
              </a:rPr>
              <a:t>Raiz</a:t>
            </a:r>
            <a:r>
              <a:rPr lang="en-US" sz="3600" dirty="0">
                <a:solidFill>
                  <a:prstClr val="white"/>
                </a:solidFill>
                <a:latin typeface="Calibri" panose="020F0502020204030204"/>
                <a:ea typeface="+mn-ea"/>
                <a:cs typeface="+mn-cs"/>
              </a:rPr>
              <a:t> de la Causa</a:t>
            </a:r>
            <a:br>
              <a:rPr lang="en-US" sz="36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260200343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9550" y="2152650"/>
            <a:ext cx="3086100" cy="2769989"/>
          </a:xfrm>
          <a:prstGeom prst="rect">
            <a:avLst/>
          </a:prstGeom>
          <a:noFill/>
        </p:spPr>
        <p:txBody>
          <a:bodyPr wrap="square" rtlCol="0">
            <a:spAutoFit/>
          </a:bodyPr>
          <a:lstStyle/>
          <a:p>
            <a:r>
              <a:rPr lang="en-US" sz="2600" err="1"/>
              <a:t>Expocisiones</a:t>
            </a:r>
            <a:r>
              <a:rPr lang="en-US" sz="2600"/>
              <a:t>:</a:t>
            </a:r>
          </a:p>
          <a:p>
            <a:endParaRPr lang="en-US" sz="2600"/>
          </a:p>
          <a:p>
            <a:r>
              <a:rPr lang="en-US" sz="2600" err="1"/>
              <a:t>objectos</a:t>
            </a:r>
            <a:r>
              <a:rPr lang="en-US" sz="2600"/>
              <a:t> que </a:t>
            </a:r>
            <a:r>
              <a:rPr lang="en-US" sz="2600" err="1"/>
              <a:t>estan</a:t>
            </a:r>
            <a:r>
              <a:rPr lang="en-US" sz="2600"/>
              <a:t> </a:t>
            </a:r>
            <a:r>
              <a:rPr lang="en-US" sz="2600" err="1"/>
              <a:t>callendo</a:t>
            </a:r>
            <a:endParaRPr lang="en-US" sz="2600"/>
          </a:p>
          <a:p>
            <a:endParaRPr lang="en-US" sz="2600"/>
          </a:p>
          <a:p>
            <a:r>
              <a:rPr lang="en-US" sz="2600"/>
              <a:t>La </a:t>
            </a:r>
            <a:r>
              <a:rPr lang="en-US" sz="2600" err="1"/>
              <a:t>Raiz</a:t>
            </a:r>
            <a:r>
              <a:rPr lang="en-US" sz="2600"/>
              <a:t> de le Causa?</a:t>
            </a:r>
          </a:p>
          <a:p>
            <a:endParaRPr lang="en-US"/>
          </a:p>
        </p:txBody>
      </p:sp>
      <p:sp>
        <p:nvSpPr>
          <p:cNvPr id="4" name="TextBox 3"/>
          <p:cNvSpPr txBox="1"/>
          <p:nvPr/>
        </p:nvSpPr>
        <p:spPr>
          <a:xfrm>
            <a:off x="209550" y="4628881"/>
            <a:ext cx="3086100" cy="492443"/>
          </a:xfrm>
          <a:prstGeom prst="rect">
            <a:avLst/>
          </a:prstGeom>
          <a:noFill/>
        </p:spPr>
        <p:txBody>
          <a:bodyPr wrap="square" rtlCol="0">
            <a:spAutoFit/>
          </a:bodyPr>
          <a:lstStyle/>
          <a:p>
            <a:r>
              <a:rPr lang="en-US" sz="2600"/>
              <a:t>“Linea de Fuego” </a:t>
            </a:r>
          </a:p>
        </p:txBody>
      </p:sp>
      <p:sp>
        <p:nvSpPr>
          <p:cNvPr id="8" name="TextBox 7"/>
          <p:cNvSpPr txBox="1"/>
          <p:nvPr/>
        </p:nvSpPr>
        <p:spPr>
          <a:xfrm>
            <a:off x="209550" y="5227675"/>
            <a:ext cx="3410509" cy="892552"/>
          </a:xfrm>
          <a:prstGeom prst="rect">
            <a:avLst/>
          </a:prstGeom>
          <a:noFill/>
        </p:spPr>
        <p:txBody>
          <a:bodyPr wrap="square" rtlCol="0">
            <a:spAutoFit/>
          </a:bodyPr>
          <a:lstStyle/>
          <a:p>
            <a:r>
              <a:rPr lang="en-US" sz="2600" err="1"/>
              <a:t>Alternativas</a:t>
            </a:r>
            <a:r>
              <a:rPr lang="en-US" sz="2600"/>
              <a:t> para  </a:t>
            </a:r>
            <a:r>
              <a:rPr lang="en-US" sz="2600" err="1"/>
              <a:t>reducir</a:t>
            </a:r>
            <a:r>
              <a:rPr lang="en-US" sz="2600"/>
              <a:t> la </a:t>
            </a:r>
            <a:r>
              <a:rPr lang="en-US" sz="2600" err="1"/>
              <a:t>exposicion</a:t>
            </a:r>
            <a:r>
              <a:rPr lang="en-US" sz="2600"/>
              <a:t>?</a:t>
            </a:r>
          </a:p>
        </p:txBody>
      </p:sp>
      <p:pic>
        <p:nvPicPr>
          <p:cNvPr id="7" name="Picture 2" descr="C:\Users\WOSSA\Desktop\WOSSA\WOSSA Admin\Grants\SHIP CSE\Photos\20141027_130659.jpg" title="Photo- confined space entry - Exposures are: Struck by; Rock and dirt falling in on the worker (once he is down inside the tank) from his helper kicking things in, excavation of material off of tank inadequate, and made worse by the point loading of approximately 15 bags (900lbs) of cement, which would also fall in and onto the worker if the underlying dirt failed….resulting in a fall potentialThis is the common practice so as to minimize handling. Saturated soils from rain or a failed system and sewage on ground could further erode the stability of the underlying materials that the cement bags are stacked onThis is the common practice so as to minimize handling. Saturated soils from rain or a failed system and sewage on ground could further erode the stability of the underlying materials that the cement bags are stacked on. This is the common practice so as to minimize handling. Saturated soils from rain or a failed system and sewage on ground could further erode the stability of the underlying materials that the cement bags are stacked on. "/>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81984" y="2857500"/>
            <a:ext cx="536201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0" y="11788"/>
            <a:ext cx="7886700" cy="1325563"/>
          </a:xfrm>
        </p:spPr>
        <p:txBody>
          <a:bodyPr>
            <a:normAutofit fontScale="90000"/>
          </a:bodyPr>
          <a:lstStyle/>
          <a:p>
            <a:pPr lvl="0" defTabSz="914400">
              <a:lnSpc>
                <a:spcPct val="100000"/>
              </a:lnSpc>
              <a:spcBef>
                <a:spcPts val="0"/>
              </a:spcBef>
              <a:defRPr/>
            </a:pPr>
            <a:r>
              <a:rPr lang="en-US" sz="3100" dirty="0" err="1">
                <a:solidFill>
                  <a:prstClr val="white"/>
                </a:solidFill>
                <a:latin typeface="Calibri" panose="020F0502020204030204"/>
                <a:ea typeface="+mn-ea"/>
                <a:cs typeface="+mn-cs"/>
              </a:rPr>
              <a:t>Riesgos</a:t>
            </a:r>
            <a:r>
              <a:rPr lang="en-US" sz="3100" dirty="0">
                <a:solidFill>
                  <a:prstClr val="white"/>
                </a:solidFill>
                <a:latin typeface="Calibri" panose="020F0502020204030204"/>
                <a:ea typeface="+mn-ea"/>
                <a:cs typeface="+mn-cs"/>
              </a:rPr>
              <a:t> de </a:t>
            </a:r>
            <a:r>
              <a:rPr lang="en-US" sz="3100" dirty="0" err="1">
                <a:solidFill>
                  <a:prstClr val="white"/>
                </a:solidFill>
                <a:latin typeface="Calibri" panose="020F0502020204030204"/>
                <a:ea typeface="+mn-ea"/>
                <a:cs typeface="+mn-cs"/>
              </a:rPr>
              <a:t>Pegado</a:t>
            </a:r>
            <a:r>
              <a:rPr lang="en-US" sz="3100" dirty="0">
                <a:solidFill>
                  <a:prstClr val="white"/>
                </a:solidFill>
                <a:latin typeface="Calibri" panose="020F0502020204030204"/>
                <a:ea typeface="+mn-ea"/>
                <a:cs typeface="+mn-cs"/>
              </a:rPr>
              <a:t> </a:t>
            </a:r>
            <a:r>
              <a:rPr lang="en-US" sz="3100" dirty="0" err="1">
                <a:solidFill>
                  <a:prstClr val="white"/>
                </a:solidFill>
                <a:latin typeface="Calibri" panose="020F0502020204030204"/>
                <a:ea typeface="+mn-ea"/>
                <a:cs typeface="+mn-cs"/>
              </a:rPr>
              <a:t>Por</a:t>
            </a:r>
            <a:r>
              <a:rPr lang="en-US" sz="3100" dirty="0">
                <a:solidFill>
                  <a:prstClr val="white"/>
                </a:solidFill>
                <a:latin typeface="Calibri" panose="020F0502020204030204"/>
                <a:ea typeface="+mn-ea"/>
                <a:cs typeface="+mn-cs"/>
              </a:rPr>
              <a:t> –</a:t>
            </a:r>
            <a:r>
              <a:rPr lang="en-US" sz="3100" dirty="0" err="1">
                <a:solidFill>
                  <a:prstClr val="white"/>
                </a:solidFill>
                <a:latin typeface="Calibri" panose="020F0502020204030204"/>
                <a:ea typeface="+mn-ea"/>
                <a:cs typeface="+mn-cs"/>
              </a:rPr>
              <a:t>Spacio</a:t>
            </a:r>
            <a:r>
              <a:rPr lang="en-US" sz="3100" dirty="0">
                <a:solidFill>
                  <a:prstClr val="white"/>
                </a:solidFill>
                <a:latin typeface="Calibri" panose="020F0502020204030204"/>
                <a:ea typeface="+mn-ea"/>
                <a:cs typeface="+mn-cs"/>
              </a:rPr>
              <a:t> </a:t>
            </a:r>
            <a:r>
              <a:rPr lang="en-US" sz="3100" dirty="0" err="1">
                <a:solidFill>
                  <a:prstClr val="white"/>
                </a:solidFill>
                <a:latin typeface="Calibri" panose="020F0502020204030204"/>
                <a:ea typeface="+mn-ea"/>
                <a:cs typeface="+mn-cs"/>
              </a:rPr>
              <a:t>Confinado</a:t>
            </a:r>
            <a:r>
              <a:rPr lang="en-US" sz="3100" dirty="0">
                <a:solidFill>
                  <a:prstClr val="white"/>
                </a:solidFill>
                <a:latin typeface="Calibri" panose="020F0502020204030204"/>
                <a:ea typeface="+mn-ea"/>
                <a:cs typeface="+mn-cs"/>
              </a:rPr>
              <a:t> de Entrada</a:t>
            </a:r>
            <a:br>
              <a:rPr lang="en-US" sz="3100" dirty="0">
                <a:solidFill>
                  <a:prstClr val="white"/>
                </a:solidFill>
                <a:latin typeface="Calibri" panose="020F0502020204030204"/>
                <a:ea typeface="+mn-ea"/>
                <a:cs typeface="+mn-cs"/>
              </a:rPr>
            </a:br>
            <a:endParaRPr lang="en-US" dirty="0"/>
          </a:p>
        </p:txBody>
      </p:sp>
    </p:spTree>
    <p:extLst>
      <p:ext uri="{BB962C8B-B14F-4D97-AF65-F5344CB8AC3E}">
        <p14:creationId xmlns:p14="http://schemas.microsoft.com/office/powerpoint/2010/main" val="31198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979" y="2963947"/>
            <a:ext cx="7023434" cy="1325563"/>
          </a:xfrm>
        </p:spPr>
        <p:txBody>
          <a:bodyPr/>
          <a:lstStyle/>
          <a:p>
            <a:pPr lvl="0" defTabSz="914400" eaLnBrk="0" fontAlgn="base" hangingPunct="0">
              <a:lnSpc>
                <a:spcPct val="100000"/>
              </a:lnSpc>
              <a:spcAft>
                <a:spcPct val="0"/>
              </a:spcAft>
            </a:pPr>
            <a:r>
              <a:rPr lang="es-ES" altLang="en-US" sz="3600" dirty="0">
                <a:solidFill>
                  <a:srgbClr val="212121"/>
                </a:solidFill>
                <a:latin typeface="inherit"/>
              </a:rPr>
              <a:t>Continúa a la Parte 2</a:t>
            </a:r>
            <a:r>
              <a:rPr lang="es-ES" altLang="en-US" sz="800" dirty="0"/>
              <a:t> </a:t>
            </a:r>
            <a:endParaRPr lang="es-ES" altLang="en-US" sz="2800" dirty="0">
              <a:latin typeface="Arial" panose="020B0604020202020204" pitchFamily="34" charset="0"/>
            </a:endParaRPr>
          </a:p>
        </p:txBody>
      </p:sp>
    </p:spTree>
    <p:extLst>
      <p:ext uri="{BB962C8B-B14F-4D97-AF65-F5344CB8AC3E}">
        <p14:creationId xmlns:p14="http://schemas.microsoft.com/office/powerpoint/2010/main" val="3089307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5384</Words>
  <Application>Microsoft Office PowerPoint</Application>
  <PresentationFormat>On-screen Show (4:3)</PresentationFormat>
  <Paragraphs>883</Paragraphs>
  <Slides>95</Slides>
  <Notes>94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Arial</vt:lpstr>
      <vt:lpstr>Calibri</vt:lpstr>
      <vt:lpstr>Calibri Light</vt:lpstr>
      <vt:lpstr>inherit</vt:lpstr>
      <vt:lpstr>Times New Roman</vt:lpstr>
      <vt:lpstr>Verdana</vt:lpstr>
      <vt:lpstr>Wingdings</vt:lpstr>
      <vt:lpstr>Office Theme</vt:lpstr>
      <vt:lpstr>Pensar afuera de la caja </vt:lpstr>
      <vt:lpstr>“Seguridad en el trabajo” </vt:lpstr>
      <vt:lpstr>OSHA Susan Harwood Grant</vt:lpstr>
      <vt:lpstr>Créditos ─ fuentes de información</vt:lpstr>
      <vt:lpstr>Desclamador</vt:lpstr>
      <vt:lpstr>Desclamador   </vt:lpstr>
      <vt:lpstr>Pre Curso Prueba #1</vt:lpstr>
      <vt:lpstr>Cuáles son los “Cuatro Peligros de Enfoque” de  OSHA?</vt:lpstr>
      <vt:lpstr>Objectivos de Aprendimiento</vt:lpstr>
      <vt:lpstr>Objectivos de Aprender </vt:lpstr>
      <vt:lpstr>El resumen de las Responsibilidades del Empleador -  </vt:lpstr>
      <vt:lpstr>Responsibilidades de el Empleador- Resumen </vt:lpstr>
      <vt:lpstr>Responsibilidades del Empleador - Resumen </vt:lpstr>
      <vt:lpstr> Responsibilidades del Empleador - Resumen </vt:lpstr>
      <vt:lpstr>Responsibilidades de el Empleado - Resumen </vt:lpstr>
      <vt:lpstr>Responsibilidades de el Empleado- Resumen </vt:lpstr>
      <vt:lpstr>Los Derechos y las Responsabilidades de el trabajador </vt:lpstr>
      <vt:lpstr>Las Responsabilidades y Los Derechos de los Empleados </vt:lpstr>
      <vt:lpstr> Las Responsabilidades y Los Derechos de   Los Empleados </vt:lpstr>
      <vt:lpstr>Las rResponsabilidades y Los Derechos de el Empleado </vt:lpstr>
      <vt:lpstr>Que es lo Que el Empleado Esta Responsible Por aser……</vt:lpstr>
      <vt:lpstr>Que es Su Respnsabilidad…</vt:lpstr>
      <vt:lpstr>Keep these factors in mind to help prevent injuries from falls: </vt:lpstr>
      <vt:lpstr>Porque Son Importantes Los Cuatro Enfoques?</vt:lpstr>
      <vt:lpstr>Los Cuatro Enfoques  Son Responsibles por 79% de Fatalidades</vt:lpstr>
      <vt:lpstr>Fatalidades</vt:lpstr>
      <vt:lpstr>Nuestra Industria hace un Excelente Trabajo en Quemando Fuegos </vt:lpstr>
      <vt:lpstr>Herramienta de Manegamiento Para el Empleador </vt:lpstr>
      <vt:lpstr>Arreglar El Problema en Ves De Arreglar Accusaciones</vt:lpstr>
      <vt:lpstr>Analisar La Raiz de la Causas y los Metodos</vt:lpstr>
      <vt:lpstr>Análisis de la causa... la raíz otra herramienta en el cuadro de</vt:lpstr>
      <vt:lpstr>Analisar La Raiz de la Causa NO es….</vt:lpstr>
      <vt:lpstr>Ejemplos: </vt:lpstr>
      <vt:lpstr> Organizando La Informacion </vt:lpstr>
      <vt:lpstr>Que es lo Que debe medir y Porque?</vt:lpstr>
      <vt:lpstr>Qual es la Diferencia? </vt:lpstr>
      <vt:lpstr>Causas Comunes de Accidents Por Empleados </vt:lpstr>
      <vt:lpstr>La Raiz de la Causa de Accidentes Por el Empleador </vt:lpstr>
      <vt:lpstr>Como Reducir Accidentes = Encontrando La Raiz de la  Causa </vt:lpstr>
      <vt:lpstr>Analisis de la Raiz de la Causa - Actividad</vt:lpstr>
      <vt:lpstr>Actividad – El Analisis de La Raiz de la Causa de la Reparacion de Tanques </vt:lpstr>
      <vt:lpstr>Fatalidades &amp; Citaciones </vt:lpstr>
      <vt:lpstr>Las 10 Citaciones Principales de los Cuatro Enfoques</vt:lpstr>
      <vt:lpstr>Caidas </vt:lpstr>
      <vt:lpstr>Riesgos de Caidas Mas Comunes </vt:lpstr>
      <vt:lpstr>Causas Primarias  de Fatalidades Relacionadas a Caidas</vt:lpstr>
      <vt:lpstr>Citaciones mas communes que de Prevencion de Caidas</vt:lpstr>
      <vt:lpstr> Riesgos de caídas  están presentes en más lugares de trabajo.   “Un peligro de caída es cualquier cosa en el lugar de trabajo que podría hacerle perder el equilibrio y balance o perder apoyo corporal y provocar una caída.  Cualquier sitio de trabajo o objeto de poca superficie puede ser un peligro potencial de caída.</vt:lpstr>
      <vt:lpstr>Accidentes de Caidas</vt:lpstr>
      <vt:lpstr>Actividad–Analisis de la raiz de la causa de la caida  </vt:lpstr>
      <vt:lpstr>Riesgo de Caidas-Servicios Basicos</vt:lpstr>
      <vt:lpstr>Riesgos de Caidas –Servicio Basico</vt:lpstr>
      <vt:lpstr>Riesgos de Caidas –Servicio Basico </vt:lpstr>
      <vt:lpstr>Riesgos de Caidas –Servicio Basico  </vt:lpstr>
      <vt:lpstr>Inspecion de Riesgos de Caida </vt:lpstr>
      <vt:lpstr>Riesgos de Caidas – Operativos y Mantenimiento</vt:lpstr>
      <vt:lpstr>Riesgos de Caidas – Operativos y Mantenimiento </vt:lpstr>
      <vt:lpstr>Riesgos de Caida - Equipo</vt:lpstr>
      <vt:lpstr>Riesgos de Caidas- Equipo </vt:lpstr>
      <vt:lpstr>Riesgos de Caida – Equipo </vt:lpstr>
      <vt:lpstr>Riesgos de Caidas - Excavaciones</vt:lpstr>
      <vt:lpstr>Riesgos de Caidas – Excavaciones </vt:lpstr>
      <vt:lpstr>Registros de tierra pueden presentar riesgos especiales.  A menudo se dejan abiertas durante días o semanas  Ellos son examinados en diferentes intervalos por el diseñador y el regulador</vt:lpstr>
      <vt:lpstr>Riesgos de Caidas - Instalaciones</vt:lpstr>
      <vt:lpstr>Riesgos de Caidas- Terranio</vt:lpstr>
      <vt:lpstr>Riesgos de Caidas - Terranio</vt:lpstr>
      <vt:lpstr>Riesgos de Caidas– Reparaciones</vt:lpstr>
      <vt:lpstr>Fall Hazards – Repairs</vt:lpstr>
      <vt:lpstr>Riesgos de Caidas – Otros</vt:lpstr>
      <vt:lpstr>:Peligro de Caidas– Spacio Confinado de Entrada al lugar </vt:lpstr>
      <vt:lpstr>Riesgo de Caidas – Espacio Confinado de Entrada</vt:lpstr>
      <vt:lpstr>Caidas – Otras…</vt:lpstr>
      <vt:lpstr>Responsibilidades de el Empleador </vt:lpstr>
      <vt:lpstr> Responsibilidades de el Empleador </vt:lpstr>
      <vt:lpstr>Responsibilidades de el Empleado </vt:lpstr>
      <vt:lpstr>Worker Responsibilities </vt:lpstr>
      <vt:lpstr>Actividad</vt:lpstr>
      <vt:lpstr>Pegado por</vt:lpstr>
      <vt:lpstr>Causas Principales de Fatalidades que fueron causadas de pegar por</vt:lpstr>
      <vt:lpstr> Citasiones Mas communes de Pegar por</vt:lpstr>
      <vt:lpstr> – Definicion de Peligros de Golpeado Por</vt:lpstr>
      <vt:lpstr>Pulsado por accidente</vt:lpstr>
      <vt:lpstr>Peligros de pegar por – Analisis de La Raiz de la   Causa</vt:lpstr>
      <vt:lpstr>Riesgos de Pegar Por- Herramienta manuales </vt:lpstr>
      <vt:lpstr>Riesgos de Pegar Por –  Equipo Abrasivo  con llantas o ruedas </vt:lpstr>
      <vt:lpstr>Riesgo de Pagado Por – Maquinas Abrasivas con ruedas</vt:lpstr>
      <vt:lpstr>Riesgo de Pegado POr –  Maquinas Abresivas con llantas o ruedas</vt:lpstr>
      <vt:lpstr>Riesgos de Pegado Por – Washington LNI</vt:lpstr>
      <vt:lpstr>Riesgos de Pegado Por – Maquinas y equipo de taller</vt:lpstr>
      <vt:lpstr>Riesgos de Pagador Por – Maquinas y Equipo del taller</vt:lpstr>
      <vt:lpstr>Riesgos de Pegado Por- Limpiando Ramas y varas para  trabajar la tierra </vt:lpstr>
      <vt:lpstr>Accidentes de Pegado Por</vt:lpstr>
      <vt:lpstr>Peligros de pegar por – Analisis de La Raiz de la Causa </vt:lpstr>
      <vt:lpstr>Riesgos de Pegado Por –Spacio Confinado de Entrada </vt:lpstr>
      <vt:lpstr>Continúa a la Parte 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2018-06-26T20:24:47Z</dcterms:created>
  <dcterms:modified xsi:type="dcterms:W3CDTF">2018-06-27T19:03:03Z</dcterms:modified>
</cp:coreProperties>
</file>