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294" r:id="rId40"/>
    <p:sldId id="295" r:id="rId41"/>
  </p:sldIdLst>
  <p:sldSz cx="9144000" cy="6858000" type="screen4x3"/>
  <p:notesSz cx="7008813" cy="9294813"/>
  <p:defaultTextStyle>
    <a:defPPr>
      <a:defRPr lang="en-GB"/>
    </a:defPPr>
    <a:lvl1pPr algn="l" defTabSz="457200" rtl="0" eaLnBrk="0" fontAlgn="base" hangingPunct="0">
      <a:spcBef>
        <a:spcPct val="0"/>
      </a:spcBef>
      <a:spcAft>
        <a:spcPct val="0"/>
      </a:spcAft>
      <a:defRPr kern="1200">
        <a:solidFill>
          <a:schemeClr val="bg1"/>
        </a:solidFill>
        <a:latin typeface="Arial" charset="0"/>
        <a:ea typeface="+mn-ea"/>
        <a:cs typeface="Arial" charset="0"/>
      </a:defRPr>
    </a:lvl1pPr>
    <a:lvl2pPr marL="742950" indent="-285750" algn="l" defTabSz="457200" rtl="0" eaLnBrk="0" fontAlgn="base" hangingPunct="0">
      <a:spcBef>
        <a:spcPct val="0"/>
      </a:spcBef>
      <a:spcAft>
        <a:spcPct val="0"/>
      </a:spcAft>
      <a:defRPr kern="1200">
        <a:solidFill>
          <a:schemeClr val="bg1"/>
        </a:solidFill>
        <a:latin typeface="Arial" charset="0"/>
        <a:ea typeface="+mn-ea"/>
        <a:cs typeface="Arial" charset="0"/>
      </a:defRPr>
    </a:lvl2pPr>
    <a:lvl3pPr marL="1143000" indent="-228600" algn="l" defTabSz="457200" rtl="0" eaLnBrk="0" fontAlgn="base" hangingPunct="0">
      <a:spcBef>
        <a:spcPct val="0"/>
      </a:spcBef>
      <a:spcAft>
        <a:spcPct val="0"/>
      </a:spcAft>
      <a:defRPr kern="1200">
        <a:solidFill>
          <a:schemeClr val="bg1"/>
        </a:solidFill>
        <a:latin typeface="Arial" charset="0"/>
        <a:ea typeface="+mn-ea"/>
        <a:cs typeface="Arial" charset="0"/>
      </a:defRPr>
    </a:lvl3pPr>
    <a:lvl4pPr marL="1600200" indent="-228600" algn="l" defTabSz="457200" rtl="0" eaLnBrk="0" fontAlgn="base" hangingPunct="0">
      <a:spcBef>
        <a:spcPct val="0"/>
      </a:spcBef>
      <a:spcAft>
        <a:spcPct val="0"/>
      </a:spcAft>
      <a:defRPr kern="1200">
        <a:solidFill>
          <a:schemeClr val="bg1"/>
        </a:solidFill>
        <a:latin typeface="Arial" charset="0"/>
        <a:ea typeface="+mn-ea"/>
        <a:cs typeface="Arial" charset="0"/>
      </a:defRPr>
    </a:lvl4pPr>
    <a:lvl5pPr marL="2057400" indent="-228600" algn="l" defTabSz="457200"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5817" autoAdjust="0"/>
  </p:normalViewPr>
  <p:slideViewPr>
    <p:cSldViewPr>
      <p:cViewPr varScale="1">
        <p:scale>
          <a:sx n="70" d="100"/>
          <a:sy n="70" d="100"/>
        </p:scale>
        <p:origin x="-1685" y="-8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6" charset="0"/>
              <a:buNone/>
            </a:pPr>
            <a:endParaRPr lang="en-US" altLang="en-US"/>
          </a:p>
        </p:txBody>
      </p:sp>
      <p:sp>
        <p:nvSpPr>
          <p:cNvPr id="3075" name="Rectangle 2"/>
          <p:cNvSpPr>
            <a:spLocks noGrp="1" noRot="1" noChangeAspect="1" noChangeArrowheads="1"/>
          </p:cNvSpPr>
          <p:nvPr>
            <p:ph type="sldImg"/>
          </p:nvPr>
        </p:nvSpPr>
        <p:spPr bwMode="auto">
          <a:xfrm>
            <a:off x="1181100" y="696913"/>
            <a:ext cx="4646613" cy="3484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9" name="Rectangle 3"/>
          <p:cNvSpPr>
            <a:spLocks noGrp="1" noChangeArrowheads="1"/>
          </p:cNvSpPr>
          <p:nvPr>
            <p:ph type="body"/>
          </p:nvPr>
        </p:nvSpPr>
        <p:spPr bwMode="auto">
          <a:xfrm>
            <a:off x="701675" y="4416425"/>
            <a:ext cx="5605463" cy="418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4100" name="Rectangle 4"/>
          <p:cNvSpPr>
            <a:spLocks noGrp="1" noChangeArrowheads="1"/>
          </p:cNvSpPr>
          <p:nvPr>
            <p:ph type="sldNum"/>
          </p:nvPr>
        </p:nvSpPr>
        <p:spPr bwMode="auto">
          <a:xfrm>
            <a:off x="3970338" y="8829675"/>
            <a:ext cx="30368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0" tIns="46440" rIns="93240" bIns="46440" numCol="1" anchor="b" anchorCtr="0" compatLnSpc="1">
            <a:prstTxWarp prst="textNoShape">
              <a:avLst/>
            </a:prstTxWarp>
          </a:bodyPr>
          <a:lstStyle>
            <a:lvl1pPr algn="r" eaLnBrk="1" hangingPunct="1">
              <a:buSzPct val="100000"/>
              <a:tabLst>
                <a:tab pos="723900" algn="l"/>
                <a:tab pos="1447800" algn="l"/>
                <a:tab pos="2171700" algn="l"/>
                <a:tab pos="2895600" algn="l"/>
              </a:tabLst>
              <a:defRPr sz="1200">
                <a:solidFill>
                  <a:srgbClr val="000000"/>
                </a:solidFill>
                <a:latin typeface="Calibri" pitchFamily="34" charset="0"/>
              </a:defRPr>
            </a:lvl1pPr>
          </a:lstStyle>
          <a:p>
            <a:fld id="{BD940C28-5051-4CBE-8145-6BC0AF512D7A}" type="slidenum">
              <a:rPr lang="en-US" altLang="en-US"/>
              <a:pPr/>
              <a:t>‹#›</a:t>
            </a:fld>
            <a:r>
              <a:rPr lang="en-US" altLang="en-US"/>
              <a:t> </a:t>
            </a:r>
          </a:p>
        </p:txBody>
      </p:sp>
    </p:spTree>
    <p:extLst>
      <p:ext uri="{BB962C8B-B14F-4D97-AF65-F5344CB8AC3E}">
        <p14:creationId xmlns:p14="http://schemas.microsoft.com/office/powerpoint/2010/main" val="42511588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57852965-5CAA-4870-A62B-A90B3151A425}" type="slidenum">
              <a:rPr lang="en-US" altLang="en-US">
                <a:latin typeface="Calibri" pitchFamily="34" charset="0"/>
              </a:rPr>
              <a:pPr>
                <a:spcBef>
                  <a:spcPct val="0"/>
                </a:spcBef>
                <a:buClrTx/>
                <a:buFontTx/>
                <a:buNone/>
              </a:pPr>
              <a:t>1</a:t>
            </a:fld>
            <a:r>
              <a:rPr lang="en-US" altLang="en-US">
                <a:latin typeface="Calibri" pitchFamily="34" charset="0"/>
              </a:rPr>
              <a:t> </a:t>
            </a:r>
          </a:p>
        </p:txBody>
      </p:sp>
      <p:sp>
        <p:nvSpPr>
          <p:cNvPr id="5123" name="Text Box 1"/>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6BC2FD3-8793-488F-8C15-E0864DCFA922}" type="slidenum">
              <a:rPr lang="en-US" altLang="en-US">
                <a:latin typeface="Calibri" pitchFamily="34" charset="0"/>
              </a:rPr>
              <a:pPr algn="r" eaLnBrk="1" hangingPunct="1">
                <a:spcBef>
                  <a:spcPct val="0"/>
                </a:spcBef>
                <a:buClrTx/>
                <a:buFontTx/>
                <a:buNone/>
              </a:pPr>
              <a:t>1</a:t>
            </a:fld>
            <a:r>
              <a:rPr lang="en-US" altLang="en-US">
                <a:latin typeface="Calibri" pitchFamily="34" charset="0"/>
              </a:rPr>
              <a:t> </a:t>
            </a:r>
          </a:p>
        </p:txBody>
      </p:sp>
      <p:sp>
        <p:nvSpPr>
          <p:cNvPr id="5124" name="Rectangle 2"/>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5" name="Rectangle 3"/>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2272685A-6ED7-4235-B987-CF61D27840CF}" type="slidenum">
              <a:rPr lang="en-US" altLang="en-US">
                <a:latin typeface="Calibri" pitchFamily="34" charset="0"/>
              </a:rPr>
              <a:pPr>
                <a:spcBef>
                  <a:spcPct val="0"/>
                </a:spcBef>
                <a:buClrTx/>
                <a:buFontTx/>
                <a:buNone/>
              </a:pPr>
              <a:t>10</a:t>
            </a:fld>
            <a:r>
              <a:rPr lang="en-US" altLang="en-US">
                <a:latin typeface="Calibri" pitchFamily="34" charset="0"/>
              </a:rPr>
              <a:t> </a:t>
            </a:r>
          </a:p>
        </p:txBody>
      </p:sp>
      <p:sp>
        <p:nvSpPr>
          <p:cNvPr id="23555"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un v-</a:t>
            </a:r>
            <a:r>
              <a:rPr lang="en-US" altLang="en-US" dirty="0" err="1" smtClean="0">
                <a:latin typeface="Calibri" pitchFamily="34" charset="0"/>
                <a:cs typeface="Arial" charset="0"/>
              </a:rPr>
              <a:t>puerta</a:t>
            </a:r>
            <a:r>
              <a:rPr lang="en-US" altLang="en-US" dirty="0" smtClean="0">
                <a:latin typeface="Calibri" pitchFamily="34" charset="0"/>
                <a:cs typeface="Arial" charset="0"/>
              </a:rPr>
              <a:t> </a:t>
            </a:r>
            <a:r>
              <a:rPr lang="en-US" altLang="en-US" dirty="0" err="1" smtClean="0">
                <a:latin typeface="Calibri" pitchFamily="34" charset="0"/>
                <a:cs typeface="Arial" charset="0"/>
              </a:rPr>
              <a:t>puerta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su</a:t>
            </a:r>
            <a:r>
              <a:rPr lang="en-US" altLang="en-US" dirty="0" smtClean="0">
                <a:latin typeface="Calibri" pitchFamily="34" charset="0"/>
                <a:cs typeface="Arial" charset="0"/>
              </a:rPr>
              <a:t> </a:t>
            </a:r>
            <a:r>
              <a:rPr lang="en-US" altLang="en-US" dirty="0" err="1" smtClean="0">
                <a:latin typeface="Calibri" pitchFamily="34" charset="0"/>
                <a:cs typeface="Arial" charset="0"/>
              </a:rPr>
              <a:t>lugar</a:t>
            </a:r>
            <a:r>
              <a:rPr lang="en-US" altLang="en-US" dirty="0" smtClean="0">
                <a:latin typeface="Calibri" pitchFamily="34" charset="0"/>
                <a:cs typeface="Arial" charset="0"/>
              </a:rPr>
              <a:t> </a:t>
            </a:r>
            <a:r>
              <a:rPr lang="en-US" altLang="en-US" dirty="0" err="1" smtClean="0">
                <a:latin typeface="Calibri" pitchFamily="34" charset="0"/>
                <a:cs typeface="Arial" charset="0"/>
              </a:rPr>
              <a:t>mientras</a:t>
            </a:r>
            <a:r>
              <a:rPr lang="en-US" altLang="en-US" dirty="0" smtClean="0">
                <a:latin typeface="Calibri" pitchFamily="34" charset="0"/>
                <a:cs typeface="Arial" charset="0"/>
              </a:rPr>
              <a:t> el v-</a:t>
            </a:r>
            <a:r>
              <a:rPr lang="en-US" altLang="en-US" dirty="0" err="1" smtClean="0">
                <a:latin typeface="Calibri" pitchFamily="34" charset="0"/>
                <a:cs typeface="Arial" charset="0"/>
              </a:rPr>
              <a:t>puerta</a:t>
            </a:r>
            <a:r>
              <a:rPr lang="en-US" altLang="en-US" dirty="0" smtClean="0">
                <a:latin typeface="Calibri" pitchFamily="34" charset="0"/>
                <a:cs typeface="Arial" charset="0"/>
              </a:rPr>
              <a:t> no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uso</a:t>
            </a:r>
            <a:r>
              <a:rPr lang="en-US" altLang="en-US" dirty="0" smtClean="0">
                <a:latin typeface="Calibri" pitchFamily="34" charset="0"/>
                <a:cs typeface="Arial" charset="0"/>
              </a:rPr>
              <a:t>.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están</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riesgo</a:t>
            </a:r>
            <a:r>
              <a:rPr lang="en-US" altLang="en-US" dirty="0" smtClean="0">
                <a:latin typeface="Calibri" pitchFamily="34" charset="0"/>
                <a:cs typeface="Arial" charset="0"/>
              </a:rPr>
              <a:t> de </a:t>
            </a:r>
            <a:r>
              <a:rPr lang="en-US" altLang="en-US" dirty="0" err="1" smtClean="0">
                <a:latin typeface="Calibri" pitchFamily="34" charset="0"/>
                <a:cs typeface="Arial" charset="0"/>
              </a:rPr>
              <a:t>caer</a:t>
            </a:r>
            <a:r>
              <a:rPr lang="en-US" altLang="en-US" dirty="0" smtClean="0">
                <a:latin typeface="Calibri" pitchFamily="34" charset="0"/>
                <a:cs typeface="Arial" charset="0"/>
              </a:rPr>
              <a:t> a </a:t>
            </a:r>
            <a:r>
              <a:rPr lang="en-US" altLang="en-US" dirty="0" err="1" smtClean="0">
                <a:latin typeface="Calibri" pitchFamily="34" charset="0"/>
                <a:cs typeface="Arial" charset="0"/>
              </a:rPr>
              <a:t>través</a:t>
            </a:r>
            <a:r>
              <a:rPr lang="en-US" altLang="en-US" dirty="0" smtClean="0">
                <a:latin typeface="Calibri" pitchFamily="34" charset="0"/>
                <a:cs typeface="Arial" charset="0"/>
              </a:rPr>
              <a:t> de la v-</a:t>
            </a:r>
            <a:r>
              <a:rPr lang="en-US" altLang="en-US" dirty="0" err="1" smtClean="0">
                <a:latin typeface="Calibri" pitchFamily="34" charset="0"/>
                <a:cs typeface="Arial" charset="0"/>
              </a:rPr>
              <a:t>apertura</a:t>
            </a:r>
            <a:r>
              <a:rPr lang="en-US" altLang="en-US" dirty="0" smtClean="0">
                <a:latin typeface="Calibri" pitchFamily="34" charset="0"/>
                <a:cs typeface="Arial" charset="0"/>
              </a:rPr>
              <a:t> de la </a:t>
            </a:r>
            <a:r>
              <a:rPr lang="en-US" altLang="en-US" dirty="0" err="1" smtClean="0">
                <a:latin typeface="Calibri" pitchFamily="34" charset="0"/>
                <a:cs typeface="Arial" charset="0"/>
              </a:rPr>
              <a:t>puerta</a:t>
            </a:r>
            <a:r>
              <a:rPr lang="en-US" altLang="en-US" dirty="0" smtClean="0">
                <a:latin typeface="Calibri" pitchFamily="34" charset="0"/>
                <a:cs typeface="Arial" charset="0"/>
              </a:rPr>
              <a:t> y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rampa</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puerta</a:t>
            </a:r>
            <a:r>
              <a:rPr lang="en-US" altLang="en-US" dirty="0" smtClean="0">
                <a:latin typeface="Calibri" pitchFamily="34" charset="0"/>
                <a:cs typeface="Arial" charset="0"/>
              </a:rPr>
              <a:t> o </a:t>
            </a:r>
            <a:r>
              <a:rPr lang="en-US" altLang="en-US" dirty="0" err="1" smtClean="0">
                <a:latin typeface="Calibri" pitchFamily="34" charset="0"/>
                <a:cs typeface="Arial" charset="0"/>
              </a:rPr>
              <a:t>cualquier</a:t>
            </a:r>
            <a:r>
              <a:rPr lang="en-US" altLang="en-US" dirty="0" smtClean="0">
                <a:latin typeface="Calibri" pitchFamily="34" charset="0"/>
                <a:cs typeface="Arial" charset="0"/>
              </a:rPr>
              <a:t> </a:t>
            </a:r>
            <a:r>
              <a:rPr lang="en-US" altLang="en-US" dirty="0" err="1" smtClean="0">
                <a:latin typeface="Calibri" pitchFamily="34" charset="0"/>
                <a:cs typeface="Arial" charset="0"/>
              </a:rPr>
              <a:t>otro</a:t>
            </a:r>
            <a:r>
              <a:rPr lang="en-US" altLang="en-US" dirty="0" smtClean="0">
                <a:latin typeface="Calibri" pitchFamily="34" charset="0"/>
                <a:cs typeface="Arial" charset="0"/>
              </a:rPr>
              <a:t> </a:t>
            </a:r>
            <a:r>
              <a:rPr lang="en-US" altLang="en-US" dirty="0" err="1" smtClean="0">
                <a:latin typeface="Calibri" pitchFamily="34" charset="0"/>
                <a:cs typeface="Arial" charset="0"/>
              </a:rPr>
              <a:t>tipo</a:t>
            </a:r>
            <a:r>
              <a:rPr lang="en-US" altLang="en-US" dirty="0" smtClean="0">
                <a:latin typeface="Calibri" pitchFamily="34" charset="0"/>
                <a:cs typeface="Arial" charset="0"/>
              </a:rPr>
              <a:t> de </a:t>
            </a:r>
            <a:r>
              <a:rPr lang="en-US" altLang="en-US" dirty="0" err="1" smtClean="0">
                <a:latin typeface="Calibri" pitchFamily="34" charset="0"/>
                <a:cs typeface="Arial" charset="0"/>
              </a:rPr>
              <a:t>barrera</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estar</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su</a:t>
            </a:r>
            <a:r>
              <a:rPr lang="en-US" altLang="en-US" dirty="0" smtClean="0">
                <a:latin typeface="Calibri" pitchFamily="34" charset="0"/>
                <a:cs typeface="Arial" charset="0"/>
              </a:rPr>
              <a:t> </a:t>
            </a:r>
            <a:r>
              <a:rPr lang="en-US" altLang="en-US" dirty="0" err="1" smtClean="0">
                <a:latin typeface="Calibri" pitchFamily="34" charset="0"/>
                <a:cs typeface="Arial" charset="0"/>
              </a:rPr>
              <a:t>lugar</a:t>
            </a:r>
            <a:r>
              <a:rPr lang="en-US" altLang="en-US" dirty="0" smtClean="0">
                <a:latin typeface="Calibri" pitchFamily="34" charset="0"/>
                <a:cs typeface="Arial" charset="0"/>
              </a:rPr>
              <a:t> </a:t>
            </a:r>
            <a:r>
              <a:rPr lang="en-US" altLang="en-US" dirty="0" err="1" smtClean="0">
                <a:latin typeface="Calibri" pitchFamily="34" charset="0"/>
                <a:cs typeface="Arial" charset="0"/>
              </a:rPr>
              <a:t>cuando</a:t>
            </a:r>
            <a:r>
              <a:rPr lang="en-US" altLang="en-US" dirty="0" smtClean="0">
                <a:latin typeface="Calibri" pitchFamily="34" charset="0"/>
                <a:cs typeface="Arial" charset="0"/>
              </a:rPr>
              <a:t> el v-</a:t>
            </a:r>
            <a:r>
              <a:rPr lang="en-US" altLang="en-US" dirty="0" err="1" smtClean="0">
                <a:latin typeface="Calibri" pitchFamily="34" charset="0"/>
                <a:cs typeface="Arial" charset="0"/>
              </a:rPr>
              <a:t>puerta</a:t>
            </a:r>
            <a:r>
              <a:rPr lang="en-US" altLang="en-US" dirty="0" smtClean="0">
                <a:latin typeface="Calibri" pitchFamily="34" charset="0"/>
                <a:cs typeface="Arial" charset="0"/>
              </a:rPr>
              <a:t> no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uso</a:t>
            </a:r>
            <a:r>
              <a:rPr lang="en-US" altLang="en-US" dirty="0" smtClean="0">
                <a:latin typeface="Calibri" pitchFamily="34" charset="0"/>
                <a:cs typeface="Arial" charset="0"/>
              </a:rPr>
              <a:t>.</a:t>
            </a:r>
          </a:p>
        </p:txBody>
      </p:sp>
      <p:sp>
        <p:nvSpPr>
          <p:cNvPr id="23557"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4745DB71-A00C-4361-B480-6694F1949780}" type="slidenum">
              <a:rPr lang="en-US" altLang="en-US">
                <a:latin typeface="Calibri" pitchFamily="34" charset="0"/>
              </a:rPr>
              <a:pPr algn="r" eaLnBrk="1" hangingPunct="1">
                <a:spcBef>
                  <a:spcPct val="0"/>
                </a:spcBef>
                <a:buClrTx/>
                <a:buFontTx/>
                <a:buNone/>
              </a:pPr>
              <a:t>10</a:t>
            </a:fld>
            <a:r>
              <a:rPr lang="en-US" altLang="en-US">
                <a:latin typeface="Calibri" pitchFamily="34"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8E66173A-13E5-45A8-AA7E-FC8C01BE3C35}" type="slidenum">
              <a:rPr lang="en-US" altLang="en-US">
                <a:latin typeface="Calibri" pitchFamily="34" charset="0"/>
              </a:rPr>
              <a:pPr>
                <a:spcBef>
                  <a:spcPct val="0"/>
                </a:spcBef>
                <a:buClrTx/>
                <a:buFontTx/>
                <a:buNone/>
              </a:pPr>
              <a:t>11</a:t>
            </a:fld>
            <a:r>
              <a:rPr lang="en-US" altLang="en-US">
                <a:latin typeface="Calibri" pitchFamily="34" charset="0"/>
              </a:rPr>
              <a:t> </a:t>
            </a:r>
          </a:p>
        </p:txBody>
      </p:sp>
      <p:sp>
        <p:nvSpPr>
          <p:cNvPr id="25603"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Estas</a:t>
            </a:r>
            <a:r>
              <a:rPr lang="en-US" altLang="en-US" dirty="0" smtClean="0">
                <a:latin typeface="Calibri" pitchFamily="34" charset="0"/>
                <a:cs typeface="Arial" charset="0"/>
              </a:rPr>
              <a:t> </a:t>
            </a:r>
            <a:r>
              <a:rPr lang="en-US" altLang="en-US" dirty="0" err="1" smtClean="0">
                <a:latin typeface="Calibri" pitchFamily="34" charset="0"/>
                <a:cs typeface="Arial" charset="0"/>
              </a:rPr>
              <a:t>flechas</a:t>
            </a:r>
            <a:r>
              <a:rPr lang="en-US" altLang="en-US" dirty="0" smtClean="0">
                <a:latin typeface="Calibri" pitchFamily="34" charset="0"/>
                <a:cs typeface="Arial" charset="0"/>
              </a:rPr>
              <a:t> </a:t>
            </a:r>
            <a:r>
              <a:rPr lang="en-US" altLang="en-US" dirty="0" err="1" smtClean="0">
                <a:latin typeface="Calibri" pitchFamily="34" charset="0"/>
                <a:cs typeface="Arial" charset="0"/>
              </a:rPr>
              <a:t>apuntan</a:t>
            </a:r>
            <a:r>
              <a:rPr lang="en-US" altLang="en-US" dirty="0" smtClean="0">
                <a:latin typeface="Calibri" pitchFamily="34" charset="0"/>
                <a:cs typeface="Arial" charset="0"/>
              </a:rPr>
              <a:t> a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trabajan</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parte superior de un </a:t>
            </a:r>
            <a:r>
              <a:rPr lang="en-US" altLang="en-US" dirty="0" err="1" smtClean="0">
                <a:latin typeface="Calibri" pitchFamily="34" charset="0"/>
                <a:cs typeface="Arial" charset="0"/>
              </a:rPr>
              <a:t>remolque</a:t>
            </a:r>
            <a:r>
              <a:rPr lang="en-US" altLang="en-US" dirty="0" smtClean="0">
                <a:latin typeface="Calibri" pitchFamily="34" charset="0"/>
                <a:cs typeface="Arial" charset="0"/>
              </a:rPr>
              <a:t>.</a:t>
            </a:r>
          </a:p>
        </p:txBody>
      </p:sp>
      <p:sp>
        <p:nvSpPr>
          <p:cNvPr id="25605"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6F790AEF-A938-4E79-BAF8-21BBAAB126D4}" type="slidenum">
              <a:rPr lang="en-US" altLang="en-US">
                <a:latin typeface="Calibri" pitchFamily="34" charset="0"/>
              </a:rPr>
              <a:pPr algn="r" eaLnBrk="1" hangingPunct="1">
                <a:spcBef>
                  <a:spcPct val="0"/>
                </a:spcBef>
                <a:buClrTx/>
                <a:buFontTx/>
                <a:buNone/>
              </a:pPr>
              <a:t>11</a:t>
            </a:fld>
            <a:r>
              <a:rPr lang="en-US" altLang="en-US">
                <a:latin typeface="Calibri" pitchFamily="34"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2130BDE7-2DB0-498A-A6DA-E2DC7BCB4011}" type="slidenum">
              <a:rPr lang="en-US" altLang="en-US">
                <a:latin typeface="Calibri" pitchFamily="34" charset="0"/>
              </a:rPr>
              <a:pPr>
                <a:spcBef>
                  <a:spcPct val="0"/>
                </a:spcBef>
                <a:buClrTx/>
                <a:buFontTx/>
                <a:buNone/>
              </a:pPr>
              <a:t>12</a:t>
            </a:fld>
            <a:r>
              <a:rPr lang="en-US" altLang="en-US">
                <a:latin typeface="Calibri" pitchFamily="34" charset="0"/>
              </a:rPr>
              <a:t> </a:t>
            </a:r>
          </a:p>
        </p:txBody>
      </p:sp>
      <p:sp>
        <p:nvSpPr>
          <p:cNvPr id="27651"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Esta flecha apunta a un trabajador de una plataforma que es de 18' desde el suelo sin protección contra caídas.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Este trabajador podría llevar a las propuestas que está conectado a un punto de anclaje adecuado o una instalación de un guardarraíl puede ser instalado detrás del trabajador.</a:t>
            </a:r>
          </a:p>
        </p:txBody>
      </p:sp>
      <p:sp>
        <p:nvSpPr>
          <p:cNvPr id="27653"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F8C3AA1-D485-4E09-A7F4-26420B5E4C76}" type="slidenum">
              <a:rPr lang="en-US" altLang="en-US">
                <a:latin typeface="Calibri" pitchFamily="34" charset="0"/>
              </a:rPr>
              <a:pPr algn="r" eaLnBrk="1" hangingPunct="1">
                <a:spcBef>
                  <a:spcPct val="0"/>
                </a:spcBef>
                <a:buClrTx/>
                <a:buFontTx/>
                <a:buNone/>
              </a:pPr>
              <a:t>12</a:t>
            </a:fld>
            <a:r>
              <a:rPr lang="en-US" altLang="en-US">
                <a:latin typeface="Calibri" pitchFamily="34"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500E7AD1-6DD7-4E92-B7C6-B1171F7CC0FD}" type="slidenum">
              <a:rPr lang="en-US" altLang="en-US">
                <a:latin typeface="Calibri" pitchFamily="34" charset="0"/>
              </a:rPr>
              <a:pPr>
                <a:spcBef>
                  <a:spcPct val="0"/>
                </a:spcBef>
                <a:buClrTx/>
                <a:buFontTx/>
                <a:buNone/>
              </a:pPr>
              <a:t>13</a:t>
            </a:fld>
            <a:r>
              <a:rPr lang="en-US" altLang="en-US">
                <a:latin typeface="Calibri" pitchFamily="34" charset="0"/>
              </a:rPr>
              <a:t> </a:t>
            </a:r>
          </a:p>
        </p:txBody>
      </p:sp>
      <p:sp>
        <p:nvSpPr>
          <p:cNvPr id="29699"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Esta flecha apunta a un trabajador que está utilizando el desembarco de un conjunto de escaleras como una plataforma de trabajo, manejo de los controles de la unidad.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Si el trabajador está usando la plataforma como una superficie de trabajo, debe ser vigilado por todos los lados.  En esta situación, una puerta que se debe usar sólo puede oscilar en el área de la plataforma (no a los pasos, de manera que el trabajador no puede caer accidentalmente en la puerta, la apertura, y caída por las escaleras).  La puerta debe cumplir con los requisitos de un guardarraíl.</a:t>
            </a:r>
          </a:p>
        </p:txBody>
      </p:sp>
      <p:sp>
        <p:nvSpPr>
          <p:cNvPr id="29701"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A94EDA1C-23BC-40A5-A8C0-BD6B27DEB68E}" type="slidenum">
              <a:rPr lang="en-US" altLang="en-US">
                <a:latin typeface="Calibri" pitchFamily="34" charset="0"/>
              </a:rPr>
              <a:pPr algn="r" eaLnBrk="1" hangingPunct="1">
                <a:spcBef>
                  <a:spcPct val="0"/>
                </a:spcBef>
                <a:buClrTx/>
                <a:buFontTx/>
                <a:buNone/>
              </a:pPr>
              <a:t>13</a:t>
            </a:fld>
            <a:r>
              <a:rPr lang="en-US" altLang="en-US">
                <a:latin typeface="Calibri" pitchFamily="34"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4F308057-21F9-4C90-81AA-5E2B1B22005E}" type="slidenum">
              <a:rPr lang="en-US" altLang="en-US">
                <a:latin typeface="Calibri" pitchFamily="34" charset="0"/>
              </a:rPr>
              <a:pPr>
                <a:spcBef>
                  <a:spcPct val="0"/>
                </a:spcBef>
                <a:buClrTx/>
                <a:buFontTx/>
                <a:buNone/>
              </a:pPr>
              <a:t>14</a:t>
            </a:fld>
            <a:r>
              <a:rPr lang="en-US" altLang="en-US">
                <a:latin typeface="Calibri" pitchFamily="34" charset="0"/>
              </a:rPr>
              <a:t> </a:t>
            </a:r>
          </a:p>
        </p:txBody>
      </p:sp>
      <p:sp>
        <p:nvSpPr>
          <p:cNvPr id="31747"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parte de la </a:t>
            </a:r>
            <a:r>
              <a:rPr lang="en-US" altLang="en-US" dirty="0" err="1" smtClean="0">
                <a:latin typeface="Calibri" pitchFamily="34" charset="0"/>
                <a:cs typeface="Arial" charset="0"/>
              </a:rPr>
              <a:t>reserva</a:t>
            </a:r>
            <a:r>
              <a:rPr lang="en-US" altLang="en-US" dirty="0" smtClean="0">
                <a:latin typeface="Calibri" pitchFamily="34" charset="0"/>
                <a:cs typeface="Arial" charset="0"/>
              </a:rPr>
              <a:t> </a:t>
            </a:r>
            <a:r>
              <a:rPr lang="en-US" altLang="en-US" dirty="0" err="1" smtClean="0">
                <a:latin typeface="Calibri" pitchFamily="34" charset="0"/>
                <a:cs typeface="Arial" charset="0"/>
              </a:rPr>
              <a:t>pozo</a:t>
            </a:r>
            <a:r>
              <a:rPr lang="en-US" altLang="en-US" dirty="0" smtClean="0">
                <a:latin typeface="Calibri" pitchFamily="34" charset="0"/>
                <a:cs typeface="Arial" charset="0"/>
              </a:rPr>
              <a:t> </a:t>
            </a:r>
            <a:r>
              <a:rPr lang="en-US" altLang="en-US" dirty="0" err="1" smtClean="0">
                <a:latin typeface="Calibri" pitchFamily="34" charset="0"/>
                <a:cs typeface="Arial" charset="0"/>
              </a:rPr>
              <a:t>valla</a:t>
            </a:r>
            <a:r>
              <a:rPr lang="en-US" altLang="en-US" dirty="0" smtClean="0">
                <a:latin typeface="Calibri" pitchFamily="34" charset="0"/>
                <a:cs typeface="Arial" charset="0"/>
              </a:rPr>
              <a:t> </a:t>
            </a:r>
            <a:r>
              <a:rPr lang="en-US" altLang="en-US" dirty="0" err="1" smtClean="0">
                <a:latin typeface="Calibri" pitchFamily="34" charset="0"/>
                <a:cs typeface="Arial" charset="0"/>
              </a:rPr>
              <a:t>fracing</a:t>
            </a:r>
            <a:r>
              <a:rPr lang="en-US" altLang="en-US" dirty="0" smtClean="0">
                <a:latin typeface="Calibri" pitchFamily="34" charset="0"/>
                <a:cs typeface="Arial" charset="0"/>
              </a:rPr>
              <a:t> </a:t>
            </a:r>
            <a:r>
              <a:rPr lang="en-US" altLang="en-US" dirty="0" err="1" smtClean="0">
                <a:latin typeface="Calibri" pitchFamily="34" charset="0"/>
                <a:cs typeface="Arial" charset="0"/>
              </a:rPr>
              <a:t>durante</a:t>
            </a:r>
            <a:r>
              <a:rPr lang="en-US" altLang="en-US" dirty="0" smtClean="0">
                <a:latin typeface="Calibri" pitchFamily="34" charset="0"/>
                <a:cs typeface="Arial" charset="0"/>
              </a:rPr>
              <a:t> el </a:t>
            </a:r>
            <a:r>
              <a:rPr lang="en-US" altLang="en-US" dirty="0" err="1" smtClean="0">
                <a:latin typeface="Calibri" pitchFamily="34" charset="0"/>
                <a:cs typeface="Arial" charset="0"/>
              </a:rPr>
              <a:t>proceso</a:t>
            </a:r>
            <a:r>
              <a:rPr lang="en-US" altLang="en-US" dirty="0" smtClean="0">
                <a:latin typeface="Calibri" pitchFamily="34" charset="0"/>
                <a:cs typeface="Arial" charset="0"/>
              </a:rPr>
              <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La </a:t>
            </a:r>
            <a:r>
              <a:rPr lang="en-US" altLang="en-US" dirty="0" err="1" smtClean="0">
                <a:latin typeface="Calibri" pitchFamily="34" charset="0"/>
                <a:cs typeface="Arial" charset="0"/>
              </a:rPr>
              <a:t>reserva</a:t>
            </a:r>
            <a:r>
              <a:rPr lang="en-US" altLang="en-US" dirty="0" smtClean="0">
                <a:latin typeface="Calibri" pitchFamily="34" charset="0"/>
                <a:cs typeface="Arial" charset="0"/>
              </a:rPr>
              <a:t> </a:t>
            </a:r>
            <a:r>
              <a:rPr lang="en-US" altLang="en-US" dirty="0" err="1" smtClean="0">
                <a:latin typeface="Calibri" pitchFamily="34" charset="0"/>
                <a:cs typeface="Arial" charset="0"/>
              </a:rPr>
              <a:t>pozo</a:t>
            </a:r>
            <a:r>
              <a:rPr lang="en-US" altLang="en-US" dirty="0" smtClean="0">
                <a:latin typeface="Calibri" pitchFamily="34" charset="0"/>
                <a:cs typeface="Arial" charset="0"/>
              </a:rPr>
              <a:t> </a:t>
            </a:r>
            <a:r>
              <a:rPr lang="en-US" altLang="en-US" dirty="0" err="1" smtClean="0">
                <a:latin typeface="Calibri" pitchFamily="34" charset="0"/>
                <a:cs typeface="Arial" charset="0"/>
              </a:rPr>
              <a:t>valla</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ser</a:t>
            </a:r>
            <a:r>
              <a:rPr lang="en-US" altLang="en-US" dirty="0" smtClean="0">
                <a:latin typeface="Calibri" pitchFamily="34" charset="0"/>
                <a:cs typeface="Arial" charset="0"/>
              </a:rPr>
              <a:t> </a:t>
            </a:r>
            <a:r>
              <a:rPr lang="en-US" altLang="en-US" dirty="0" err="1" smtClean="0">
                <a:latin typeface="Calibri" pitchFamily="34" charset="0"/>
                <a:cs typeface="Arial" charset="0"/>
              </a:rPr>
              <a:t>mantenida</a:t>
            </a:r>
            <a:r>
              <a:rPr lang="en-US" altLang="en-US" dirty="0" smtClean="0">
                <a:latin typeface="Calibri" pitchFamily="34" charset="0"/>
                <a:cs typeface="Arial" charset="0"/>
              </a:rPr>
              <a:t> a lo largo del </a:t>
            </a:r>
            <a:r>
              <a:rPr lang="en-US" altLang="en-US" dirty="0" err="1" smtClean="0">
                <a:latin typeface="Calibri" pitchFamily="34" charset="0"/>
                <a:cs typeface="Arial" charset="0"/>
              </a:rPr>
              <a:t>proceso</a:t>
            </a:r>
            <a:r>
              <a:rPr lang="en-US" altLang="en-US" dirty="0" smtClean="0">
                <a:latin typeface="Calibri" pitchFamily="34" charset="0"/>
                <a:cs typeface="Arial" charset="0"/>
              </a:rPr>
              <a:t> de </a:t>
            </a:r>
            <a:r>
              <a:rPr lang="en-US" altLang="en-US" dirty="0" err="1" smtClean="0">
                <a:latin typeface="Calibri" pitchFamily="34" charset="0"/>
                <a:cs typeface="Arial" charset="0"/>
              </a:rPr>
              <a:t>producción</a:t>
            </a:r>
            <a:r>
              <a:rPr lang="en-US" altLang="en-US" dirty="0" smtClean="0">
                <a:latin typeface="Calibri" pitchFamily="34" charset="0"/>
                <a:cs typeface="Arial" charset="0"/>
              </a:rPr>
              <a:t> y hasta la </a:t>
            </a:r>
            <a:r>
              <a:rPr lang="en-US" altLang="en-US" dirty="0" err="1" smtClean="0">
                <a:latin typeface="Calibri" pitchFamily="34" charset="0"/>
                <a:cs typeface="Arial" charset="0"/>
              </a:rPr>
              <a:t>regeneración</a:t>
            </a:r>
            <a:r>
              <a:rPr lang="en-US" altLang="en-US" dirty="0" smtClean="0">
                <a:latin typeface="Calibri" pitchFamily="34" charset="0"/>
                <a:cs typeface="Arial" charset="0"/>
              </a:rPr>
              <a:t>.</a:t>
            </a:r>
          </a:p>
        </p:txBody>
      </p:sp>
      <p:sp>
        <p:nvSpPr>
          <p:cNvPr id="31749"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B2D786BD-A23C-41C3-9C05-C0D47B40E0B3}" type="slidenum">
              <a:rPr lang="en-US" altLang="en-US">
                <a:latin typeface="Calibri" pitchFamily="34" charset="0"/>
              </a:rPr>
              <a:pPr algn="r" eaLnBrk="1" hangingPunct="1">
                <a:spcBef>
                  <a:spcPct val="0"/>
                </a:spcBef>
                <a:buClrTx/>
                <a:buFontTx/>
                <a:buNone/>
              </a:pPr>
              <a:t>14</a:t>
            </a:fld>
            <a:r>
              <a:rPr lang="en-US" altLang="en-US">
                <a:latin typeface="Calibri" pitchFamily="34"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7D972506-3B4F-4430-B64A-F4162F371970}" type="slidenum">
              <a:rPr lang="en-US" altLang="en-US">
                <a:latin typeface="Calibri" pitchFamily="34" charset="0"/>
              </a:rPr>
              <a:pPr>
                <a:spcBef>
                  <a:spcPct val="0"/>
                </a:spcBef>
                <a:buClrTx/>
                <a:buFontTx/>
                <a:buNone/>
              </a:pPr>
              <a:t>15</a:t>
            </a:fld>
            <a:r>
              <a:rPr lang="en-US" altLang="en-US">
                <a:latin typeface="Calibri" pitchFamily="34" charset="0"/>
              </a:rPr>
              <a:t> </a:t>
            </a:r>
          </a:p>
        </p:txBody>
      </p:sp>
      <p:sp>
        <p:nvSpPr>
          <p:cNvPr id="33795"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la </a:t>
            </a:r>
            <a:r>
              <a:rPr lang="en-US" altLang="en-US" dirty="0" err="1" smtClean="0">
                <a:latin typeface="Calibri" pitchFamily="34" charset="0"/>
                <a:cs typeface="Arial" charset="0"/>
              </a:rPr>
              <a:t>fuerte</a:t>
            </a:r>
            <a:r>
              <a:rPr lang="en-US" altLang="en-US" dirty="0" smtClean="0">
                <a:latin typeface="Calibri" pitchFamily="34" charset="0"/>
                <a:cs typeface="Arial" charset="0"/>
              </a:rPr>
              <a:t> </a:t>
            </a:r>
            <a:r>
              <a:rPr lang="en-US" altLang="en-US" dirty="0" err="1" smtClean="0">
                <a:latin typeface="Calibri" pitchFamily="34" charset="0"/>
                <a:cs typeface="Arial" charset="0"/>
              </a:rPr>
              <a:t>pendiente</a:t>
            </a:r>
            <a:r>
              <a:rPr lang="en-US" altLang="en-US" dirty="0" smtClean="0">
                <a:latin typeface="Calibri" pitchFamily="34" charset="0"/>
                <a:cs typeface="Arial" charset="0"/>
              </a:rPr>
              <a:t> del </a:t>
            </a:r>
            <a:r>
              <a:rPr lang="en-US" altLang="en-US" dirty="0" err="1" smtClean="0">
                <a:latin typeface="Calibri" pitchFamily="34" charset="0"/>
                <a:cs typeface="Arial" charset="0"/>
              </a:rPr>
              <a:t>plástico</a:t>
            </a:r>
            <a:r>
              <a:rPr lang="en-US" altLang="en-US" dirty="0" smtClean="0">
                <a:latin typeface="Calibri" pitchFamily="34" charset="0"/>
                <a:cs typeface="Arial" charset="0"/>
              </a:rPr>
              <a:t> de la </a:t>
            </a:r>
            <a:r>
              <a:rPr lang="en-US" altLang="en-US" dirty="0" err="1" smtClean="0">
                <a:latin typeface="Calibri" pitchFamily="34" charset="0"/>
                <a:cs typeface="Arial" charset="0"/>
              </a:rPr>
              <a:t>reserva</a:t>
            </a:r>
            <a:r>
              <a:rPr lang="en-US" altLang="en-US" dirty="0" smtClean="0">
                <a:latin typeface="Calibri" pitchFamily="34" charset="0"/>
                <a:cs typeface="Arial" charset="0"/>
              </a:rPr>
              <a:t> y a </a:t>
            </a:r>
            <a:r>
              <a:rPr lang="en-US" altLang="en-US" dirty="0" err="1" smtClean="0">
                <a:latin typeface="Calibri" pitchFamily="34" charset="0"/>
                <a:cs typeface="Arial" charset="0"/>
              </a:rPr>
              <a:t>cielo</a:t>
            </a:r>
            <a:r>
              <a:rPr lang="en-US" altLang="en-US" dirty="0" smtClean="0">
                <a:latin typeface="Calibri" pitchFamily="34" charset="0"/>
                <a:cs typeface="Arial" charset="0"/>
              </a:rPr>
              <a:t> </a:t>
            </a:r>
            <a:r>
              <a:rPr lang="en-US" altLang="en-US" dirty="0" err="1" smtClean="0">
                <a:latin typeface="Calibri" pitchFamily="34" charset="0"/>
                <a:cs typeface="Arial" charset="0"/>
              </a:rPr>
              <a:t>abierto</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fácilmente</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causar</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caída</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Cuando</a:t>
            </a:r>
            <a:r>
              <a:rPr lang="en-US" altLang="en-US" dirty="0" smtClean="0">
                <a:latin typeface="Calibri" pitchFamily="34" charset="0"/>
                <a:cs typeface="Arial" charset="0"/>
              </a:rPr>
              <a:t>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pasa</a:t>
            </a:r>
            <a:r>
              <a:rPr lang="en-US" altLang="en-US" dirty="0" smtClean="0">
                <a:latin typeface="Calibri" pitchFamily="34" charset="0"/>
                <a:cs typeface="Arial" charset="0"/>
              </a:rPr>
              <a:t> a </a:t>
            </a:r>
            <a:r>
              <a:rPr lang="en-US" altLang="en-US" dirty="0" err="1" smtClean="0">
                <a:latin typeface="Calibri" pitchFamily="34" charset="0"/>
                <a:cs typeface="Arial" charset="0"/>
              </a:rPr>
              <a:t>través</a:t>
            </a:r>
            <a:r>
              <a:rPr lang="en-US" altLang="en-US" dirty="0" smtClean="0">
                <a:latin typeface="Calibri" pitchFamily="34" charset="0"/>
                <a:cs typeface="Arial" charset="0"/>
              </a:rPr>
              <a:t> de la </a:t>
            </a:r>
            <a:r>
              <a:rPr lang="en-US" altLang="en-US" dirty="0" err="1" smtClean="0">
                <a:latin typeface="Calibri" pitchFamily="34" charset="0"/>
                <a:cs typeface="Arial" charset="0"/>
              </a:rPr>
              <a:t>valla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zona de boxes para </a:t>
            </a:r>
            <a:r>
              <a:rPr lang="en-US" altLang="en-US" dirty="0" err="1" smtClean="0">
                <a:latin typeface="Calibri" pitchFamily="34" charset="0"/>
                <a:cs typeface="Arial" charset="0"/>
              </a:rPr>
              <a:t>realizar</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actividad</a:t>
            </a:r>
            <a:r>
              <a:rPr lang="en-US" altLang="en-US" dirty="0" smtClean="0">
                <a:latin typeface="Calibri" pitchFamily="34" charset="0"/>
                <a:cs typeface="Arial" charset="0"/>
              </a:rPr>
              <a:t>, </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altamente</a:t>
            </a:r>
            <a:r>
              <a:rPr lang="en-US" altLang="en-US" dirty="0" smtClean="0">
                <a:latin typeface="Calibri" pitchFamily="34" charset="0"/>
                <a:cs typeface="Arial" charset="0"/>
              </a:rPr>
              <a:t> </a:t>
            </a:r>
            <a:r>
              <a:rPr lang="en-US" altLang="en-US" dirty="0" err="1" smtClean="0">
                <a:latin typeface="Calibri" pitchFamily="34" charset="0"/>
                <a:cs typeface="Arial" charset="0"/>
              </a:rPr>
              <a:t>recomendable</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el </a:t>
            </a:r>
            <a:r>
              <a:rPr lang="en-US" altLang="en-US" dirty="0" err="1" smtClean="0">
                <a:latin typeface="Calibri" pitchFamily="34" charset="0"/>
                <a:cs typeface="Arial" charset="0"/>
              </a:rPr>
              <a:t>participante</a:t>
            </a:r>
            <a:r>
              <a:rPr lang="en-US" altLang="en-US" dirty="0" smtClean="0">
                <a:latin typeface="Calibri" pitchFamily="34" charset="0"/>
                <a:cs typeface="Arial" charset="0"/>
              </a:rPr>
              <a:t> </a:t>
            </a:r>
            <a:r>
              <a:rPr lang="en-US" altLang="en-US" dirty="0" err="1" smtClean="0">
                <a:latin typeface="Calibri" pitchFamily="34" charset="0"/>
                <a:cs typeface="Arial" charset="0"/>
              </a:rPr>
              <a:t>lleve</a:t>
            </a:r>
            <a:r>
              <a:rPr lang="en-US" altLang="en-US" dirty="0" smtClean="0">
                <a:latin typeface="Calibri" pitchFamily="34" charset="0"/>
                <a:cs typeface="Arial" charset="0"/>
              </a:rPr>
              <a:t> un </a:t>
            </a:r>
            <a:r>
              <a:rPr lang="en-US" altLang="en-US" dirty="0" err="1" smtClean="0">
                <a:latin typeface="Calibri" pitchFamily="34" charset="0"/>
                <a:cs typeface="Arial" charset="0"/>
              </a:rPr>
              <a:t>arnés</a:t>
            </a:r>
            <a:r>
              <a:rPr lang="en-US" altLang="en-US" dirty="0" smtClean="0">
                <a:latin typeface="Calibri" pitchFamily="34" charset="0"/>
                <a:cs typeface="Arial" charset="0"/>
              </a:rPr>
              <a:t> de </a:t>
            </a:r>
            <a:r>
              <a:rPr lang="en-US" altLang="en-US" dirty="0" err="1" smtClean="0">
                <a:latin typeface="Calibri" pitchFamily="34" charset="0"/>
                <a:cs typeface="Arial" charset="0"/>
              </a:rPr>
              <a:t>cuerpo</a:t>
            </a:r>
            <a:r>
              <a:rPr lang="en-US" altLang="en-US" dirty="0" smtClean="0">
                <a:latin typeface="Calibri" pitchFamily="34" charset="0"/>
                <a:cs typeface="Arial" charset="0"/>
              </a:rPr>
              <a:t> </a:t>
            </a:r>
            <a:r>
              <a:rPr lang="en-US" altLang="en-US" dirty="0" err="1" smtClean="0">
                <a:latin typeface="Calibri" pitchFamily="34" charset="0"/>
                <a:cs typeface="Arial" charset="0"/>
              </a:rPr>
              <a:t>entero</a:t>
            </a:r>
            <a:r>
              <a:rPr lang="en-US" altLang="en-US" dirty="0" smtClean="0">
                <a:latin typeface="Calibri" pitchFamily="34" charset="0"/>
                <a:cs typeface="Arial" charset="0"/>
              </a:rPr>
              <a:t> con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etiqueta</a:t>
            </a:r>
            <a:r>
              <a:rPr lang="en-US" altLang="en-US" dirty="0" smtClean="0">
                <a:latin typeface="Calibri" pitchFamily="34" charset="0"/>
                <a:cs typeface="Arial" charset="0"/>
              </a:rPr>
              <a:t>.  Si el </a:t>
            </a:r>
            <a:r>
              <a:rPr lang="en-US" altLang="en-US" dirty="0" err="1" smtClean="0">
                <a:latin typeface="Calibri" pitchFamily="34" charset="0"/>
                <a:cs typeface="Arial" charset="0"/>
              </a:rPr>
              <a:t>participante</a:t>
            </a:r>
            <a:r>
              <a:rPr lang="en-US" altLang="en-US" dirty="0" smtClean="0">
                <a:latin typeface="Calibri" pitchFamily="34" charset="0"/>
                <a:cs typeface="Arial" charset="0"/>
              </a:rPr>
              <a:t> no </a:t>
            </a:r>
            <a:r>
              <a:rPr lang="en-US" altLang="en-US" dirty="0" err="1" smtClean="0">
                <a:latin typeface="Calibri" pitchFamily="34" charset="0"/>
                <a:cs typeface="Arial" charset="0"/>
              </a:rPr>
              <a:t>cae</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el </a:t>
            </a:r>
            <a:r>
              <a:rPr lang="en-US" altLang="en-US" dirty="0" err="1" smtClean="0">
                <a:latin typeface="Calibri" pitchFamily="34" charset="0"/>
                <a:cs typeface="Arial" charset="0"/>
              </a:rPr>
              <a:t>pozo</a:t>
            </a:r>
            <a:r>
              <a:rPr lang="en-US" altLang="en-US" dirty="0" smtClean="0">
                <a:latin typeface="Calibri" pitchFamily="34" charset="0"/>
                <a:cs typeface="Arial" charset="0"/>
              </a:rPr>
              <a:t>, </a:t>
            </a:r>
            <a:r>
              <a:rPr lang="en-US" altLang="en-US" dirty="0" err="1" smtClean="0">
                <a:latin typeface="Calibri" pitchFamily="34" charset="0"/>
                <a:cs typeface="Arial" charset="0"/>
              </a:rPr>
              <a:t>otro</a:t>
            </a:r>
            <a:r>
              <a:rPr lang="en-US" altLang="en-US" dirty="0" smtClean="0">
                <a:latin typeface="Calibri" pitchFamily="34" charset="0"/>
                <a:cs typeface="Arial" charset="0"/>
              </a:rPr>
              <a:t>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tirar</a:t>
            </a:r>
            <a:r>
              <a:rPr lang="en-US" altLang="en-US" dirty="0" smtClean="0">
                <a:latin typeface="Calibri" pitchFamily="34" charset="0"/>
                <a:cs typeface="Arial" charset="0"/>
              </a:rPr>
              <a:t> del </a:t>
            </a:r>
            <a:r>
              <a:rPr lang="en-US" altLang="en-US" dirty="0" err="1" smtClean="0">
                <a:latin typeface="Calibri" pitchFamily="34" charset="0"/>
                <a:cs typeface="Arial" charset="0"/>
              </a:rPr>
              <a:t>participante</a:t>
            </a:r>
            <a:r>
              <a:rPr lang="en-US" altLang="en-US" dirty="0" smtClean="0">
                <a:latin typeface="Calibri" pitchFamily="34" charset="0"/>
                <a:cs typeface="Arial" charset="0"/>
              </a:rPr>
              <a:t> de la </a:t>
            </a:r>
            <a:r>
              <a:rPr lang="en-US" altLang="en-US" dirty="0" err="1" smtClean="0">
                <a:latin typeface="Calibri" pitchFamily="34" charset="0"/>
                <a:cs typeface="Arial" charset="0"/>
              </a:rPr>
              <a:t>fosa</a:t>
            </a:r>
            <a:r>
              <a:rPr lang="en-US" altLang="en-US" dirty="0" smtClean="0">
                <a:latin typeface="Calibri" pitchFamily="34" charset="0"/>
                <a:cs typeface="Arial" charset="0"/>
              </a:rPr>
              <a:t> para la </a:t>
            </a:r>
            <a:r>
              <a:rPr lang="en-US" altLang="en-US" dirty="0" err="1" smtClean="0">
                <a:latin typeface="Calibri" pitchFamily="34" charset="0"/>
                <a:cs typeface="Arial" charset="0"/>
              </a:rPr>
              <a:t>seguridad</a:t>
            </a:r>
            <a:r>
              <a:rPr lang="en-US" altLang="en-US" dirty="0" smtClean="0">
                <a:latin typeface="Calibri" pitchFamily="34" charset="0"/>
                <a:cs typeface="Arial" charset="0"/>
              </a:rPr>
              <a:t>.</a:t>
            </a:r>
          </a:p>
        </p:txBody>
      </p:sp>
      <p:sp>
        <p:nvSpPr>
          <p:cNvPr id="33797"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BCF60FFF-A1BC-4F14-BBE0-5755B00D2720}" type="slidenum">
              <a:rPr lang="en-US" altLang="en-US">
                <a:latin typeface="Calibri" pitchFamily="34" charset="0"/>
              </a:rPr>
              <a:pPr algn="r" eaLnBrk="1" hangingPunct="1">
                <a:spcBef>
                  <a:spcPct val="0"/>
                </a:spcBef>
                <a:buClrTx/>
                <a:buFontTx/>
                <a:buNone/>
              </a:pPr>
              <a:t>15</a:t>
            </a:fld>
            <a:r>
              <a:rPr lang="en-US" altLang="en-US">
                <a:latin typeface="Calibri" pitchFamily="34"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9C954691-1F99-4648-899F-0A8FCB581681}" type="slidenum">
              <a:rPr lang="en-US" altLang="en-US">
                <a:latin typeface="Calibri" pitchFamily="34" charset="0"/>
              </a:rPr>
              <a:pPr>
                <a:spcBef>
                  <a:spcPct val="0"/>
                </a:spcBef>
                <a:buClrTx/>
                <a:buFontTx/>
                <a:buNone/>
              </a:pPr>
              <a:t>16</a:t>
            </a:fld>
            <a:r>
              <a:rPr lang="en-US" altLang="en-US">
                <a:latin typeface="Calibri" pitchFamily="34" charset="0"/>
              </a:rPr>
              <a:t> </a:t>
            </a:r>
          </a:p>
        </p:txBody>
      </p:sp>
      <p:sp>
        <p:nvSpPr>
          <p:cNvPr id="35843"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reserva</a:t>
            </a:r>
            <a:r>
              <a:rPr lang="en-US" altLang="en-US" dirty="0" smtClean="0">
                <a:latin typeface="Calibri" pitchFamily="34" charset="0"/>
                <a:cs typeface="Arial" charset="0"/>
              </a:rPr>
              <a:t> </a:t>
            </a:r>
            <a:r>
              <a:rPr lang="en-US" altLang="en-US" dirty="0" err="1" smtClean="0">
                <a:latin typeface="Calibri" pitchFamily="34" charset="0"/>
                <a:cs typeface="Arial" charset="0"/>
              </a:rPr>
              <a:t>pozo</a:t>
            </a:r>
            <a:r>
              <a:rPr lang="en-US" altLang="en-US" dirty="0" smtClean="0">
                <a:latin typeface="Calibri" pitchFamily="34" charset="0"/>
                <a:cs typeface="Arial" charset="0"/>
              </a:rPr>
              <a:t> </a:t>
            </a:r>
            <a:r>
              <a:rPr lang="en-US" altLang="en-US" dirty="0" err="1" smtClean="0">
                <a:latin typeface="Calibri" pitchFamily="34" charset="0"/>
                <a:cs typeface="Arial" charset="0"/>
              </a:rPr>
              <a:t>valla</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fue</a:t>
            </a:r>
            <a:r>
              <a:rPr lang="en-US" altLang="en-US" dirty="0" smtClean="0">
                <a:latin typeface="Calibri" pitchFamily="34" charset="0"/>
                <a:cs typeface="Arial" charset="0"/>
              </a:rPr>
              <a:t> </a:t>
            </a:r>
            <a:r>
              <a:rPr lang="en-US" altLang="en-US" dirty="0" err="1" smtClean="0">
                <a:latin typeface="Calibri" pitchFamily="34" charset="0"/>
                <a:cs typeface="Arial" charset="0"/>
              </a:rPr>
              <a:t>construida</a:t>
            </a:r>
            <a:r>
              <a:rPr lang="en-US" altLang="en-US" dirty="0" smtClean="0">
                <a:latin typeface="Calibri" pitchFamily="34" charset="0"/>
                <a:cs typeface="Arial" charset="0"/>
              </a:rPr>
              <a:t> a lo largo del </a:t>
            </a:r>
            <a:r>
              <a:rPr lang="en-US" altLang="en-US" dirty="0" err="1" smtClean="0">
                <a:latin typeface="Calibri" pitchFamily="34" charset="0"/>
                <a:cs typeface="Arial" charset="0"/>
              </a:rPr>
              <a:t>borde</a:t>
            </a:r>
            <a:r>
              <a:rPr lang="en-US" altLang="en-US" dirty="0" smtClean="0">
                <a:latin typeface="Calibri" pitchFamily="34" charset="0"/>
                <a:cs typeface="Arial" charset="0"/>
              </a:rPr>
              <a:t> del </a:t>
            </a:r>
            <a:r>
              <a:rPr lang="en-US" altLang="en-US" dirty="0" err="1" smtClean="0">
                <a:latin typeface="Calibri" pitchFamily="34" charset="0"/>
                <a:cs typeface="Arial" charset="0"/>
              </a:rPr>
              <a:t>pozo</a:t>
            </a:r>
            <a:r>
              <a:rPr lang="en-US" altLang="en-US" dirty="0" smtClean="0">
                <a:latin typeface="Calibri" pitchFamily="34" charset="0"/>
                <a:cs typeface="Arial" charset="0"/>
              </a:rPr>
              <a:t>.  Si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cae</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valla</a:t>
            </a:r>
            <a:r>
              <a:rPr lang="en-US" altLang="en-US" dirty="0" smtClean="0">
                <a:latin typeface="Calibri" pitchFamily="34" charset="0"/>
                <a:cs typeface="Arial" charset="0"/>
              </a:rPr>
              <a:t>, el </a:t>
            </a:r>
            <a:r>
              <a:rPr lang="en-US" altLang="en-US" dirty="0" err="1" smtClean="0">
                <a:latin typeface="Calibri" pitchFamily="34" charset="0"/>
                <a:cs typeface="Arial" charset="0"/>
              </a:rPr>
              <a:t>muro</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caer</a:t>
            </a:r>
            <a:r>
              <a:rPr lang="en-US" altLang="en-US" dirty="0" smtClean="0">
                <a:latin typeface="Calibri" pitchFamily="34" charset="0"/>
                <a:cs typeface="Arial" charset="0"/>
              </a:rPr>
              <a:t> con el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y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caer</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el </a:t>
            </a:r>
            <a:r>
              <a:rPr lang="en-US" altLang="en-US" dirty="0" err="1" smtClean="0">
                <a:latin typeface="Calibri" pitchFamily="34" charset="0"/>
                <a:cs typeface="Arial" charset="0"/>
              </a:rPr>
              <a:t>pozo</a:t>
            </a:r>
            <a:r>
              <a:rPr lang="en-US" altLang="en-US" dirty="0" smtClean="0">
                <a:latin typeface="Calibri" pitchFamily="34" charset="0"/>
                <a:cs typeface="Arial" charset="0"/>
              </a:rPr>
              <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Las </a:t>
            </a:r>
            <a:r>
              <a:rPr lang="en-US" altLang="en-US" dirty="0" err="1" smtClean="0">
                <a:latin typeface="Calibri" pitchFamily="34" charset="0"/>
                <a:cs typeface="Arial" charset="0"/>
              </a:rPr>
              <a:t>cercas</a:t>
            </a:r>
            <a:r>
              <a:rPr lang="en-US" altLang="en-US" dirty="0" smtClean="0">
                <a:latin typeface="Calibri" pitchFamily="34" charset="0"/>
                <a:cs typeface="Arial" charset="0"/>
              </a:rPr>
              <a:t> </a:t>
            </a:r>
            <a:r>
              <a:rPr lang="en-US" altLang="en-US" dirty="0" err="1" smtClean="0">
                <a:latin typeface="Calibri" pitchFamily="34" charset="0"/>
                <a:cs typeface="Arial" charset="0"/>
              </a:rPr>
              <a:t>vivas</a:t>
            </a:r>
            <a:r>
              <a:rPr lang="en-US" altLang="en-US" dirty="0" smtClean="0">
                <a:latin typeface="Calibri" pitchFamily="34" charset="0"/>
                <a:cs typeface="Arial" charset="0"/>
              </a:rPr>
              <a:t> </a:t>
            </a:r>
            <a:r>
              <a:rPr lang="en-US" altLang="en-US" dirty="0" err="1" smtClean="0">
                <a:latin typeface="Calibri" pitchFamily="34" charset="0"/>
                <a:cs typeface="Arial" charset="0"/>
              </a:rPr>
              <a:t>usadas</a:t>
            </a:r>
            <a:r>
              <a:rPr lang="en-US" altLang="en-US" dirty="0" smtClean="0">
                <a:latin typeface="Calibri" pitchFamily="34" charset="0"/>
                <a:cs typeface="Arial" charset="0"/>
              </a:rPr>
              <a:t> </a:t>
            </a:r>
            <a:r>
              <a:rPr lang="en-US" altLang="en-US" dirty="0" err="1" smtClean="0">
                <a:latin typeface="Calibri" pitchFamily="34" charset="0"/>
                <a:cs typeface="Arial" charset="0"/>
              </a:rPr>
              <a:t>como</a:t>
            </a:r>
            <a:r>
              <a:rPr lang="en-US" altLang="en-US" dirty="0" smtClean="0">
                <a:latin typeface="Calibri" pitchFamily="34" charset="0"/>
                <a:cs typeface="Arial" charset="0"/>
              </a:rPr>
              <a:t> </a:t>
            </a:r>
            <a:r>
              <a:rPr lang="en-US" altLang="en-US" dirty="0" err="1" smtClean="0">
                <a:latin typeface="Calibri" pitchFamily="34" charset="0"/>
                <a:cs typeface="Arial" charset="0"/>
              </a:rPr>
              <a:t>advertencia</a:t>
            </a:r>
            <a:r>
              <a:rPr lang="en-US" altLang="en-US" dirty="0" smtClean="0">
                <a:latin typeface="Calibri" pitchFamily="34" charset="0"/>
                <a:cs typeface="Arial" charset="0"/>
              </a:rPr>
              <a:t>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barreras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estar</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lo </a:t>
            </a:r>
            <a:r>
              <a:rPr lang="en-US" altLang="en-US" dirty="0" err="1" smtClean="0">
                <a:latin typeface="Calibri" pitchFamily="34" charset="0"/>
                <a:cs typeface="Arial" charset="0"/>
              </a:rPr>
              <a:t>menos</a:t>
            </a:r>
            <a:r>
              <a:rPr lang="en-US" altLang="en-US" dirty="0" smtClean="0">
                <a:latin typeface="Calibri" pitchFamily="34" charset="0"/>
                <a:cs typeface="Arial" charset="0"/>
              </a:rPr>
              <a:t> 6' </a:t>
            </a:r>
            <a:r>
              <a:rPr lang="en-US" altLang="en-US" dirty="0" err="1" smtClean="0">
                <a:latin typeface="Calibri" pitchFamily="34" charset="0"/>
                <a:cs typeface="Arial" charset="0"/>
              </a:rPr>
              <a:t>desde</a:t>
            </a:r>
            <a:r>
              <a:rPr lang="en-US" altLang="en-US" dirty="0" smtClean="0">
                <a:latin typeface="Calibri" pitchFamily="34" charset="0"/>
                <a:cs typeface="Arial" charset="0"/>
              </a:rPr>
              <a:t> el </a:t>
            </a:r>
            <a:r>
              <a:rPr lang="en-US" altLang="en-US" dirty="0" err="1" smtClean="0">
                <a:latin typeface="Calibri" pitchFamily="34" charset="0"/>
                <a:cs typeface="Arial" charset="0"/>
              </a:rPr>
              <a:t>borde</a:t>
            </a:r>
            <a:r>
              <a:rPr lang="en-US" altLang="en-US" dirty="0" smtClean="0">
                <a:latin typeface="Calibri" pitchFamily="34" charset="0"/>
                <a:cs typeface="Arial" charset="0"/>
              </a:rPr>
              <a:t>.</a:t>
            </a:r>
          </a:p>
        </p:txBody>
      </p:sp>
      <p:sp>
        <p:nvSpPr>
          <p:cNvPr id="35845"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FE383BA7-6DB5-48D3-8C14-47DA97639987}" type="slidenum">
              <a:rPr lang="en-US" altLang="en-US">
                <a:latin typeface="Calibri" pitchFamily="34" charset="0"/>
              </a:rPr>
              <a:pPr algn="r" eaLnBrk="1" hangingPunct="1">
                <a:spcBef>
                  <a:spcPct val="0"/>
                </a:spcBef>
                <a:buClrTx/>
                <a:buFontTx/>
                <a:buNone/>
              </a:pPr>
              <a:t>16</a:t>
            </a:fld>
            <a:r>
              <a:rPr lang="en-US" altLang="en-US">
                <a:latin typeface="Calibri" pitchFamily="34"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2EF9589C-A4C5-4792-ACE0-B35CC2D9FF5D}" type="slidenum">
              <a:rPr lang="en-US" altLang="en-US">
                <a:latin typeface="Calibri" pitchFamily="34" charset="0"/>
              </a:rPr>
              <a:pPr>
                <a:spcBef>
                  <a:spcPct val="0"/>
                </a:spcBef>
                <a:buClrTx/>
                <a:buFontTx/>
                <a:buNone/>
              </a:pPr>
              <a:t>17</a:t>
            </a:fld>
            <a:r>
              <a:rPr lang="en-US" altLang="en-US">
                <a:latin typeface="Calibri" pitchFamily="34" charset="0"/>
              </a:rPr>
              <a:t> </a:t>
            </a:r>
          </a:p>
        </p:txBody>
      </p:sp>
      <p:sp>
        <p:nvSpPr>
          <p:cNvPr id="37891"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[1910,23 (c) (1)]</a:t>
            </a:r>
          </a:p>
        </p:txBody>
      </p:sp>
      <p:sp>
        <p:nvSpPr>
          <p:cNvPr id="37893"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F489E914-D4F0-4D5E-B9B4-D2354E398B42}" type="slidenum">
              <a:rPr lang="en-US" altLang="en-US">
                <a:latin typeface="Calibri" pitchFamily="34" charset="0"/>
              </a:rPr>
              <a:pPr algn="r" eaLnBrk="1" hangingPunct="1">
                <a:spcBef>
                  <a:spcPct val="0"/>
                </a:spcBef>
                <a:buClrTx/>
                <a:buFontTx/>
                <a:buNone/>
              </a:pPr>
              <a:t>17</a:t>
            </a:fld>
            <a:r>
              <a:rPr lang="en-US" altLang="en-US">
                <a:latin typeface="Calibri" pitchFamily="34"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5CFBFC85-32E5-4806-9E17-962D1226B628}" type="slidenum">
              <a:rPr lang="en-US" altLang="en-US">
                <a:latin typeface="Calibri" pitchFamily="34" charset="0"/>
              </a:rPr>
              <a:pPr>
                <a:spcBef>
                  <a:spcPct val="0"/>
                </a:spcBef>
                <a:buClrTx/>
                <a:buFontTx/>
                <a:buNone/>
              </a:pPr>
              <a:t>18</a:t>
            </a:fld>
            <a:r>
              <a:rPr lang="en-US" altLang="en-US">
                <a:latin typeface="Calibri" pitchFamily="34" charset="0"/>
              </a:rPr>
              <a:t> </a:t>
            </a:r>
          </a:p>
        </p:txBody>
      </p:sp>
      <p:sp>
        <p:nvSpPr>
          <p:cNvPr id="39939"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Times New Roman" pitchFamily="16" charset="0"/>
              </a:rPr>
              <a:t>Image of tying</a:t>
            </a:r>
            <a:r>
              <a:rPr lang="en-US" altLang="en-US" baseline="0" dirty="0" smtClean="0">
                <a:latin typeface="Times New Roman" pitchFamily="16" charset="0"/>
              </a:rPr>
              <a:t> a lanyard to an </a:t>
            </a:r>
            <a:r>
              <a:rPr lang="en-US" altLang="en-US" baseline="0" dirty="0" err="1" smtClean="0">
                <a:latin typeface="Times New Roman" pitchFamily="16" charset="0"/>
              </a:rPr>
              <a:t>i-beam</a:t>
            </a:r>
            <a:endParaRPr lang="en-US" altLang="en-US" dirty="0" smtClean="0">
              <a:latin typeface="Times New Roman" pitchFamily="1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62F8D613-9FF5-437A-A43B-6270B3EA50BE}" type="slidenum">
              <a:rPr lang="en-US" altLang="en-US">
                <a:latin typeface="Calibri" pitchFamily="34" charset="0"/>
              </a:rPr>
              <a:pPr>
                <a:spcBef>
                  <a:spcPct val="0"/>
                </a:spcBef>
                <a:buClrTx/>
                <a:buFontTx/>
                <a:buNone/>
              </a:pPr>
              <a:t>19</a:t>
            </a:fld>
            <a:r>
              <a:rPr lang="en-US" altLang="en-US">
                <a:latin typeface="Calibri" pitchFamily="34" charset="0"/>
              </a:rPr>
              <a:t> </a:t>
            </a:r>
          </a:p>
        </p:txBody>
      </p:sp>
      <p:sp>
        <p:nvSpPr>
          <p:cNvPr id="41987"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Este video </a:t>
            </a:r>
            <a:r>
              <a:rPr lang="en-US" altLang="en-US" dirty="0" err="1" smtClean="0">
                <a:latin typeface="Calibri" pitchFamily="34" charset="0"/>
                <a:cs typeface="Arial" charset="0"/>
              </a:rPr>
              <a:t>muestra</a:t>
            </a:r>
            <a:r>
              <a:rPr lang="en-US" altLang="en-US" dirty="0" smtClean="0">
                <a:latin typeface="Calibri" pitchFamily="34" charset="0"/>
                <a:cs typeface="Arial" charset="0"/>
              </a:rPr>
              <a:t> un </a:t>
            </a:r>
            <a:r>
              <a:rPr lang="en-US" altLang="en-US" dirty="0" err="1" smtClean="0">
                <a:latin typeface="Calibri" pitchFamily="34" charset="0"/>
                <a:cs typeface="Arial" charset="0"/>
              </a:rPr>
              <a:t>ejemplo</a:t>
            </a:r>
            <a:r>
              <a:rPr lang="en-US" altLang="en-US" dirty="0" smtClean="0">
                <a:latin typeface="Calibri" pitchFamily="34" charset="0"/>
                <a:cs typeface="Arial" charset="0"/>
              </a:rPr>
              <a:t> de la </a:t>
            </a:r>
            <a:r>
              <a:rPr lang="en-US" altLang="en-US" dirty="0" err="1" smtClean="0">
                <a:latin typeface="Calibri" pitchFamily="34" charset="0"/>
                <a:cs typeface="Arial" charset="0"/>
              </a:rPr>
              <a:t>utilización</a:t>
            </a:r>
            <a:r>
              <a:rPr lang="en-US" altLang="en-US" dirty="0" smtClean="0">
                <a:latin typeface="Calibri" pitchFamily="34" charset="0"/>
                <a:cs typeface="Arial" charset="0"/>
              </a:rPr>
              <a:t> </a:t>
            </a:r>
            <a:r>
              <a:rPr lang="en-US" altLang="en-US" dirty="0" err="1" smtClean="0">
                <a:latin typeface="Calibri" pitchFamily="34" charset="0"/>
                <a:cs typeface="Arial" charset="0"/>
              </a:rPr>
              <a:t>apropiada</a:t>
            </a:r>
            <a:r>
              <a:rPr lang="en-US" altLang="en-US" dirty="0" smtClean="0">
                <a:latin typeface="Calibri" pitchFamily="34" charset="0"/>
                <a:cs typeface="Arial" charset="0"/>
              </a:rPr>
              <a:t> de </a:t>
            </a:r>
            <a:r>
              <a:rPr lang="en-US" altLang="en-US" dirty="0" err="1" smtClean="0">
                <a:latin typeface="Calibri" pitchFamily="34" charset="0"/>
                <a:cs typeface="Arial" charset="0"/>
              </a:rPr>
              <a:t>protección</a:t>
            </a:r>
            <a:r>
              <a:rPr lang="en-US" altLang="en-US" dirty="0" smtClean="0">
                <a:latin typeface="Calibri" pitchFamily="34" charset="0"/>
                <a:cs typeface="Arial" charset="0"/>
              </a:rPr>
              <a:t> contra </a:t>
            </a:r>
            <a:r>
              <a:rPr lang="en-US" altLang="en-US" dirty="0" err="1" smtClean="0">
                <a:latin typeface="Calibri" pitchFamily="34" charset="0"/>
                <a:cs typeface="Arial" charset="0"/>
              </a:rPr>
              <a:t>caídas</a:t>
            </a:r>
            <a:r>
              <a:rPr lang="en-US" altLang="en-US" dirty="0" smtClean="0">
                <a:latin typeface="Calibri" pitchFamily="34" charset="0"/>
                <a:cs typeface="Arial" charset="0"/>
              </a:rPr>
              <a:t> para </a:t>
            </a:r>
            <a:r>
              <a:rPr lang="en-US" altLang="en-US" dirty="0" err="1" smtClean="0">
                <a:latin typeface="Calibri" pitchFamily="34" charset="0"/>
                <a:cs typeface="Arial" charset="0"/>
              </a:rPr>
              <a:t>subir</a:t>
            </a:r>
            <a:r>
              <a:rPr lang="en-US" altLang="en-US" dirty="0" smtClean="0">
                <a:latin typeface="Calibri" pitchFamily="34" charset="0"/>
                <a:cs typeface="Arial" charset="0"/>
              </a:rPr>
              <a:t> a la </a:t>
            </a:r>
            <a:r>
              <a:rPr lang="en-US" altLang="en-US" dirty="0" err="1" smtClean="0">
                <a:latin typeface="Calibri" pitchFamily="34" charset="0"/>
                <a:cs typeface="Arial" charset="0"/>
              </a:rPr>
              <a:t>torre</a:t>
            </a:r>
            <a:r>
              <a:rPr lang="en-US" altLang="en-US" dirty="0" smtClean="0">
                <a:latin typeface="Calibri" pitchFamily="34" charset="0"/>
                <a:cs typeface="Arial" charset="0"/>
              </a:rPr>
              <a:t>.</a:t>
            </a:r>
          </a:p>
        </p:txBody>
      </p:sp>
      <p:sp>
        <p:nvSpPr>
          <p:cNvPr id="41989"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6DA27AFC-C273-414B-B5FC-59163948FAF4}" type="slidenum">
              <a:rPr lang="en-US" altLang="en-US">
                <a:latin typeface="Calibri" pitchFamily="34" charset="0"/>
              </a:rPr>
              <a:pPr algn="r" eaLnBrk="1" hangingPunct="1">
                <a:spcBef>
                  <a:spcPct val="0"/>
                </a:spcBef>
                <a:buClrTx/>
                <a:buFontTx/>
                <a:buNone/>
              </a:pPr>
              <a:t>19</a:t>
            </a:fld>
            <a:r>
              <a:rPr lang="en-US" altLang="en-US">
                <a:latin typeface="Calibri" pitchFamily="34"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7D632E73-1976-4B19-A64C-64EBFCD8A823}" type="slidenum">
              <a:rPr lang="en-US" altLang="en-US">
                <a:latin typeface="Calibri" pitchFamily="34" charset="0"/>
              </a:rPr>
              <a:pPr>
                <a:spcBef>
                  <a:spcPct val="0"/>
                </a:spcBef>
                <a:buClrTx/>
                <a:buFontTx/>
                <a:buNone/>
              </a:pPr>
              <a:t>2</a:t>
            </a:fld>
            <a:r>
              <a:rPr lang="en-US" altLang="en-US">
                <a:latin typeface="Calibri" pitchFamily="34" charset="0"/>
              </a:rPr>
              <a:t> </a:t>
            </a:r>
          </a:p>
        </p:txBody>
      </p:sp>
      <p:sp>
        <p:nvSpPr>
          <p:cNvPr id="7171"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7173"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6EE4F6AF-E6A9-4F06-8AC0-80298C7B7644}" type="slidenum">
              <a:rPr lang="en-US" altLang="en-US">
                <a:latin typeface="Calibri" pitchFamily="34" charset="0"/>
              </a:rPr>
              <a:pPr algn="r" eaLnBrk="1" hangingPunct="1">
                <a:spcBef>
                  <a:spcPct val="0"/>
                </a:spcBef>
                <a:buClrTx/>
                <a:buFontTx/>
                <a:buNone/>
              </a:pPr>
              <a:t>2</a:t>
            </a:fld>
            <a:r>
              <a:rPr lang="en-US" altLang="en-US">
                <a:latin typeface="Calibri" pitchFamily="34" charset="0"/>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908AEAE0-B302-46C7-AD9D-835444A6049D}" type="slidenum">
              <a:rPr lang="en-US" altLang="en-US">
                <a:latin typeface="Calibri" pitchFamily="34" charset="0"/>
              </a:rPr>
              <a:pPr>
                <a:spcBef>
                  <a:spcPct val="0"/>
                </a:spcBef>
                <a:buClrTx/>
                <a:buFontTx/>
                <a:buNone/>
              </a:pPr>
              <a:t>20</a:t>
            </a:fld>
            <a:r>
              <a:rPr lang="en-US" altLang="en-US">
                <a:latin typeface="Calibri" pitchFamily="34" charset="0"/>
              </a:rPr>
              <a:t> </a:t>
            </a:r>
          </a:p>
        </p:txBody>
      </p:sp>
      <p:sp>
        <p:nvSpPr>
          <p:cNvPr id="44035"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p:txBody>
      </p:sp>
      <p:sp>
        <p:nvSpPr>
          <p:cNvPr id="44037"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5E0E06C3-FBA9-4313-B334-6F63F5E24AD9}" type="slidenum">
              <a:rPr lang="en-US" altLang="en-US">
                <a:latin typeface="Calibri" pitchFamily="34" charset="0"/>
              </a:rPr>
              <a:pPr algn="r" eaLnBrk="1" hangingPunct="1">
                <a:spcBef>
                  <a:spcPct val="0"/>
                </a:spcBef>
                <a:buClrTx/>
                <a:buFontTx/>
                <a:buNone/>
              </a:pPr>
              <a:t>20</a:t>
            </a:fld>
            <a:r>
              <a:rPr lang="en-US" altLang="en-US">
                <a:latin typeface="Calibri" pitchFamily="34"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6B743511-9EC0-4835-9A18-E358A016C316}" type="slidenum">
              <a:rPr lang="en-US" altLang="en-US">
                <a:latin typeface="Calibri" pitchFamily="34" charset="0"/>
              </a:rPr>
              <a:pPr>
                <a:spcBef>
                  <a:spcPct val="0"/>
                </a:spcBef>
                <a:buClrTx/>
                <a:buFontTx/>
                <a:buNone/>
              </a:pPr>
              <a:t>21</a:t>
            </a:fld>
            <a:r>
              <a:rPr lang="en-US" altLang="en-US">
                <a:latin typeface="Calibri" pitchFamily="34" charset="0"/>
              </a:rPr>
              <a:t> </a:t>
            </a:r>
          </a:p>
        </p:txBody>
      </p:sp>
      <p:sp>
        <p:nvSpPr>
          <p:cNvPr id="46083"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se </a:t>
            </a:r>
            <a:r>
              <a:rPr lang="en-US" altLang="en-US" dirty="0" err="1" smtClean="0">
                <a:latin typeface="Calibri" pitchFamily="34" charset="0"/>
                <a:cs typeface="Arial" charset="0"/>
              </a:rPr>
              <a:t>levanta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un boatswain </a:t>
            </a:r>
            <a:r>
              <a:rPr lang="en-US" altLang="en-US" dirty="0" err="1" smtClean="0">
                <a:latin typeface="Calibri" pitchFamily="34" charset="0"/>
                <a:cs typeface="Arial" charset="0"/>
              </a:rPr>
              <a:t>presidencia</a:t>
            </a:r>
            <a:r>
              <a:rPr lang="en-US" altLang="en-US" dirty="0" smtClean="0">
                <a:latin typeface="Calibri" pitchFamily="34" charset="0"/>
                <a:cs typeface="Arial" charset="0"/>
              </a:rPr>
              <a:t>.  Este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se </a:t>
            </a:r>
            <a:r>
              <a:rPr lang="en-US" altLang="en-US" dirty="0" err="1" smtClean="0">
                <a:latin typeface="Calibri" pitchFamily="34" charset="0"/>
                <a:cs typeface="Arial" charset="0"/>
              </a:rPr>
              <a:t>encuentra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posición</a:t>
            </a:r>
            <a:r>
              <a:rPr lang="en-US" altLang="en-US" dirty="0" smtClean="0">
                <a:latin typeface="Calibri" pitchFamily="34" charset="0"/>
                <a:cs typeface="Arial" charset="0"/>
              </a:rPr>
              <a:t> de </a:t>
            </a:r>
            <a:r>
              <a:rPr lang="en-US" altLang="en-US" dirty="0" err="1" smtClean="0">
                <a:latin typeface="Calibri" pitchFamily="34" charset="0"/>
                <a:cs typeface="Arial" charset="0"/>
              </a:rPr>
              <a:t>sentado</a:t>
            </a:r>
            <a:r>
              <a:rPr lang="en-US" altLang="en-US" dirty="0" smtClean="0">
                <a:latin typeface="Calibri" pitchFamily="34" charset="0"/>
                <a:cs typeface="Arial" charset="0"/>
              </a:rPr>
              <a:t>, </a:t>
            </a:r>
            <a:r>
              <a:rPr lang="en-US" altLang="en-US" dirty="0" err="1" smtClean="0">
                <a:latin typeface="Calibri" pitchFamily="34" charset="0"/>
                <a:cs typeface="Arial" charset="0"/>
              </a:rPr>
              <a:t>otro</a:t>
            </a:r>
            <a:r>
              <a:rPr lang="en-US" altLang="en-US" dirty="0" smtClean="0">
                <a:latin typeface="Calibri" pitchFamily="34" charset="0"/>
                <a:cs typeface="Arial" charset="0"/>
              </a:rPr>
              <a:t>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controlando</a:t>
            </a:r>
            <a:r>
              <a:rPr lang="en-US" altLang="en-US" dirty="0" smtClean="0">
                <a:latin typeface="Calibri" pitchFamily="34" charset="0"/>
                <a:cs typeface="Arial" charset="0"/>
              </a:rPr>
              <a:t> el </a:t>
            </a:r>
            <a:r>
              <a:rPr lang="en-US" altLang="en-US" dirty="0" err="1" smtClean="0">
                <a:latin typeface="Calibri" pitchFamily="34" charset="0"/>
                <a:cs typeface="Arial" charset="0"/>
              </a:rPr>
              <a:t>levantado</a:t>
            </a:r>
            <a:r>
              <a:rPr lang="en-US" altLang="en-US" dirty="0" smtClean="0">
                <a:latin typeface="Calibri" pitchFamily="34" charset="0"/>
                <a:cs typeface="Arial" charset="0"/>
              </a:rPr>
              <a:t>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a:t>
            </a:r>
            <a:r>
              <a:rPr lang="en-US" altLang="en-US" dirty="0" err="1" smtClean="0">
                <a:latin typeface="Calibri" pitchFamily="34" charset="0"/>
                <a:cs typeface="Arial" charset="0"/>
              </a:rPr>
              <a:t>medio</a:t>
            </a:r>
            <a:r>
              <a:rPr lang="en-US" altLang="en-US" dirty="0" smtClean="0">
                <a:latin typeface="Calibri" pitchFamily="34" charset="0"/>
                <a:cs typeface="Arial" charset="0"/>
              </a:rPr>
              <a:t> de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línea</a:t>
            </a:r>
            <a:r>
              <a:rPr lang="en-US" altLang="en-US" dirty="0" smtClean="0">
                <a:latin typeface="Calibri" pitchFamily="34" charset="0"/>
                <a:cs typeface="Arial" charset="0"/>
              </a:rPr>
              <a:t> de </a:t>
            </a:r>
            <a:r>
              <a:rPr lang="en-US" altLang="en-US" dirty="0" err="1" smtClean="0">
                <a:latin typeface="Calibri" pitchFamily="34" charset="0"/>
                <a:cs typeface="Arial" charset="0"/>
              </a:rPr>
              <a:t>etiquetas</a:t>
            </a:r>
            <a:r>
              <a:rPr lang="en-US" altLang="en-US" dirty="0" smtClean="0">
                <a:latin typeface="Calibri" pitchFamily="34" charset="0"/>
                <a:cs typeface="Arial" charset="0"/>
              </a:rPr>
              <a:t>, y </a:t>
            </a:r>
            <a:r>
              <a:rPr lang="en-US" altLang="en-US" dirty="0" err="1" smtClean="0">
                <a:latin typeface="Calibri" pitchFamily="34" charset="0"/>
                <a:cs typeface="Arial" charset="0"/>
              </a:rPr>
              <a:t>otro</a:t>
            </a:r>
            <a:r>
              <a:rPr lang="en-US" altLang="en-US" dirty="0" smtClean="0">
                <a:latin typeface="Calibri" pitchFamily="34" charset="0"/>
                <a:cs typeface="Arial" charset="0"/>
              </a:rPr>
              <a:t>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pueda</a:t>
            </a:r>
            <a:r>
              <a:rPr lang="en-US" altLang="en-US" dirty="0" smtClean="0">
                <a:latin typeface="Calibri" pitchFamily="34" charset="0"/>
                <a:cs typeface="Arial" charset="0"/>
              </a:rPr>
              <a:t> </a:t>
            </a:r>
            <a:r>
              <a:rPr lang="en-US" altLang="en-US" dirty="0" err="1" smtClean="0">
                <a:latin typeface="Calibri" pitchFamily="34" charset="0"/>
                <a:cs typeface="Arial" charset="0"/>
              </a:rPr>
              <a:t>ver</a:t>
            </a:r>
            <a:r>
              <a:rPr lang="en-US" altLang="en-US" dirty="0" smtClean="0">
                <a:latin typeface="Calibri" pitchFamily="34" charset="0"/>
                <a:cs typeface="Arial" charset="0"/>
              </a:rPr>
              <a:t> </a:t>
            </a:r>
            <a:r>
              <a:rPr lang="en-US" altLang="en-US" dirty="0" err="1" smtClean="0">
                <a:latin typeface="Calibri" pitchFamily="34" charset="0"/>
                <a:cs typeface="Arial" charset="0"/>
              </a:rPr>
              <a:t>claramente</a:t>
            </a:r>
            <a:r>
              <a:rPr lang="en-US" altLang="en-US" dirty="0" smtClean="0">
                <a:latin typeface="Calibri" pitchFamily="34" charset="0"/>
                <a:cs typeface="Arial" charset="0"/>
              </a:rPr>
              <a:t> el </a:t>
            </a:r>
            <a:r>
              <a:rPr lang="en-US" altLang="en-US" dirty="0" err="1" smtClean="0">
                <a:latin typeface="Calibri" pitchFamily="34" charset="0"/>
                <a:cs typeface="Arial" charset="0"/>
              </a:rPr>
              <a:t>levantamiento</a:t>
            </a:r>
            <a:r>
              <a:rPr lang="en-US" altLang="en-US" dirty="0" smtClean="0">
                <a:latin typeface="Calibri" pitchFamily="34" charset="0"/>
                <a:cs typeface="Arial" charset="0"/>
              </a:rPr>
              <a:t> </a:t>
            </a:r>
            <a:r>
              <a:rPr lang="en-US" altLang="en-US" dirty="0" err="1" smtClean="0">
                <a:latin typeface="Calibri" pitchFamily="34" charset="0"/>
                <a:cs typeface="Arial" charset="0"/>
              </a:rPr>
              <a:t>obrero</a:t>
            </a:r>
            <a:r>
              <a:rPr lang="en-US" altLang="en-US" dirty="0" smtClean="0">
                <a:latin typeface="Calibri" pitchFamily="34" charset="0"/>
                <a:cs typeface="Arial" charset="0"/>
              </a:rPr>
              <a:t> sin </a:t>
            </a:r>
            <a:r>
              <a:rPr lang="en-US" altLang="en-US" dirty="0" err="1" smtClean="0">
                <a:latin typeface="Calibri" pitchFamily="34" charset="0"/>
                <a:cs typeface="Arial" charset="0"/>
              </a:rPr>
              <a:t>obstrucción</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dirigiendo</a:t>
            </a:r>
            <a:r>
              <a:rPr lang="en-US" altLang="en-US" dirty="0" smtClean="0">
                <a:latin typeface="Calibri" pitchFamily="34" charset="0"/>
                <a:cs typeface="Arial" charset="0"/>
              </a:rPr>
              <a:t> el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los </a:t>
            </a:r>
            <a:r>
              <a:rPr lang="en-US" altLang="en-US" dirty="0" err="1" smtClean="0">
                <a:latin typeface="Calibri" pitchFamily="34" charset="0"/>
                <a:cs typeface="Arial" charset="0"/>
              </a:rPr>
              <a:t>controles</a:t>
            </a:r>
            <a:r>
              <a:rPr lang="en-US" altLang="en-US" dirty="0" smtClean="0">
                <a:latin typeface="Calibri" pitchFamily="34" charset="0"/>
                <a:cs typeface="Arial" charset="0"/>
              </a:rPr>
              <a:t> de los </a:t>
            </a:r>
            <a:r>
              <a:rPr lang="en-US" altLang="en-US" dirty="0" err="1" smtClean="0">
                <a:latin typeface="Calibri" pitchFamily="34" charset="0"/>
                <a:cs typeface="Arial" charset="0"/>
              </a:rPr>
              <a:t>mecanismo</a:t>
            </a:r>
            <a:r>
              <a:rPr lang="en-US" altLang="en-US" dirty="0" smtClean="0">
                <a:latin typeface="Calibri" pitchFamily="34" charset="0"/>
                <a:cs typeface="Arial" charset="0"/>
              </a:rPr>
              <a:t> de </a:t>
            </a:r>
            <a:r>
              <a:rPr lang="en-US" altLang="en-US" dirty="0" err="1" smtClean="0">
                <a:latin typeface="Calibri" pitchFamily="34" charset="0"/>
                <a:cs typeface="Arial" charset="0"/>
              </a:rPr>
              <a:t>elevación</a:t>
            </a:r>
            <a:r>
              <a:rPr lang="en-US" altLang="en-US" dirty="0" smtClean="0">
                <a:latin typeface="Calibri" pitchFamily="34" charset="0"/>
                <a:cs typeface="Arial" charset="0"/>
              </a:rPr>
              <a:t>.  </a:t>
            </a:r>
            <a:r>
              <a:rPr lang="en-US" altLang="en-US" dirty="0" err="1" smtClean="0">
                <a:latin typeface="Calibri" pitchFamily="34" charset="0"/>
                <a:cs typeface="Arial" charset="0"/>
              </a:rPr>
              <a:t>Tenga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cuenta</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durante</a:t>
            </a:r>
            <a:r>
              <a:rPr lang="en-US" altLang="en-US" dirty="0" smtClean="0">
                <a:latin typeface="Calibri" pitchFamily="34" charset="0"/>
                <a:cs typeface="Arial" charset="0"/>
              </a:rPr>
              <a:t> la </a:t>
            </a:r>
            <a:r>
              <a:rPr lang="en-US" altLang="en-US" dirty="0" err="1" smtClean="0">
                <a:latin typeface="Calibri" pitchFamily="34" charset="0"/>
                <a:cs typeface="Arial" charset="0"/>
              </a:rPr>
              <a:t>presidencia</a:t>
            </a:r>
            <a:r>
              <a:rPr lang="en-US" altLang="en-US" dirty="0" smtClean="0">
                <a:latin typeface="Calibri" pitchFamily="34" charset="0"/>
                <a:cs typeface="Arial" charset="0"/>
              </a:rPr>
              <a:t> de </a:t>
            </a:r>
            <a:r>
              <a:rPr lang="en-US" altLang="en-US" dirty="0" err="1" smtClean="0">
                <a:latin typeface="Calibri" pitchFamily="34" charset="0"/>
                <a:cs typeface="Arial" charset="0"/>
              </a:rPr>
              <a:t>sí</a:t>
            </a:r>
            <a:r>
              <a:rPr lang="en-US" altLang="en-US" dirty="0" smtClean="0">
                <a:latin typeface="Calibri" pitchFamily="34" charset="0"/>
                <a:cs typeface="Arial" charset="0"/>
              </a:rPr>
              <a:t> </a:t>
            </a:r>
            <a:r>
              <a:rPr lang="en-US" altLang="en-US" dirty="0" err="1" smtClean="0">
                <a:latin typeface="Calibri" pitchFamily="34" charset="0"/>
                <a:cs typeface="Arial" charset="0"/>
              </a:rPr>
              <a:t>mismo</a:t>
            </a:r>
            <a:r>
              <a:rPr lang="en-US" altLang="en-US" dirty="0" smtClean="0">
                <a:latin typeface="Calibri" pitchFamily="34" charset="0"/>
                <a:cs typeface="Arial" charset="0"/>
              </a:rPr>
              <a:t> no </a:t>
            </a:r>
            <a:r>
              <a:rPr lang="en-US" altLang="en-US" dirty="0" err="1" smtClean="0">
                <a:latin typeface="Calibri" pitchFamily="34" charset="0"/>
                <a:cs typeface="Arial" charset="0"/>
              </a:rPr>
              <a:t>es</a:t>
            </a:r>
            <a:r>
              <a:rPr lang="en-US" altLang="en-US" dirty="0" smtClean="0">
                <a:latin typeface="Calibri" pitchFamily="34" charset="0"/>
                <a:cs typeface="Arial" charset="0"/>
              </a:rPr>
              <a:t> un </a:t>
            </a:r>
            <a:r>
              <a:rPr lang="en-US" altLang="en-US" dirty="0" err="1" smtClean="0">
                <a:latin typeface="Calibri" pitchFamily="34" charset="0"/>
                <a:cs typeface="Arial" charset="0"/>
              </a:rPr>
              <a:t>medio</a:t>
            </a:r>
            <a:r>
              <a:rPr lang="en-US" altLang="en-US" dirty="0" smtClean="0">
                <a:latin typeface="Calibri" pitchFamily="34" charset="0"/>
                <a:cs typeface="Arial" charset="0"/>
              </a:rPr>
              <a:t> </a:t>
            </a:r>
            <a:r>
              <a:rPr lang="en-US" altLang="en-US" dirty="0" err="1" smtClean="0">
                <a:latin typeface="Calibri" pitchFamily="34" charset="0"/>
                <a:cs typeface="Arial" charset="0"/>
              </a:rPr>
              <a:t>aceptable</a:t>
            </a:r>
            <a:r>
              <a:rPr lang="en-US" altLang="en-US" dirty="0" smtClean="0">
                <a:latin typeface="Calibri" pitchFamily="34" charset="0"/>
                <a:cs typeface="Arial" charset="0"/>
              </a:rPr>
              <a:t> de </a:t>
            </a:r>
            <a:r>
              <a:rPr lang="en-US" altLang="en-US" dirty="0" err="1" smtClean="0">
                <a:latin typeface="Calibri" pitchFamily="34" charset="0"/>
                <a:cs typeface="Arial" charset="0"/>
              </a:rPr>
              <a:t>protección</a:t>
            </a:r>
            <a:r>
              <a:rPr lang="en-US" altLang="en-US" dirty="0" smtClean="0">
                <a:latin typeface="Calibri" pitchFamily="34" charset="0"/>
                <a:cs typeface="Arial" charset="0"/>
              </a:rPr>
              <a:t> contra </a:t>
            </a:r>
            <a:r>
              <a:rPr lang="en-US" altLang="en-US" dirty="0" err="1" smtClean="0">
                <a:latin typeface="Calibri" pitchFamily="34" charset="0"/>
                <a:cs typeface="Arial" charset="0"/>
              </a:rPr>
              <a:t>caídas</a:t>
            </a:r>
            <a:r>
              <a:rPr lang="en-US" altLang="en-US" dirty="0" smtClean="0">
                <a:latin typeface="Calibri" pitchFamily="34" charset="0"/>
                <a:cs typeface="Arial" charset="0"/>
              </a:rPr>
              <a:t>, </a:t>
            </a:r>
            <a:r>
              <a:rPr lang="en-US" altLang="en-US" dirty="0" err="1" smtClean="0">
                <a:latin typeface="Calibri" pitchFamily="34" charset="0"/>
                <a:cs typeface="Arial" charset="0"/>
              </a:rPr>
              <a:t>pero</a:t>
            </a:r>
            <a:r>
              <a:rPr lang="en-US" altLang="en-US" dirty="0" smtClean="0">
                <a:latin typeface="Calibri" pitchFamily="34" charset="0"/>
                <a:cs typeface="Arial" charset="0"/>
              </a:rPr>
              <a:t> ha de </a:t>
            </a:r>
            <a:r>
              <a:rPr lang="en-US" altLang="en-US" dirty="0" err="1" smtClean="0">
                <a:latin typeface="Calibri" pitchFamily="34" charset="0"/>
                <a:cs typeface="Arial" charset="0"/>
              </a:rPr>
              <a:t>estar</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propuestas</a:t>
            </a:r>
            <a:r>
              <a:rPr lang="en-US" altLang="en-US" dirty="0" smtClean="0">
                <a:latin typeface="Calibri" pitchFamily="34" charset="0"/>
                <a:cs typeface="Arial" charset="0"/>
              </a:rPr>
              <a:t> de la </a:t>
            </a:r>
            <a:r>
              <a:rPr lang="en-US" altLang="en-US" dirty="0" err="1" smtClean="0">
                <a:latin typeface="Calibri" pitchFamily="34" charset="0"/>
                <a:cs typeface="Arial" charset="0"/>
              </a:rPr>
              <a:t>cátedra</a:t>
            </a:r>
            <a:r>
              <a:rPr lang="en-US" altLang="en-US" dirty="0" smtClean="0">
                <a:latin typeface="Calibri" pitchFamily="34" charset="0"/>
                <a:cs typeface="Arial" charset="0"/>
              </a:rPr>
              <a:t>/</a:t>
            </a:r>
            <a:r>
              <a:rPr lang="en-US" altLang="en-US" dirty="0" err="1" smtClean="0">
                <a:latin typeface="Calibri" pitchFamily="34" charset="0"/>
                <a:cs typeface="Arial" charset="0"/>
              </a:rPr>
              <a:t>contrameistre</a:t>
            </a:r>
            <a:r>
              <a:rPr lang="en-US" altLang="en-US" dirty="0" smtClean="0">
                <a:latin typeface="Calibri" pitchFamily="34" charset="0"/>
                <a:cs typeface="Arial" charset="0"/>
              </a:rPr>
              <a:t> </a:t>
            </a:r>
            <a:r>
              <a:rPr lang="en-US" altLang="en-US" dirty="0" err="1" smtClean="0">
                <a:latin typeface="Calibri" pitchFamily="34" charset="0"/>
                <a:cs typeface="Arial" charset="0"/>
              </a:rPr>
              <a:t>combinación</a:t>
            </a:r>
            <a:r>
              <a:rPr lang="en-US" altLang="en-US" dirty="0" smtClean="0">
                <a:latin typeface="Calibri" pitchFamily="34" charset="0"/>
                <a:cs typeface="Arial" charset="0"/>
              </a:rPr>
              <a:t>.  [1910,28 (j)]</a:t>
            </a:r>
          </a:p>
        </p:txBody>
      </p:sp>
      <p:sp>
        <p:nvSpPr>
          <p:cNvPr id="46085"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E6EEEA3-C6F4-4343-A6E0-CD3B5F7C3297}" type="slidenum">
              <a:rPr lang="en-US" altLang="en-US">
                <a:latin typeface="Calibri" pitchFamily="34" charset="0"/>
              </a:rPr>
              <a:pPr algn="r" eaLnBrk="1" hangingPunct="1">
                <a:spcBef>
                  <a:spcPct val="0"/>
                </a:spcBef>
                <a:buClrTx/>
                <a:buFontTx/>
                <a:buNone/>
              </a:pPr>
              <a:t>21</a:t>
            </a:fld>
            <a:r>
              <a:rPr lang="en-US" altLang="en-US">
                <a:latin typeface="Calibri" pitchFamily="34"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AFCC7108-22F1-4F7D-9BFD-CD077ECE286B}" type="slidenum">
              <a:rPr lang="en-US" altLang="en-US">
                <a:latin typeface="Calibri" pitchFamily="34" charset="0"/>
              </a:rPr>
              <a:pPr>
                <a:spcBef>
                  <a:spcPct val="0"/>
                </a:spcBef>
                <a:buClrTx/>
                <a:buFontTx/>
                <a:buNone/>
              </a:pPr>
              <a:t>22</a:t>
            </a:fld>
            <a:r>
              <a:rPr lang="en-US" altLang="en-US">
                <a:latin typeface="Calibri" pitchFamily="34" charset="0"/>
              </a:rPr>
              <a:t> </a:t>
            </a:r>
          </a:p>
        </p:txBody>
      </p:sp>
      <p:sp>
        <p:nvSpPr>
          <p:cNvPr id="48131"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48133"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50029FFA-FA3E-404C-A68E-0C9E363C22BD}" type="slidenum">
              <a:rPr lang="en-US" altLang="en-US">
                <a:latin typeface="Calibri" pitchFamily="34" charset="0"/>
              </a:rPr>
              <a:pPr algn="r" eaLnBrk="1" hangingPunct="1">
                <a:spcBef>
                  <a:spcPct val="0"/>
                </a:spcBef>
                <a:buClrTx/>
                <a:buFontTx/>
                <a:buNone/>
              </a:pPr>
              <a:t>22</a:t>
            </a:fld>
            <a:r>
              <a:rPr lang="en-US" altLang="en-US">
                <a:latin typeface="Calibri" pitchFamily="34"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0EC60146-E238-44E5-84D4-F3AB8ECA9F3F}" type="slidenum">
              <a:rPr lang="en-US" altLang="en-US">
                <a:latin typeface="Calibri" pitchFamily="34" charset="0"/>
              </a:rPr>
              <a:pPr>
                <a:spcBef>
                  <a:spcPct val="0"/>
                </a:spcBef>
                <a:buClrTx/>
                <a:buFontTx/>
                <a:buNone/>
              </a:pPr>
              <a:t>23</a:t>
            </a:fld>
            <a:r>
              <a:rPr lang="en-US" altLang="en-US">
                <a:latin typeface="Calibri" pitchFamily="34" charset="0"/>
              </a:rPr>
              <a:t> </a:t>
            </a:r>
          </a:p>
        </p:txBody>
      </p:sp>
      <p:sp>
        <p:nvSpPr>
          <p:cNvPr id="50179"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un </a:t>
            </a:r>
            <a:r>
              <a:rPr lang="en-US" altLang="en-US" dirty="0" err="1" smtClean="0">
                <a:latin typeface="Calibri" pitchFamily="34" charset="0"/>
                <a:cs typeface="Arial" charset="0"/>
              </a:rPr>
              <a:t>acollador</a:t>
            </a:r>
            <a:r>
              <a:rPr lang="en-US" altLang="en-US" dirty="0" smtClean="0">
                <a:latin typeface="Calibri" pitchFamily="34" charset="0"/>
                <a:cs typeface="Arial" charset="0"/>
              </a:rPr>
              <a:t> retractable </a:t>
            </a:r>
            <a:r>
              <a:rPr lang="en-US" altLang="en-US" dirty="0" err="1" smtClean="0">
                <a:latin typeface="Calibri" pitchFamily="34" charset="0"/>
                <a:cs typeface="Arial" charset="0"/>
              </a:rPr>
              <a:t>instalación</a:t>
            </a:r>
            <a:r>
              <a:rPr lang="en-US" altLang="en-US" dirty="0" smtClean="0">
                <a:latin typeface="Calibri" pitchFamily="34" charset="0"/>
                <a:cs typeface="Arial" charset="0"/>
              </a:rPr>
              <a:t> </a:t>
            </a:r>
            <a:r>
              <a:rPr lang="en-US" altLang="en-US" dirty="0" err="1" smtClean="0">
                <a:latin typeface="Calibri" pitchFamily="34" charset="0"/>
                <a:cs typeface="Arial" charset="0"/>
              </a:rPr>
              <a:t>mientras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cesta</a:t>
            </a:r>
            <a:r>
              <a:rPr lang="en-US" altLang="en-US" dirty="0" smtClean="0">
                <a:latin typeface="Calibri" pitchFamily="34" charset="0"/>
                <a:cs typeface="Arial" charset="0"/>
              </a:rPr>
              <a:t> personal </a:t>
            </a:r>
            <a:r>
              <a:rPr lang="en-US" altLang="en-US" dirty="0" err="1" smtClean="0">
                <a:latin typeface="Calibri" pitchFamily="34" charset="0"/>
                <a:cs typeface="Arial" charset="0"/>
              </a:rPr>
              <a:t>aprobado</a:t>
            </a:r>
            <a:r>
              <a:rPr lang="en-US" altLang="en-US" dirty="0" smtClean="0">
                <a:latin typeface="Calibri" pitchFamily="34" charset="0"/>
                <a:cs typeface="Arial" charset="0"/>
              </a:rPr>
              <a:t>.  Hay </a:t>
            </a:r>
            <a:r>
              <a:rPr lang="en-US" altLang="en-US" dirty="0" err="1" smtClean="0">
                <a:latin typeface="Calibri" pitchFamily="34" charset="0"/>
                <a:cs typeface="Arial" charset="0"/>
              </a:rPr>
              <a:t>algunas</a:t>
            </a:r>
            <a:r>
              <a:rPr lang="en-US" altLang="en-US" dirty="0" smtClean="0">
                <a:latin typeface="Calibri" pitchFamily="34" charset="0"/>
                <a:cs typeface="Arial" charset="0"/>
              </a:rPr>
              <a:t> </a:t>
            </a:r>
            <a:r>
              <a:rPr lang="en-US" altLang="en-US" dirty="0" err="1" smtClean="0">
                <a:latin typeface="Calibri" pitchFamily="34" charset="0"/>
                <a:cs typeface="Arial" charset="0"/>
              </a:rPr>
              <a:t>acciones</a:t>
            </a:r>
            <a:r>
              <a:rPr lang="en-US" altLang="en-US" dirty="0" smtClean="0">
                <a:latin typeface="Calibri" pitchFamily="34" charset="0"/>
                <a:cs typeface="Arial" charset="0"/>
              </a:rPr>
              <a:t> </a:t>
            </a:r>
            <a:r>
              <a:rPr lang="en-US" altLang="en-US" dirty="0" err="1" smtClean="0">
                <a:latin typeface="Calibri" pitchFamily="34" charset="0"/>
                <a:cs typeface="Arial" charset="0"/>
              </a:rPr>
              <a:t>correctas</a:t>
            </a:r>
            <a:r>
              <a:rPr lang="en-US" altLang="en-US" dirty="0" smtClean="0">
                <a:latin typeface="Calibri" pitchFamily="34" charset="0"/>
                <a:cs typeface="Arial" charset="0"/>
              </a:rPr>
              <a:t> e </a:t>
            </a:r>
            <a:r>
              <a:rPr lang="en-US" altLang="en-US" dirty="0" err="1" smtClean="0">
                <a:latin typeface="Calibri" pitchFamily="34" charset="0"/>
                <a:cs typeface="Arial" charset="0"/>
              </a:rPr>
              <a:t>incorrectas</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Respuesta</a:t>
            </a:r>
            <a:r>
              <a:rPr lang="en-US" altLang="en-US" dirty="0" smtClean="0">
                <a:latin typeface="Calibri" pitchFamily="34" charset="0"/>
                <a:cs typeface="Arial" charset="0"/>
              </a:rPr>
              <a:t> </a:t>
            </a:r>
            <a:r>
              <a:rPr lang="en-US" altLang="en-US" dirty="0" err="1" smtClean="0">
                <a:latin typeface="Calibri" pitchFamily="34" charset="0"/>
                <a:cs typeface="Arial" charset="0"/>
              </a:rPr>
              <a:t>correcta</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El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se </a:t>
            </a:r>
            <a:r>
              <a:rPr lang="en-US" altLang="en-US" dirty="0" err="1" smtClean="0">
                <a:latin typeface="Calibri" pitchFamily="34" charset="0"/>
                <a:cs typeface="Arial" charset="0"/>
              </a:rPr>
              <a:t>levanta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cesta</a:t>
            </a:r>
            <a:r>
              <a:rPr lang="en-US" altLang="en-US" dirty="0" smtClean="0">
                <a:latin typeface="Calibri" pitchFamily="34" charset="0"/>
                <a:cs typeface="Arial" charset="0"/>
              </a:rPr>
              <a:t> </a:t>
            </a:r>
            <a:r>
              <a:rPr lang="en-US" altLang="en-US" dirty="0" err="1" smtClean="0">
                <a:latin typeface="Calibri" pitchFamily="34" charset="0"/>
                <a:cs typeface="Arial" charset="0"/>
              </a:rPr>
              <a:t>aprobada</a:t>
            </a:r>
            <a:r>
              <a:rPr lang="en-US" altLang="en-US" dirty="0" smtClean="0">
                <a:latin typeface="Calibri" pitchFamily="34" charset="0"/>
                <a:cs typeface="Arial" charset="0"/>
              </a:rPr>
              <a:t> y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utilizando</a:t>
            </a:r>
            <a:r>
              <a:rPr lang="en-US" altLang="en-US" dirty="0" smtClean="0">
                <a:latin typeface="Calibri" pitchFamily="34" charset="0"/>
                <a:cs typeface="Arial" charset="0"/>
              </a:rPr>
              <a:t> un LAS PROPUESTAS DE ACCIÓN.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Incorrecto</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LAS PROPUESTAS de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vinculado</a:t>
            </a:r>
            <a:r>
              <a:rPr lang="en-US" altLang="en-US" dirty="0" smtClean="0">
                <a:latin typeface="Calibri" pitchFamily="34" charset="0"/>
                <a:cs typeface="Arial" charset="0"/>
              </a:rPr>
              <a:t> a un </a:t>
            </a:r>
            <a:r>
              <a:rPr lang="en-US" altLang="en-US" dirty="0" err="1" smtClean="0">
                <a:latin typeface="Calibri" pitchFamily="34" charset="0"/>
                <a:cs typeface="Arial" charset="0"/>
              </a:rPr>
              <a:t>punto</a:t>
            </a:r>
            <a:r>
              <a:rPr lang="en-US" altLang="en-US" dirty="0" smtClean="0">
                <a:latin typeface="Calibri" pitchFamily="34" charset="0"/>
                <a:cs typeface="Arial" charset="0"/>
              </a:rPr>
              <a:t> de </a:t>
            </a:r>
            <a:r>
              <a:rPr lang="en-US" altLang="en-US" dirty="0" err="1" smtClean="0">
                <a:latin typeface="Calibri" pitchFamily="34" charset="0"/>
                <a:cs typeface="Arial" charset="0"/>
              </a:rPr>
              <a:t>anclaje</a:t>
            </a:r>
            <a:r>
              <a:rPr lang="en-US" altLang="en-US" dirty="0" smtClean="0">
                <a:latin typeface="Calibri" pitchFamily="34" charset="0"/>
                <a:cs typeface="Arial" charset="0"/>
              </a:rPr>
              <a:t> </a:t>
            </a:r>
            <a:r>
              <a:rPr lang="en-US" altLang="en-US" dirty="0" err="1" smtClean="0">
                <a:latin typeface="Calibri" pitchFamily="34" charset="0"/>
                <a:cs typeface="Arial" charset="0"/>
              </a:rPr>
              <a:t>adecuado</a:t>
            </a:r>
            <a:r>
              <a:rPr lang="en-US" altLang="en-US" dirty="0" smtClean="0">
                <a:latin typeface="Calibri" pitchFamily="34" charset="0"/>
                <a:cs typeface="Arial" charset="0"/>
              </a:rPr>
              <a:t>.  El </a:t>
            </a:r>
            <a:r>
              <a:rPr lang="en-US" altLang="en-US" dirty="0" err="1" smtClean="0">
                <a:latin typeface="Calibri" pitchFamily="34" charset="0"/>
                <a:cs typeface="Arial" charset="0"/>
              </a:rPr>
              <a:t>cordón</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estar</a:t>
            </a:r>
            <a:r>
              <a:rPr lang="en-US" altLang="en-US" dirty="0" smtClean="0">
                <a:latin typeface="Calibri" pitchFamily="34" charset="0"/>
                <a:cs typeface="Arial" charset="0"/>
              </a:rPr>
              <a:t> </a:t>
            </a:r>
            <a:r>
              <a:rPr lang="en-US" altLang="en-US" dirty="0" err="1" smtClean="0">
                <a:latin typeface="Calibri" pitchFamily="34" charset="0"/>
                <a:cs typeface="Arial" charset="0"/>
              </a:rPr>
              <a:t>vinculado</a:t>
            </a:r>
            <a:r>
              <a:rPr lang="en-US" altLang="en-US" dirty="0" smtClean="0">
                <a:latin typeface="Calibri" pitchFamily="34" charset="0"/>
                <a:cs typeface="Arial" charset="0"/>
              </a:rPr>
              <a:t> a </a:t>
            </a:r>
            <a:r>
              <a:rPr lang="en-US" altLang="en-US" dirty="0" err="1" smtClean="0">
                <a:latin typeface="Calibri" pitchFamily="34" charset="0"/>
                <a:cs typeface="Arial" charset="0"/>
              </a:rPr>
              <a:t>algún</a:t>
            </a:r>
            <a:r>
              <a:rPr lang="en-US" altLang="en-US" dirty="0" smtClean="0">
                <a:latin typeface="Calibri" pitchFamily="34" charset="0"/>
                <a:cs typeface="Arial" charset="0"/>
              </a:rPr>
              <a:t> </a:t>
            </a:r>
            <a:r>
              <a:rPr lang="en-US" altLang="en-US" dirty="0" err="1" smtClean="0">
                <a:latin typeface="Calibri" pitchFamily="34" charset="0"/>
                <a:cs typeface="Arial" charset="0"/>
              </a:rPr>
              <a:t>punto</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estructura</a:t>
            </a:r>
            <a:r>
              <a:rPr lang="en-US" altLang="en-US" dirty="0" smtClean="0">
                <a:latin typeface="Calibri" pitchFamily="34" charset="0"/>
                <a:cs typeface="Arial" charset="0"/>
              </a:rPr>
              <a:t> de la </a:t>
            </a:r>
            <a:r>
              <a:rPr lang="en-US" altLang="en-US" dirty="0" err="1" smtClean="0">
                <a:latin typeface="Calibri" pitchFamily="34" charset="0"/>
                <a:cs typeface="Arial" charset="0"/>
              </a:rPr>
              <a:t>pluma</a:t>
            </a:r>
            <a:r>
              <a:rPr lang="en-US" altLang="en-US" dirty="0" smtClean="0">
                <a:latin typeface="Calibri" pitchFamily="34" charset="0"/>
                <a:cs typeface="Arial" charset="0"/>
              </a:rPr>
              <a:t> de la </a:t>
            </a:r>
            <a:r>
              <a:rPr lang="en-US" altLang="en-US" dirty="0" err="1" smtClean="0">
                <a:latin typeface="Calibri" pitchFamily="34" charset="0"/>
                <a:cs typeface="Arial" charset="0"/>
              </a:rPr>
              <a:t>carretilla</a:t>
            </a:r>
            <a:r>
              <a:rPr lang="en-US" altLang="en-US" dirty="0" smtClean="0">
                <a:latin typeface="Calibri" pitchFamily="34" charset="0"/>
                <a:cs typeface="Arial" charset="0"/>
              </a:rPr>
              <a:t> </a:t>
            </a:r>
            <a:r>
              <a:rPr lang="en-US" altLang="en-US" dirty="0" err="1" smtClean="0">
                <a:latin typeface="Calibri" pitchFamily="34" charset="0"/>
                <a:cs typeface="Arial" charset="0"/>
              </a:rPr>
              <a:t>elevadora</a:t>
            </a:r>
            <a:r>
              <a:rPr lang="en-US" altLang="en-US" dirty="0" smtClean="0">
                <a:latin typeface="Calibri" pitchFamily="34" charset="0"/>
                <a:cs typeface="Arial" charset="0"/>
              </a:rPr>
              <a:t>.  </a:t>
            </a:r>
            <a:r>
              <a:rPr lang="en-US" altLang="en-US" dirty="0" err="1" smtClean="0">
                <a:latin typeface="Calibri" pitchFamily="34" charset="0"/>
                <a:cs typeface="Arial" charset="0"/>
              </a:rPr>
              <a:t>Además</a:t>
            </a:r>
            <a:r>
              <a:rPr lang="en-US" altLang="en-US" dirty="0" smtClean="0">
                <a:latin typeface="Calibri" pitchFamily="34" charset="0"/>
                <a:cs typeface="Arial" charset="0"/>
              </a:rPr>
              <a:t>, la canasta no </a:t>
            </a:r>
            <a:r>
              <a:rPr lang="en-US" altLang="en-US" dirty="0" err="1" smtClean="0">
                <a:latin typeface="Calibri" pitchFamily="34" charset="0"/>
                <a:cs typeface="Arial" charset="0"/>
              </a:rPr>
              <a:t>parece</a:t>
            </a:r>
            <a:r>
              <a:rPr lang="en-US" altLang="en-US" dirty="0" smtClean="0">
                <a:latin typeface="Calibri" pitchFamily="34" charset="0"/>
                <a:cs typeface="Arial" charset="0"/>
              </a:rPr>
              <a:t> </a:t>
            </a:r>
            <a:r>
              <a:rPr lang="en-US" altLang="en-US" dirty="0" err="1" smtClean="0">
                <a:latin typeface="Calibri" pitchFamily="34" charset="0"/>
                <a:cs typeface="Arial" charset="0"/>
              </a:rPr>
              <a:t>ser</a:t>
            </a:r>
            <a:r>
              <a:rPr lang="en-US" altLang="en-US" dirty="0" smtClean="0">
                <a:latin typeface="Calibri" pitchFamily="34" charset="0"/>
                <a:cs typeface="Arial" charset="0"/>
              </a:rPr>
              <a:t> de la </a:t>
            </a:r>
            <a:r>
              <a:rPr lang="en-US" altLang="en-US" dirty="0" err="1" smtClean="0">
                <a:latin typeface="Calibri" pitchFamily="34" charset="0"/>
                <a:cs typeface="Arial" charset="0"/>
              </a:rPr>
              <a:t>carretilla</a:t>
            </a:r>
            <a:r>
              <a:rPr lang="en-US" altLang="en-US" dirty="0" smtClean="0">
                <a:latin typeface="Calibri" pitchFamily="34" charset="0"/>
                <a:cs typeface="Arial" charset="0"/>
              </a:rPr>
              <a:t> </a:t>
            </a:r>
            <a:r>
              <a:rPr lang="en-US" altLang="en-US" dirty="0" err="1" smtClean="0">
                <a:latin typeface="Calibri" pitchFamily="34" charset="0"/>
                <a:cs typeface="Arial" charset="0"/>
              </a:rPr>
              <a:t>elevadora</a:t>
            </a:r>
            <a:r>
              <a:rPr lang="en-US" altLang="en-US" dirty="0" smtClean="0">
                <a:latin typeface="Calibri" pitchFamily="34" charset="0"/>
                <a:cs typeface="Arial" charset="0"/>
              </a:rPr>
              <a:t>.  La </a:t>
            </a:r>
            <a:r>
              <a:rPr lang="en-US" altLang="en-US" dirty="0" err="1" smtClean="0">
                <a:latin typeface="Calibri" pitchFamily="34" charset="0"/>
                <a:cs typeface="Arial" charset="0"/>
              </a:rPr>
              <a:t>cesta</a:t>
            </a:r>
            <a:r>
              <a:rPr lang="en-US" altLang="en-US" dirty="0" smtClean="0">
                <a:latin typeface="Calibri" pitchFamily="34" charset="0"/>
                <a:cs typeface="Arial" charset="0"/>
              </a:rPr>
              <a:t> </a:t>
            </a:r>
            <a:r>
              <a:rPr lang="en-US" altLang="en-US" dirty="0" err="1" smtClean="0">
                <a:latin typeface="Calibri" pitchFamily="34" charset="0"/>
                <a:cs typeface="Arial" charset="0"/>
              </a:rPr>
              <a:t>podría</a:t>
            </a:r>
            <a:r>
              <a:rPr lang="en-US" altLang="en-US" dirty="0" smtClean="0">
                <a:latin typeface="Calibri" pitchFamily="34" charset="0"/>
                <a:cs typeface="Arial" charset="0"/>
              </a:rPr>
              <a:t> </a:t>
            </a:r>
            <a:r>
              <a:rPr lang="en-US" altLang="en-US" dirty="0" err="1" smtClean="0">
                <a:latin typeface="Calibri" pitchFamily="34" charset="0"/>
                <a:cs typeface="Arial" charset="0"/>
              </a:rPr>
              <a:t>convertirse</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neuróticos</a:t>
            </a:r>
            <a:r>
              <a:rPr lang="en-US" altLang="en-US" dirty="0" smtClean="0">
                <a:latin typeface="Calibri" pitchFamily="34" charset="0"/>
                <a:cs typeface="Arial" charset="0"/>
              </a:rPr>
              <a:t> de la </a:t>
            </a:r>
            <a:r>
              <a:rPr lang="en-US" altLang="en-US" dirty="0" err="1" smtClean="0">
                <a:latin typeface="Calibri" pitchFamily="34" charset="0"/>
                <a:cs typeface="Arial" charset="0"/>
              </a:rPr>
              <a:t>carretilla</a:t>
            </a:r>
            <a:r>
              <a:rPr lang="en-US" altLang="en-US" dirty="0" smtClean="0">
                <a:latin typeface="Calibri" pitchFamily="34" charset="0"/>
                <a:cs typeface="Arial" charset="0"/>
              </a:rPr>
              <a:t> </a:t>
            </a:r>
            <a:r>
              <a:rPr lang="en-US" altLang="en-US" dirty="0" err="1" smtClean="0">
                <a:latin typeface="Calibri" pitchFamily="34" charset="0"/>
                <a:cs typeface="Arial" charset="0"/>
              </a:rPr>
              <a:t>elevadora</a:t>
            </a:r>
            <a:r>
              <a:rPr lang="en-US" altLang="en-US" dirty="0" smtClean="0">
                <a:latin typeface="Calibri" pitchFamily="34" charset="0"/>
                <a:cs typeface="Arial" charset="0"/>
              </a:rPr>
              <a:t> y </a:t>
            </a:r>
            <a:r>
              <a:rPr lang="en-US" altLang="en-US" dirty="0" err="1" smtClean="0">
                <a:latin typeface="Calibri" pitchFamily="34" charset="0"/>
                <a:cs typeface="Arial" charset="0"/>
              </a:rPr>
              <a:t>caída</a:t>
            </a:r>
            <a:r>
              <a:rPr lang="en-US" altLang="en-US" dirty="0" smtClean="0">
                <a:latin typeface="Calibri" pitchFamily="34" charset="0"/>
                <a:cs typeface="Arial" charset="0"/>
              </a:rPr>
              <a:t> </a:t>
            </a:r>
            <a:r>
              <a:rPr lang="en-US" altLang="en-US" dirty="0" err="1" smtClean="0">
                <a:latin typeface="Calibri" pitchFamily="34" charset="0"/>
                <a:cs typeface="Arial" charset="0"/>
              </a:rPr>
              <a:t>libre</a:t>
            </a:r>
            <a:r>
              <a:rPr lang="en-US" altLang="en-US" dirty="0" smtClean="0">
                <a:latin typeface="Calibri" pitchFamily="34" charset="0"/>
                <a:cs typeface="Arial" charset="0"/>
              </a:rPr>
              <a:t>.</a:t>
            </a:r>
          </a:p>
        </p:txBody>
      </p:sp>
      <p:sp>
        <p:nvSpPr>
          <p:cNvPr id="50181"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CFC504CD-E897-40B9-AE7D-5F3265A84151}" type="slidenum">
              <a:rPr lang="en-US" altLang="en-US">
                <a:latin typeface="Calibri" pitchFamily="34" charset="0"/>
              </a:rPr>
              <a:pPr algn="r" eaLnBrk="1" hangingPunct="1">
                <a:spcBef>
                  <a:spcPct val="0"/>
                </a:spcBef>
                <a:buClrTx/>
                <a:buFontTx/>
                <a:buNone/>
              </a:pPr>
              <a:t>23</a:t>
            </a:fld>
            <a:r>
              <a:rPr lang="en-US" altLang="en-US">
                <a:latin typeface="Calibri" pitchFamily="34" charset="0"/>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C0154E69-C62C-4252-B248-E667CDA20E2B}" type="slidenum">
              <a:rPr lang="en-US" altLang="en-US">
                <a:latin typeface="Calibri" pitchFamily="34" charset="0"/>
              </a:rPr>
              <a:pPr>
                <a:spcBef>
                  <a:spcPct val="0"/>
                </a:spcBef>
                <a:buClrTx/>
                <a:buFontTx/>
                <a:buNone/>
              </a:pPr>
              <a:t>24</a:t>
            </a:fld>
            <a:r>
              <a:rPr lang="en-US" altLang="en-US">
                <a:latin typeface="Calibri" pitchFamily="34" charset="0"/>
              </a:rPr>
              <a:t> </a:t>
            </a:r>
          </a:p>
        </p:txBody>
      </p:sp>
      <p:sp>
        <p:nvSpPr>
          <p:cNvPr id="52227"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52229"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EB187B3C-273D-444D-BED5-802D23C4A6EB}" type="slidenum">
              <a:rPr lang="en-US" altLang="en-US">
                <a:latin typeface="Calibri" pitchFamily="34" charset="0"/>
              </a:rPr>
              <a:pPr algn="r" eaLnBrk="1" hangingPunct="1">
                <a:spcBef>
                  <a:spcPct val="0"/>
                </a:spcBef>
                <a:buClrTx/>
                <a:buFontTx/>
                <a:buNone/>
              </a:pPr>
              <a:t>24</a:t>
            </a:fld>
            <a:r>
              <a:rPr lang="en-US" altLang="en-US">
                <a:latin typeface="Calibri" pitchFamily="34"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E9E76E2F-8011-4E38-92ED-5D2DC989DA6E}" type="slidenum">
              <a:rPr lang="en-US" altLang="en-US">
                <a:latin typeface="Calibri" pitchFamily="34" charset="0"/>
              </a:rPr>
              <a:pPr>
                <a:spcBef>
                  <a:spcPct val="0"/>
                </a:spcBef>
                <a:buClrTx/>
                <a:buFontTx/>
                <a:buNone/>
              </a:pPr>
              <a:t>25</a:t>
            </a:fld>
            <a:r>
              <a:rPr lang="en-US" altLang="en-US">
                <a:latin typeface="Calibri" pitchFamily="34" charset="0"/>
              </a:rPr>
              <a:t> </a:t>
            </a:r>
          </a:p>
        </p:txBody>
      </p:sp>
      <p:sp>
        <p:nvSpPr>
          <p:cNvPr id="54275"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brecha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el </a:t>
            </a:r>
            <a:r>
              <a:rPr lang="en-US" altLang="en-US" dirty="0" err="1" smtClean="0">
                <a:latin typeface="Calibri" pitchFamily="34" charset="0"/>
                <a:cs typeface="Arial" charset="0"/>
              </a:rPr>
              <a:t>sistema</a:t>
            </a:r>
            <a:r>
              <a:rPr lang="en-US" altLang="en-US" dirty="0" smtClean="0">
                <a:latin typeface="Calibri" pitchFamily="34" charset="0"/>
                <a:cs typeface="Arial" charset="0"/>
              </a:rPr>
              <a:t> del </a:t>
            </a:r>
            <a:r>
              <a:rPr lang="en-US" altLang="en-US" dirty="0" err="1" smtClean="0">
                <a:latin typeface="Calibri" pitchFamily="34" charset="0"/>
                <a:cs typeface="Arial" charset="0"/>
              </a:rPr>
              <a:t>guardarraíl</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plataforma</a:t>
            </a:r>
            <a:r>
              <a:rPr lang="en-US" altLang="en-US" dirty="0" smtClean="0">
                <a:latin typeface="Calibri" pitchFamily="34" charset="0"/>
                <a:cs typeface="Arial" charset="0"/>
              </a:rPr>
              <a:t>.  </a:t>
            </a: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fue</a:t>
            </a:r>
            <a:r>
              <a:rPr lang="en-US" altLang="en-US" dirty="0" smtClean="0">
                <a:latin typeface="Calibri" pitchFamily="34" charset="0"/>
                <a:cs typeface="Arial" charset="0"/>
              </a:rPr>
              <a:t> </a:t>
            </a:r>
            <a:r>
              <a:rPr lang="en-US" altLang="en-US" dirty="0" err="1" smtClean="0">
                <a:latin typeface="Calibri" pitchFamily="34" charset="0"/>
                <a:cs typeface="Arial" charset="0"/>
              </a:rPr>
              <a:t>tomada</a:t>
            </a:r>
            <a:r>
              <a:rPr lang="en-US" altLang="en-US" dirty="0" smtClean="0">
                <a:latin typeface="Calibri" pitchFamily="34" charset="0"/>
                <a:cs typeface="Arial" charset="0"/>
              </a:rPr>
              <a:t> </a:t>
            </a:r>
            <a:r>
              <a:rPr lang="en-US" altLang="en-US" dirty="0" err="1" smtClean="0">
                <a:latin typeface="Calibri" pitchFamily="34" charset="0"/>
                <a:cs typeface="Arial" charset="0"/>
              </a:rPr>
              <a:t>durante</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inspección</a:t>
            </a:r>
            <a:r>
              <a:rPr lang="en-US" altLang="en-US" dirty="0" smtClean="0">
                <a:latin typeface="Calibri" pitchFamily="34" charset="0"/>
                <a:cs typeface="Arial" charset="0"/>
              </a:rPr>
              <a:t> OSHA.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solucionar</a:t>
            </a:r>
            <a:r>
              <a:rPr lang="en-US" altLang="en-US" dirty="0" smtClean="0">
                <a:latin typeface="Calibri" pitchFamily="34" charset="0"/>
                <a:cs typeface="Arial" charset="0"/>
              </a:rPr>
              <a:t> </a:t>
            </a:r>
            <a:r>
              <a:rPr lang="en-US" altLang="en-US" dirty="0" err="1" smtClean="0">
                <a:latin typeface="Calibri" pitchFamily="34" charset="0"/>
                <a:cs typeface="Arial" charset="0"/>
              </a:rPr>
              <a:t>este</a:t>
            </a:r>
            <a:r>
              <a:rPr lang="en-US" altLang="en-US" dirty="0" smtClean="0">
                <a:latin typeface="Calibri" pitchFamily="34" charset="0"/>
                <a:cs typeface="Arial" charset="0"/>
              </a:rPr>
              <a:t> </a:t>
            </a:r>
            <a:r>
              <a:rPr lang="en-US" altLang="en-US" dirty="0" err="1" smtClean="0">
                <a:latin typeface="Calibri" pitchFamily="34" charset="0"/>
                <a:cs typeface="Arial" charset="0"/>
              </a:rPr>
              <a:t>problema</a:t>
            </a:r>
            <a:r>
              <a:rPr lang="en-US" altLang="en-US" dirty="0" smtClean="0">
                <a:latin typeface="Calibri" pitchFamily="34" charset="0"/>
                <a:cs typeface="Arial" charset="0"/>
              </a:rPr>
              <a:t> </a:t>
            </a:r>
            <a:r>
              <a:rPr lang="en-US" altLang="en-US" dirty="0" err="1" smtClean="0">
                <a:latin typeface="Calibri" pitchFamily="34" charset="0"/>
                <a:cs typeface="Arial" charset="0"/>
              </a:rPr>
              <a:t>si</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dentro</a:t>
            </a:r>
            <a:r>
              <a:rPr lang="en-US" altLang="en-US" dirty="0" smtClean="0">
                <a:latin typeface="Calibri" pitchFamily="34" charset="0"/>
                <a:cs typeface="Arial" charset="0"/>
              </a:rPr>
              <a:t> de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capacidades</a:t>
            </a:r>
            <a:r>
              <a:rPr lang="en-US" altLang="en-US" dirty="0" smtClean="0">
                <a:latin typeface="Calibri" pitchFamily="34" charset="0"/>
                <a:cs typeface="Arial" charset="0"/>
              </a:rPr>
              <a:t> de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de lo </a:t>
            </a:r>
            <a:r>
              <a:rPr lang="en-US" altLang="en-US" dirty="0" err="1" smtClean="0">
                <a:latin typeface="Calibri" pitchFamily="34" charset="0"/>
                <a:cs typeface="Arial" charset="0"/>
              </a:rPr>
              <a:t>contrario</a:t>
            </a:r>
            <a:r>
              <a:rPr lang="en-US" altLang="en-US" dirty="0" smtClean="0">
                <a:latin typeface="Calibri" pitchFamily="34" charset="0"/>
                <a:cs typeface="Arial" charset="0"/>
              </a:rPr>
              <a:t> el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informar</a:t>
            </a:r>
            <a:r>
              <a:rPr lang="en-US" altLang="en-US" dirty="0" smtClean="0">
                <a:latin typeface="Calibri" pitchFamily="34" charset="0"/>
                <a:cs typeface="Arial" charset="0"/>
              </a:rPr>
              <a:t> al supervisor y se propone un plan para </a:t>
            </a:r>
            <a:r>
              <a:rPr lang="en-US" altLang="en-US" dirty="0" err="1" smtClean="0">
                <a:latin typeface="Calibri" pitchFamily="34" charset="0"/>
                <a:cs typeface="Arial" charset="0"/>
              </a:rPr>
              <a:t>cerrar</a:t>
            </a:r>
            <a:r>
              <a:rPr lang="en-US" altLang="en-US" dirty="0" smtClean="0">
                <a:latin typeface="Calibri" pitchFamily="34" charset="0"/>
                <a:cs typeface="Arial" charset="0"/>
              </a:rPr>
              <a:t> la </a:t>
            </a:r>
            <a:r>
              <a:rPr lang="en-US" altLang="en-US" dirty="0" err="1" smtClean="0">
                <a:latin typeface="Calibri" pitchFamily="34" charset="0"/>
                <a:cs typeface="Arial" charset="0"/>
              </a:rPr>
              <a:t>brecha</a:t>
            </a:r>
            <a:r>
              <a:rPr lang="en-US" altLang="en-US" dirty="0" smtClean="0">
                <a:latin typeface="Calibri" pitchFamily="34" charset="0"/>
                <a:cs typeface="Arial" charset="0"/>
              </a:rPr>
              <a:t>.</a:t>
            </a:r>
          </a:p>
        </p:txBody>
      </p:sp>
      <p:sp>
        <p:nvSpPr>
          <p:cNvPr id="54277"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7EFDB898-52E0-4798-9ACB-79774FD2B4C9}" type="slidenum">
              <a:rPr lang="en-US" altLang="en-US">
                <a:latin typeface="Calibri" pitchFamily="34" charset="0"/>
              </a:rPr>
              <a:pPr algn="r" eaLnBrk="1" hangingPunct="1">
                <a:spcBef>
                  <a:spcPct val="0"/>
                </a:spcBef>
                <a:buClrTx/>
                <a:buFontTx/>
                <a:buNone/>
              </a:pPr>
              <a:t>25</a:t>
            </a:fld>
            <a:r>
              <a:rPr lang="en-US" altLang="en-US">
                <a:latin typeface="Calibri" pitchFamily="34" charset="0"/>
              </a:rPr>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0130D81A-886F-474C-986A-1F94F3A63C3E}" type="slidenum">
              <a:rPr lang="en-US" altLang="en-US">
                <a:latin typeface="Calibri" pitchFamily="34" charset="0"/>
              </a:rPr>
              <a:pPr>
                <a:spcBef>
                  <a:spcPct val="0"/>
                </a:spcBef>
                <a:buClrTx/>
                <a:buFontTx/>
                <a:buNone/>
              </a:pPr>
              <a:t>26</a:t>
            </a:fld>
            <a:r>
              <a:rPr lang="en-US" altLang="en-US">
                <a:latin typeface="Calibri" pitchFamily="34" charset="0"/>
              </a:rPr>
              <a:t> </a:t>
            </a:r>
          </a:p>
        </p:txBody>
      </p:sp>
      <p:sp>
        <p:nvSpPr>
          <p:cNvPr id="56323"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la </a:t>
            </a:r>
            <a:r>
              <a:rPr lang="en-US" altLang="en-US" dirty="0" err="1" smtClean="0">
                <a:latin typeface="Calibri" pitchFamily="34" charset="0"/>
                <a:cs typeface="Arial" charset="0"/>
              </a:rPr>
              <a:t>acción</a:t>
            </a:r>
            <a:r>
              <a:rPr lang="en-US" altLang="en-US" dirty="0" smtClean="0">
                <a:latin typeface="Calibri" pitchFamily="34" charset="0"/>
                <a:cs typeface="Arial" charset="0"/>
              </a:rPr>
              <a:t> </a:t>
            </a:r>
            <a:r>
              <a:rPr lang="en-US" altLang="en-US" dirty="0" err="1" smtClean="0">
                <a:latin typeface="Calibri" pitchFamily="34" charset="0"/>
                <a:cs typeface="Arial" charset="0"/>
              </a:rPr>
              <a:t>correctiva</a:t>
            </a:r>
            <a:r>
              <a:rPr lang="en-US" altLang="en-US" dirty="0" smtClean="0">
                <a:latin typeface="Calibri" pitchFamily="34" charset="0"/>
                <a:cs typeface="Arial" charset="0"/>
              </a:rPr>
              <a:t>.</a:t>
            </a:r>
          </a:p>
        </p:txBody>
      </p:sp>
      <p:sp>
        <p:nvSpPr>
          <p:cNvPr id="56325"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4D67B952-AAD0-47C8-8831-E8EB730C17B4}" type="slidenum">
              <a:rPr lang="en-US" altLang="en-US">
                <a:latin typeface="Calibri" pitchFamily="34" charset="0"/>
              </a:rPr>
              <a:pPr algn="r" eaLnBrk="1" hangingPunct="1">
                <a:spcBef>
                  <a:spcPct val="0"/>
                </a:spcBef>
                <a:buClrTx/>
                <a:buFontTx/>
                <a:buNone/>
              </a:pPr>
              <a:t>26</a:t>
            </a:fld>
            <a:r>
              <a:rPr lang="en-US" altLang="en-US">
                <a:latin typeface="Calibri" pitchFamily="34" charset="0"/>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7760C35-9797-461E-9245-AC5BD4795B2C}" type="slidenum">
              <a:rPr lang="en-US" altLang="en-US">
                <a:latin typeface="Calibri" pitchFamily="34" charset="0"/>
              </a:rPr>
              <a:pPr>
                <a:spcBef>
                  <a:spcPct val="0"/>
                </a:spcBef>
                <a:buClrTx/>
                <a:buFontTx/>
                <a:buNone/>
              </a:pPr>
              <a:t>27</a:t>
            </a:fld>
            <a:r>
              <a:rPr lang="en-US" altLang="en-US">
                <a:latin typeface="Calibri" pitchFamily="34" charset="0"/>
              </a:rPr>
              <a:t> </a:t>
            </a:r>
          </a:p>
        </p:txBody>
      </p:sp>
      <p:sp>
        <p:nvSpPr>
          <p:cNvPr id="58371"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un </a:t>
            </a:r>
            <a:r>
              <a:rPr lang="en-US" altLang="en-US" dirty="0" err="1" smtClean="0">
                <a:latin typeface="Calibri" pitchFamily="34" charset="0"/>
                <a:cs typeface="Arial" charset="0"/>
              </a:rPr>
              <a:t>orificio</a:t>
            </a:r>
            <a:r>
              <a:rPr lang="en-US" altLang="en-US" dirty="0" smtClean="0">
                <a:latin typeface="Calibri" pitchFamily="34" charset="0"/>
                <a:cs typeface="Arial" charset="0"/>
              </a:rPr>
              <a:t> del </a:t>
            </a:r>
            <a:r>
              <a:rPr lang="en-US" altLang="en-US" dirty="0" err="1" smtClean="0">
                <a:latin typeface="Calibri" pitchFamily="34" charset="0"/>
                <a:cs typeface="Arial" charset="0"/>
              </a:rPr>
              <a:t>piso</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se ha </a:t>
            </a:r>
            <a:r>
              <a:rPr lang="en-US" altLang="en-US" dirty="0" err="1" smtClean="0">
                <a:latin typeface="Calibri" pitchFamily="34" charset="0"/>
                <a:cs typeface="Arial" charset="0"/>
              </a:rPr>
              <a:t>quedado</a:t>
            </a:r>
            <a:r>
              <a:rPr lang="en-US" altLang="en-US" dirty="0" smtClean="0">
                <a:latin typeface="Calibri" pitchFamily="34" charset="0"/>
                <a:cs typeface="Arial" charset="0"/>
              </a:rPr>
              <a:t> al </a:t>
            </a:r>
            <a:r>
              <a:rPr lang="en-US" altLang="en-US" dirty="0" err="1" smtClean="0">
                <a:latin typeface="Calibri" pitchFamily="34" charset="0"/>
                <a:cs typeface="Arial" charset="0"/>
              </a:rPr>
              <a:t>descubierto</a:t>
            </a:r>
            <a:r>
              <a:rPr lang="en-US" altLang="en-US" dirty="0" smtClean="0">
                <a:latin typeface="Calibri" pitchFamily="34" charset="0"/>
                <a:cs typeface="Arial" charset="0"/>
              </a:rPr>
              <a:t>.  </a:t>
            </a: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de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inspección</a:t>
            </a:r>
            <a:r>
              <a:rPr lang="en-US" altLang="en-US" dirty="0" smtClean="0">
                <a:latin typeface="Calibri" pitchFamily="34" charset="0"/>
                <a:cs typeface="Arial" charset="0"/>
              </a:rPr>
              <a:t> OSHA.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viaje</a:t>
            </a:r>
            <a:r>
              <a:rPr lang="en-US" altLang="en-US" dirty="0" smtClean="0">
                <a:latin typeface="Calibri" pitchFamily="34" charset="0"/>
                <a:cs typeface="Arial" charset="0"/>
              </a:rPr>
              <a:t> a </a:t>
            </a:r>
            <a:r>
              <a:rPr lang="en-US" altLang="en-US" dirty="0" err="1" smtClean="0">
                <a:latin typeface="Calibri" pitchFamily="34" charset="0"/>
                <a:cs typeface="Arial" charset="0"/>
              </a:rPr>
              <a:t>este</a:t>
            </a:r>
            <a:r>
              <a:rPr lang="en-US" altLang="en-US" dirty="0" smtClean="0">
                <a:latin typeface="Calibri" pitchFamily="34" charset="0"/>
                <a:cs typeface="Arial" charset="0"/>
              </a:rPr>
              <a:t> </a:t>
            </a:r>
            <a:r>
              <a:rPr lang="en-US" altLang="en-US" dirty="0" err="1" smtClean="0">
                <a:latin typeface="Calibri" pitchFamily="34" charset="0"/>
                <a:cs typeface="Arial" charset="0"/>
              </a:rPr>
              <a:t>agujero</a:t>
            </a:r>
            <a:r>
              <a:rPr lang="en-US" altLang="en-US" dirty="0" smtClean="0">
                <a:latin typeface="Calibri" pitchFamily="34" charset="0"/>
                <a:cs typeface="Arial" charset="0"/>
              </a:rPr>
              <a:t> o </a:t>
            </a:r>
            <a:r>
              <a:rPr lang="en-US" altLang="en-US" dirty="0" err="1" smtClean="0">
                <a:latin typeface="Calibri" pitchFamily="34" charset="0"/>
                <a:cs typeface="Arial" charset="0"/>
              </a:rPr>
              <a:t>materiales</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caer</a:t>
            </a:r>
            <a:r>
              <a:rPr lang="en-US" altLang="en-US" dirty="0" smtClean="0">
                <a:latin typeface="Calibri" pitchFamily="34" charset="0"/>
                <a:cs typeface="Arial" charset="0"/>
              </a:rPr>
              <a:t> a </a:t>
            </a:r>
            <a:r>
              <a:rPr lang="en-US" altLang="en-US" dirty="0" err="1" smtClean="0">
                <a:latin typeface="Calibri" pitchFamily="34" charset="0"/>
                <a:cs typeface="Arial" charset="0"/>
              </a:rPr>
              <a:t>través</a:t>
            </a:r>
            <a:r>
              <a:rPr lang="en-US" altLang="en-US" dirty="0" smtClean="0">
                <a:latin typeface="Calibri" pitchFamily="34" charset="0"/>
                <a:cs typeface="Arial" charset="0"/>
              </a:rPr>
              <a:t> del </a:t>
            </a:r>
            <a:r>
              <a:rPr lang="en-US" altLang="en-US" dirty="0" err="1" smtClean="0">
                <a:latin typeface="Calibri" pitchFamily="34" charset="0"/>
                <a:cs typeface="Arial" charset="0"/>
              </a:rPr>
              <a:t>orificio</a:t>
            </a:r>
            <a:r>
              <a:rPr lang="en-US" altLang="en-US" dirty="0" smtClean="0">
                <a:latin typeface="Calibri" pitchFamily="34" charset="0"/>
                <a:cs typeface="Arial" charset="0"/>
              </a:rPr>
              <a:t> a </a:t>
            </a:r>
            <a:r>
              <a:rPr lang="en-US" altLang="en-US" dirty="0" err="1" smtClean="0">
                <a:latin typeface="Calibri" pitchFamily="34" charset="0"/>
                <a:cs typeface="Arial" charset="0"/>
              </a:rPr>
              <a:t>otro</a:t>
            </a:r>
            <a:r>
              <a:rPr lang="en-US" altLang="en-US" dirty="0" smtClean="0">
                <a:latin typeface="Calibri" pitchFamily="34" charset="0"/>
                <a:cs typeface="Arial" charset="0"/>
              </a:rPr>
              <a:t>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[1910,23 (8)]</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Un </a:t>
            </a:r>
            <a:r>
              <a:rPr lang="en-US" altLang="en-US" dirty="0" err="1" smtClean="0">
                <a:latin typeface="Calibri" pitchFamily="34" charset="0"/>
                <a:cs typeface="Arial" charset="0"/>
              </a:rPr>
              <a:t>soporte</a:t>
            </a:r>
            <a:r>
              <a:rPr lang="en-US" altLang="en-US" dirty="0" smtClean="0">
                <a:latin typeface="Calibri" pitchFamily="34" charset="0"/>
                <a:cs typeface="Arial" charset="0"/>
              </a:rPr>
              <a:t> </a:t>
            </a:r>
            <a:r>
              <a:rPr lang="en-US" altLang="en-US" dirty="0" err="1" smtClean="0">
                <a:latin typeface="Calibri" pitchFamily="34" charset="0"/>
                <a:cs typeface="Arial" charset="0"/>
              </a:rPr>
              <a:t>extraíble</a:t>
            </a:r>
            <a:r>
              <a:rPr lang="en-US" altLang="en-US" dirty="0" smtClean="0">
                <a:latin typeface="Calibri" pitchFamily="34" charset="0"/>
                <a:cs typeface="Arial" charset="0"/>
              </a:rPr>
              <a:t>, metal tapa del </a:t>
            </a:r>
            <a:r>
              <a:rPr lang="en-US" altLang="en-US" dirty="0" err="1" smtClean="0">
                <a:latin typeface="Calibri" pitchFamily="34" charset="0"/>
                <a:cs typeface="Arial" charset="0"/>
              </a:rPr>
              <a:t>agujero</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ser</a:t>
            </a:r>
            <a:r>
              <a:rPr lang="en-US" altLang="en-US" dirty="0" smtClean="0">
                <a:latin typeface="Calibri" pitchFamily="34" charset="0"/>
                <a:cs typeface="Arial" charset="0"/>
              </a:rPr>
              <a:t> </a:t>
            </a:r>
            <a:r>
              <a:rPr lang="en-US" altLang="en-US" dirty="0" err="1" smtClean="0">
                <a:latin typeface="Calibri" pitchFamily="34" charset="0"/>
                <a:cs typeface="Arial" charset="0"/>
              </a:rPr>
              <a:t>colocado</a:t>
            </a:r>
            <a:r>
              <a:rPr lang="en-US" altLang="en-US" dirty="0" smtClean="0">
                <a:latin typeface="Calibri" pitchFamily="34" charset="0"/>
                <a:cs typeface="Arial" charset="0"/>
              </a:rPr>
              <a:t> para </a:t>
            </a:r>
            <a:r>
              <a:rPr lang="en-US" altLang="en-US" dirty="0" err="1" smtClean="0">
                <a:latin typeface="Calibri" pitchFamily="34" charset="0"/>
                <a:cs typeface="Arial" charset="0"/>
              </a:rPr>
              <a:t>cubrir</a:t>
            </a:r>
            <a:r>
              <a:rPr lang="en-US" altLang="en-US" dirty="0" smtClean="0">
                <a:latin typeface="Calibri" pitchFamily="34" charset="0"/>
                <a:cs typeface="Arial" charset="0"/>
              </a:rPr>
              <a:t> </a:t>
            </a:r>
            <a:r>
              <a:rPr lang="en-US" altLang="en-US" dirty="0" err="1" smtClean="0">
                <a:latin typeface="Calibri" pitchFamily="34" charset="0"/>
                <a:cs typeface="Arial" charset="0"/>
              </a:rPr>
              <a:t>este</a:t>
            </a:r>
            <a:r>
              <a:rPr lang="en-US" altLang="en-US" dirty="0" smtClean="0">
                <a:latin typeface="Calibri" pitchFamily="34" charset="0"/>
                <a:cs typeface="Arial" charset="0"/>
              </a:rPr>
              <a:t> </a:t>
            </a:r>
            <a:r>
              <a:rPr lang="en-US" altLang="en-US" dirty="0" err="1" smtClean="0">
                <a:latin typeface="Calibri" pitchFamily="34" charset="0"/>
                <a:cs typeface="Arial" charset="0"/>
              </a:rPr>
              <a:t>hueco</a:t>
            </a:r>
            <a:r>
              <a:rPr lang="en-US" altLang="en-US" dirty="0" smtClean="0">
                <a:latin typeface="Calibri" pitchFamily="34" charset="0"/>
                <a:cs typeface="Arial" charset="0"/>
              </a:rPr>
              <a:t>.</a:t>
            </a:r>
          </a:p>
        </p:txBody>
      </p:sp>
      <p:sp>
        <p:nvSpPr>
          <p:cNvPr id="58373"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AF9A20EA-4DB8-46DA-8402-5C96FA43772E}" type="slidenum">
              <a:rPr lang="en-US" altLang="en-US">
                <a:latin typeface="Calibri" pitchFamily="34" charset="0"/>
              </a:rPr>
              <a:pPr algn="r" eaLnBrk="1" hangingPunct="1">
                <a:spcBef>
                  <a:spcPct val="0"/>
                </a:spcBef>
                <a:buClrTx/>
                <a:buFontTx/>
                <a:buNone/>
              </a:pPr>
              <a:t>27</a:t>
            </a:fld>
            <a:r>
              <a:rPr lang="en-US" altLang="en-US">
                <a:latin typeface="Calibri" pitchFamily="34" charset="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7ECC3306-886E-4CB2-A85F-0D6A70B53CBB}" type="slidenum">
              <a:rPr lang="en-US" altLang="en-US">
                <a:latin typeface="Calibri" pitchFamily="34" charset="0"/>
              </a:rPr>
              <a:pPr>
                <a:spcBef>
                  <a:spcPct val="0"/>
                </a:spcBef>
                <a:buClrTx/>
                <a:buFontTx/>
                <a:buNone/>
              </a:pPr>
              <a:t>28</a:t>
            </a:fld>
            <a:r>
              <a:rPr lang="en-US" altLang="en-US">
                <a:latin typeface="Calibri" pitchFamily="34" charset="0"/>
              </a:rPr>
              <a:t> </a:t>
            </a:r>
          </a:p>
        </p:txBody>
      </p:sp>
      <p:sp>
        <p:nvSpPr>
          <p:cNvPr id="60419"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60421"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BF2AC879-7FF5-4DB3-BCF9-5BC9A86D5CCF}" type="slidenum">
              <a:rPr lang="en-US" altLang="en-US">
                <a:latin typeface="Calibri" pitchFamily="34" charset="0"/>
              </a:rPr>
              <a:pPr algn="r" eaLnBrk="1" hangingPunct="1">
                <a:spcBef>
                  <a:spcPct val="0"/>
                </a:spcBef>
                <a:buClrTx/>
                <a:buFontTx/>
                <a:buNone/>
              </a:pPr>
              <a:t>28</a:t>
            </a:fld>
            <a:r>
              <a:rPr lang="en-US" altLang="en-US">
                <a:latin typeface="Calibri" pitchFamily="34" charset="0"/>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B0B66741-9537-46F9-A1F9-5DC393ED68A6}" type="slidenum">
              <a:rPr lang="en-US" altLang="en-US">
                <a:latin typeface="Calibri" pitchFamily="34" charset="0"/>
              </a:rPr>
              <a:pPr>
                <a:spcBef>
                  <a:spcPct val="0"/>
                </a:spcBef>
                <a:buClrTx/>
                <a:buFontTx/>
                <a:buNone/>
              </a:pPr>
              <a:t>29</a:t>
            </a:fld>
            <a:r>
              <a:rPr lang="en-US" altLang="en-US">
                <a:latin typeface="Calibri" pitchFamily="34" charset="0"/>
              </a:rPr>
              <a:t> </a:t>
            </a:r>
          </a:p>
        </p:txBody>
      </p:sp>
      <p:sp>
        <p:nvSpPr>
          <p:cNvPr id="62467"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rejilla</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se </a:t>
            </a:r>
            <a:r>
              <a:rPr lang="en-US" altLang="en-US" dirty="0" err="1" smtClean="0">
                <a:latin typeface="Calibri" pitchFamily="34" charset="0"/>
                <a:cs typeface="Arial" charset="0"/>
              </a:rPr>
              <a:t>coloca</a:t>
            </a:r>
            <a:r>
              <a:rPr lang="en-US" altLang="en-US" dirty="0" smtClean="0">
                <a:latin typeface="Calibri" pitchFamily="34" charset="0"/>
                <a:cs typeface="Arial" charset="0"/>
              </a:rPr>
              <a:t> </a:t>
            </a:r>
            <a:r>
              <a:rPr lang="en-US" altLang="en-US" dirty="0" err="1" smtClean="0">
                <a:latin typeface="Calibri" pitchFamily="34" charset="0"/>
                <a:cs typeface="Arial" charset="0"/>
              </a:rPr>
              <a:t>sobre</a:t>
            </a:r>
            <a:r>
              <a:rPr lang="en-US" altLang="en-US" dirty="0" smtClean="0">
                <a:latin typeface="Calibri" pitchFamily="34" charset="0"/>
                <a:cs typeface="Arial" charset="0"/>
              </a:rPr>
              <a:t> un </a:t>
            </a:r>
            <a:r>
              <a:rPr lang="en-US" altLang="en-US" dirty="0" err="1" smtClean="0">
                <a:latin typeface="Calibri" pitchFamily="34" charset="0"/>
                <a:cs typeface="Arial" charset="0"/>
              </a:rPr>
              <a:t>agujero</a:t>
            </a:r>
            <a:r>
              <a:rPr lang="en-US" altLang="en-US" dirty="0" smtClean="0">
                <a:latin typeface="Calibri" pitchFamily="34" charset="0"/>
                <a:cs typeface="Arial" charset="0"/>
              </a:rPr>
              <a:t>.  </a:t>
            </a:r>
            <a:r>
              <a:rPr lang="en-US" altLang="en-US" dirty="0" err="1" smtClean="0">
                <a:latin typeface="Calibri" pitchFamily="34" charset="0"/>
                <a:cs typeface="Arial" charset="0"/>
              </a:rPr>
              <a:t>Aún</a:t>
            </a:r>
            <a:r>
              <a:rPr lang="en-US" altLang="en-US" dirty="0" smtClean="0">
                <a:latin typeface="Calibri" pitchFamily="34" charset="0"/>
                <a:cs typeface="Arial" charset="0"/>
              </a:rPr>
              <a:t> </a:t>
            </a:r>
            <a:r>
              <a:rPr lang="en-US" altLang="en-US" dirty="0" err="1" smtClean="0">
                <a:latin typeface="Calibri" pitchFamily="34" charset="0"/>
                <a:cs typeface="Arial" charset="0"/>
              </a:rPr>
              <a:t>queda</a:t>
            </a:r>
            <a:r>
              <a:rPr lang="en-US" altLang="en-US" dirty="0" smtClean="0">
                <a:latin typeface="Calibri" pitchFamily="34" charset="0"/>
                <a:cs typeface="Arial" charset="0"/>
              </a:rPr>
              <a:t> </a:t>
            </a:r>
            <a:r>
              <a:rPr lang="en-US" altLang="en-US" dirty="0" err="1" smtClean="0">
                <a:latin typeface="Calibri" pitchFamily="34" charset="0"/>
                <a:cs typeface="Arial" charset="0"/>
              </a:rPr>
              <a:t>suficiente</a:t>
            </a:r>
            <a:r>
              <a:rPr lang="en-US" altLang="en-US" dirty="0" smtClean="0">
                <a:latin typeface="Calibri" pitchFamily="34" charset="0"/>
                <a:cs typeface="Arial" charset="0"/>
              </a:rPr>
              <a:t> </a:t>
            </a:r>
            <a:r>
              <a:rPr lang="en-US" altLang="en-US" dirty="0" err="1" smtClean="0">
                <a:latin typeface="Calibri" pitchFamily="34" charset="0"/>
                <a:cs typeface="Arial" charset="0"/>
              </a:rPr>
              <a:t>espacio</a:t>
            </a:r>
            <a:r>
              <a:rPr lang="en-US" altLang="en-US" dirty="0" smtClean="0">
                <a:latin typeface="Calibri" pitchFamily="34" charset="0"/>
                <a:cs typeface="Arial" charset="0"/>
              </a:rPr>
              <a:t> a ambos </a:t>
            </a:r>
            <a:r>
              <a:rPr lang="en-US" altLang="en-US" dirty="0" err="1" smtClean="0">
                <a:latin typeface="Calibri" pitchFamily="34" charset="0"/>
                <a:cs typeface="Arial" charset="0"/>
              </a:rPr>
              <a:t>lados</a:t>
            </a:r>
            <a:r>
              <a:rPr lang="en-US" altLang="en-US" dirty="0" smtClean="0">
                <a:latin typeface="Calibri" pitchFamily="34" charset="0"/>
                <a:cs typeface="Arial" charset="0"/>
              </a:rPr>
              <a:t> del </a:t>
            </a:r>
            <a:r>
              <a:rPr lang="en-US" altLang="en-US" dirty="0" err="1" smtClean="0">
                <a:latin typeface="Calibri" pitchFamily="34" charset="0"/>
                <a:cs typeface="Arial" charset="0"/>
              </a:rPr>
              <a:t>orificio</a:t>
            </a:r>
            <a:r>
              <a:rPr lang="en-US" altLang="en-US" dirty="0" smtClean="0">
                <a:latin typeface="Calibri" pitchFamily="34" charset="0"/>
                <a:cs typeface="Arial" charset="0"/>
              </a:rPr>
              <a:t> de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de pie a </a:t>
            </a:r>
            <a:r>
              <a:rPr lang="en-US" altLang="en-US" dirty="0" err="1" smtClean="0">
                <a:latin typeface="Calibri" pitchFamily="34" charset="0"/>
                <a:cs typeface="Arial" charset="0"/>
              </a:rPr>
              <a:t>quedar</a:t>
            </a:r>
            <a:r>
              <a:rPr lang="en-US" altLang="en-US" dirty="0" smtClean="0">
                <a:latin typeface="Calibri" pitchFamily="34" charset="0"/>
                <a:cs typeface="Arial" charset="0"/>
              </a:rPr>
              <a:t> </a:t>
            </a:r>
            <a:r>
              <a:rPr lang="en-US" altLang="en-US" dirty="0" err="1" smtClean="0">
                <a:latin typeface="Calibri" pitchFamily="34" charset="0"/>
                <a:cs typeface="Arial" charset="0"/>
              </a:rPr>
              <a:t>atrapados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y </a:t>
            </a:r>
            <a:r>
              <a:rPr lang="en-US" altLang="en-US" dirty="0" err="1" smtClean="0">
                <a:latin typeface="Calibri" pitchFamily="34" charset="0"/>
                <a:cs typeface="Arial" charset="0"/>
              </a:rPr>
              <a:t>causar</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caída</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El </a:t>
            </a:r>
            <a:r>
              <a:rPr lang="en-US" altLang="en-US" dirty="0" err="1" smtClean="0">
                <a:latin typeface="Calibri" pitchFamily="34" charset="0"/>
                <a:cs typeface="Arial" charset="0"/>
              </a:rPr>
              <a:t>resto</a:t>
            </a:r>
            <a:r>
              <a:rPr lang="en-US" altLang="en-US" dirty="0" smtClean="0">
                <a:latin typeface="Calibri" pitchFamily="34" charset="0"/>
                <a:cs typeface="Arial" charset="0"/>
              </a:rPr>
              <a:t> del </a:t>
            </a:r>
            <a:r>
              <a:rPr lang="en-US" altLang="en-US" dirty="0" err="1" smtClean="0">
                <a:latin typeface="Calibri" pitchFamily="34" charset="0"/>
                <a:cs typeface="Arial" charset="0"/>
              </a:rPr>
              <a:t>orificio</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estar</a:t>
            </a:r>
            <a:r>
              <a:rPr lang="en-US" altLang="en-US" dirty="0" smtClean="0">
                <a:latin typeface="Calibri" pitchFamily="34" charset="0"/>
                <a:cs typeface="Arial" charset="0"/>
              </a:rPr>
              <a:t> </a:t>
            </a:r>
            <a:r>
              <a:rPr lang="en-US" altLang="en-US" dirty="0" err="1" smtClean="0">
                <a:latin typeface="Calibri" pitchFamily="34" charset="0"/>
                <a:cs typeface="Arial" charset="0"/>
              </a:rPr>
              <a:t>cubierto</a:t>
            </a:r>
            <a:r>
              <a:rPr lang="en-US" altLang="en-US" dirty="0" smtClean="0">
                <a:latin typeface="Calibri" pitchFamily="34" charset="0"/>
                <a:cs typeface="Arial" charset="0"/>
              </a:rPr>
              <a:t> o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parrilla</a:t>
            </a:r>
            <a:r>
              <a:rPr lang="en-US" altLang="en-US" dirty="0" smtClean="0">
                <a:latin typeface="Calibri" pitchFamily="34" charset="0"/>
                <a:cs typeface="Arial" charset="0"/>
              </a:rPr>
              <a:t> </a:t>
            </a:r>
            <a:r>
              <a:rPr lang="en-US" altLang="en-US" dirty="0" err="1" smtClean="0">
                <a:latin typeface="Calibri" pitchFamily="34" charset="0"/>
                <a:cs typeface="Arial" charset="0"/>
              </a:rPr>
              <a:t>más</a:t>
            </a:r>
            <a:r>
              <a:rPr lang="en-US" altLang="en-US" dirty="0" smtClean="0">
                <a:latin typeface="Calibri" pitchFamily="34" charset="0"/>
                <a:cs typeface="Arial" charset="0"/>
              </a:rPr>
              <a:t> </a:t>
            </a:r>
            <a:r>
              <a:rPr lang="en-US" altLang="en-US" dirty="0" err="1" smtClean="0">
                <a:latin typeface="Calibri" pitchFamily="34" charset="0"/>
                <a:cs typeface="Arial" charset="0"/>
              </a:rPr>
              <a:t>grande</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cubrir</a:t>
            </a:r>
            <a:r>
              <a:rPr lang="en-US" altLang="en-US" dirty="0" smtClean="0">
                <a:latin typeface="Calibri" pitchFamily="34" charset="0"/>
                <a:cs typeface="Arial" charset="0"/>
              </a:rPr>
              <a:t> </a:t>
            </a:r>
            <a:r>
              <a:rPr lang="en-US" altLang="en-US" dirty="0" err="1" smtClean="0">
                <a:latin typeface="Calibri" pitchFamily="34" charset="0"/>
                <a:cs typeface="Arial" charset="0"/>
              </a:rPr>
              <a:t>toda</a:t>
            </a:r>
            <a:r>
              <a:rPr lang="en-US" altLang="en-US" dirty="0" smtClean="0">
                <a:latin typeface="Calibri" pitchFamily="34" charset="0"/>
                <a:cs typeface="Arial" charset="0"/>
              </a:rPr>
              <a:t> la </a:t>
            </a:r>
            <a:r>
              <a:rPr lang="en-US" altLang="en-US" dirty="0" err="1" smtClean="0">
                <a:latin typeface="Calibri" pitchFamily="34" charset="0"/>
                <a:cs typeface="Arial" charset="0"/>
              </a:rPr>
              <a:t>apertura</a:t>
            </a:r>
            <a:r>
              <a:rPr lang="en-US" altLang="en-US" dirty="0" smtClean="0">
                <a:latin typeface="Calibri" pitchFamily="34" charset="0"/>
                <a:cs typeface="Arial" charset="0"/>
              </a:rPr>
              <a:t> del </a:t>
            </a:r>
            <a:r>
              <a:rPr lang="en-US" altLang="en-US" dirty="0" err="1" smtClean="0">
                <a:latin typeface="Calibri" pitchFamily="34" charset="0"/>
                <a:cs typeface="Arial" charset="0"/>
              </a:rPr>
              <a:t>orificio</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estar</a:t>
            </a:r>
            <a:r>
              <a:rPr lang="en-US" altLang="en-US" dirty="0" smtClean="0">
                <a:latin typeface="Calibri" pitchFamily="34" charset="0"/>
                <a:cs typeface="Arial" charset="0"/>
              </a:rPr>
              <a:t> </a:t>
            </a:r>
            <a:r>
              <a:rPr lang="en-US" altLang="en-US" dirty="0" err="1" smtClean="0">
                <a:latin typeface="Calibri" pitchFamily="34" charset="0"/>
                <a:cs typeface="Arial" charset="0"/>
              </a:rPr>
              <a:t>colocado</a:t>
            </a:r>
            <a:r>
              <a:rPr lang="en-US" altLang="en-US" dirty="0" smtClean="0">
                <a:latin typeface="Calibri" pitchFamily="34" charset="0"/>
                <a:cs typeface="Arial" charset="0"/>
              </a:rPr>
              <a:t>.</a:t>
            </a:r>
          </a:p>
        </p:txBody>
      </p:sp>
      <p:sp>
        <p:nvSpPr>
          <p:cNvPr id="62469"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81C8C1F-65B8-4708-92A7-0DE728811632}" type="slidenum">
              <a:rPr lang="en-US" altLang="en-US">
                <a:latin typeface="Calibri" pitchFamily="34" charset="0"/>
              </a:rPr>
              <a:pPr algn="r" eaLnBrk="1" hangingPunct="1">
                <a:spcBef>
                  <a:spcPct val="0"/>
                </a:spcBef>
                <a:buClrTx/>
                <a:buFontTx/>
                <a:buNone/>
              </a:pPr>
              <a:t>29</a:t>
            </a:fld>
            <a:r>
              <a:rPr lang="en-US" altLang="en-US">
                <a:latin typeface="Calibri" pitchFamily="34"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ED599259-CCB8-44A2-989F-15AE49E07B6D}" type="slidenum">
              <a:rPr lang="en-US" altLang="en-US">
                <a:latin typeface="Calibri" pitchFamily="34" charset="0"/>
              </a:rPr>
              <a:pPr>
                <a:spcBef>
                  <a:spcPct val="0"/>
                </a:spcBef>
                <a:buClrTx/>
                <a:buFontTx/>
                <a:buNone/>
              </a:pPr>
              <a:t>3</a:t>
            </a:fld>
            <a:r>
              <a:rPr lang="en-US" altLang="en-US">
                <a:latin typeface="Calibri" pitchFamily="34" charset="0"/>
              </a:rPr>
              <a:t> </a:t>
            </a:r>
          </a:p>
        </p:txBody>
      </p:sp>
      <p:sp>
        <p:nvSpPr>
          <p:cNvPr id="9219"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Caídas y caídas de objetos pueden ser el resultado de las superficies de trabajo inestable, las escaleras que no sean colocadas de forma segura y el uso incorrecto de protección contra caídas. Los trabajadores también están sujetos a las cataratas o a los peligros de caída de objetos si ambos lados y los bordes, orificios de piso, y las aberturas de pared no están protegidos.  Cada vez que un trabajador está a una altura de seis metros o más (industria de la construcción) o cuatro pies o más (general de la industria), el trabajador debe ser protegido.</a:t>
            </a:r>
          </a:p>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Prevención de caídas es el término que se utiliza para los sistemas que impiden al trabajador por la caída en el primer lugar.  Algunos sistemas que impiden al trabajador caídas incluyen los guardarraíles y tapas.  Este método, a diferencia de protección contra caídas, es el camino más seguro.</a:t>
            </a:r>
          </a:p>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Protección contra caídas, por otra parte, es el término que se utiliza para los sistemas que protegen al trabajador de la caída misma, detener la caída de alguna manera.  Algunos sistemas que detener la caída de un trabajador incluyen sistemas personal de detención de caídas (PFAS), también conocido como arnés, y redes de seguridad.</a:t>
            </a:r>
          </a:p>
        </p:txBody>
      </p:sp>
      <p:sp>
        <p:nvSpPr>
          <p:cNvPr id="9221"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AB43055-5310-47BB-97AB-D25844173AB6}" type="slidenum">
              <a:rPr lang="en-US" altLang="en-US">
                <a:latin typeface="Calibri" pitchFamily="34" charset="0"/>
              </a:rPr>
              <a:pPr algn="r" eaLnBrk="1" hangingPunct="1">
                <a:spcBef>
                  <a:spcPct val="0"/>
                </a:spcBef>
                <a:buClrTx/>
                <a:buFontTx/>
                <a:buNone/>
              </a:pPr>
              <a:t>3</a:t>
            </a:fld>
            <a:r>
              <a:rPr lang="en-US" altLang="en-US">
                <a:latin typeface="Calibri" pitchFamily="34" charset="0"/>
              </a:rP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68935C8E-A690-4328-A41C-7600E435E623}" type="slidenum">
              <a:rPr lang="en-US" altLang="en-US">
                <a:latin typeface="Calibri" pitchFamily="34" charset="0"/>
              </a:rPr>
              <a:pPr>
                <a:spcBef>
                  <a:spcPct val="0"/>
                </a:spcBef>
                <a:buClrTx/>
                <a:buFontTx/>
                <a:buNone/>
              </a:pPr>
              <a:t>30</a:t>
            </a:fld>
            <a:r>
              <a:rPr lang="en-US" altLang="en-US">
                <a:latin typeface="Calibri" pitchFamily="34" charset="0"/>
              </a:rPr>
              <a:t> </a:t>
            </a:r>
          </a:p>
        </p:txBody>
      </p:sp>
      <p:sp>
        <p:nvSpPr>
          <p:cNvPr id="64515"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t>
            </a:r>
            <a:r>
              <a:rPr lang="en-US" altLang="en-US" dirty="0" err="1" smtClean="0">
                <a:latin typeface="Calibri" pitchFamily="34" charset="0"/>
                <a:cs typeface="Arial" charset="0"/>
              </a:rPr>
              <a:t>varias</a:t>
            </a:r>
            <a:r>
              <a:rPr lang="en-US" altLang="en-US" dirty="0" smtClean="0">
                <a:latin typeface="Calibri" pitchFamily="34" charset="0"/>
                <a:cs typeface="Arial" charset="0"/>
              </a:rPr>
              <a:t> </a:t>
            </a:r>
            <a:r>
              <a:rPr lang="en-US" altLang="en-US" dirty="0" err="1" smtClean="0">
                <a:latin typeface="Calibri" pitchFamily="34" charset="0"/>
                <a:cs typeface="Arial" charset="0"/>
              </a:rPr>
              <a:t>carreras</a:t>
            </a:r>
            <a:r>
              <a:rPr lang="en-US" altLang="en-US" dirty="0" smtClean="0">
                <a:latin typeface="Calibri" pitchFamily="34" charset="0"/>
                <a:cs typeface="Arial" charset="0"/>
              </a:rPr>
              <a:t> de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manguera</a:t>
            </a:r>
            <a:r>
              <a:rPr lang="en-US" altLang="en-US" dirty="0" smtClean="0">
                <a:latin typeface="Calibri" pitchFamily="34" charset="0"/>
                <a:cs typeface="Arial" charset="0"/>
              </a:rPr>
              <a:t> para vapor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quedaba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plataforma</a:t>
            </a:r>
            <a:r>
              <a:rPr lang="en-US" altLang="en-US" dirty="0" smtClean="0">
                <a:latin typeface="Calibri" pitchFamily="34" charset="0"/>
                <a:cs typeface="Arial" charset="0"/>
              </a:rPr>
              <a:t>.  Este </a:t>
            </a:r>
            <a:r>
              <a:rPr lang="en-US" altLang="en-US" dirty="0" err="1" smtClean="0">
                <a:latin typeface="Calibri" pitchFamily="34" charset="0"/>
                <a:cs typeface="Arial" charset="0"/>
              </a:rPr>
              <a:t>tubo</a:t>
            </a:r>
            <a:r>
              <a:rPr lang="en-US" altLang="en-US" dirty="0" smtClean="0">
                <a:latin typeface="Calibri" pitchFamily="34" charset="0"/>
                <a:cs typeface="Arial" charset="0"/>
              </a:rPr>
              <a:t> flexible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causar</a:t>
            </a:r>
            <a:r>
              <a:rPr lang="en-US" altLang="en-US" dirty="0" smtClean="0">
                <a:latin typeface="Calibri" pitchFamily="34" charset="0"/>
                <a:cs typeface="Arial" charset="0"/>
              </a:rPr>
              <a:t> un </a:t>
            </a:r>
            <a:r>
              <a:rPr lang="en-US" altLang="en-US" dirty="0" err="1" smtClean="0">
                <a:latin typeface="Calibri" pitchFamily="34" charset="0"/>
                <a:cs typeface="Arial" charset="0"/>
              </a:rPr>
              <a:t>viaje</a:t>
            </a:r>
            <a:r>
              <a:rPr lang="en-US" altLang="en-US" dirty="0" smtClean="0">
                <a:latin typeface="Calibri" pitchFamily="34" charset="0"/>
                <a:cs typeface="Arial" charset="0"/>
              </a:rPr>
              <a:t>; el </a:t>
            </a:r>
            <a:r>
              <a:rPr lang="en-US" altLang="en-US" dirty="0" err="1" smtClean="0">
                <a:latin typeface="Calibri" pitchFamily="34" charset="0"/>
                <a:cs typeface="Arial" charset="0"/>
              </a:rPr>
              <a:t>orden</a:t>
            </a:r>
            <a:r>
              <a:rPr lang="en-US" altLang="en-US" dirty="0" smtClean="0">
                <a:latin typeface="Calibri" pitchFamily="34" charset="0"/>
                <a:cs typeface="Arial" charset="0"/>
              </a:rPr>
              <a:t> y </a:t>
            </a:r>
            <a:r>
              <a:rPr lang="en-US" altLang="en-US" dirty="0" err="1" smtClean="0">
                <a:latin typeface="Calibri" pitchFamily="34" charset="0"/>
                <a:cs typeface="Arial" charset="0"/>
              </a:rPr>
              <a:t>limpieza</a:t>
            </a:r>
            <a:r>
              <a:rPr lang="en-US" altLang="en-US" dirty="0" smtClean="0">
                <a:latin typeface="Calibri" pitchFamily="34" charset="0"/>
                <a:cs typeface="Arial" charset="0"/>
              </a:rPr>
              <a:t> se </a:t>
            </a:r>
            <a:r>
              <a:rPr lang="en-US" altLang="en-US" dirty="0" err="1" smtClean="0">
                <a:latin typeface="Calibri" pitchFamily="34" charset="0"/>
                <a:cs typeface="Arial" charset="0"/>
              </a:rPr>
              <a:t>necesita</a:t>
            </a:r>
            <a:r>
              <a:rPr lang="en-US" altLang="en-US" dirty="0" smtClean="0">
                <a:latin typeface="Calibri" pitchFamily="34" charset="0"/>
                <a:cs typeface="Arial" charset="0"/>
              </a:rPr>
              <a:t> </a:t>
            </a:r>
            <a:r>
              <a:rPr lang="en-US" altLang="en-US" dirty="0" err="1" smtClean="0">
                <a:latin typeface="Calibri" pitchFamily="34" charset="0"/>
                <a:cs typeface="Arial" charset="0"/>
              </a:rPr>
              <a:t>aquí</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La </a:t>
            </a:r>
            <a:r>
              <a:rPr lang="en-US" altLang="en-US" dirty="0" err="1" smtClean="0">
                <a:latin typeface="Calibri" pitchFamily="34" charset="0"/>
                <a:cs typeface="Arial" charset="0"/>
              </a:rPr>
              <a:t>manguera</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estar</a:t>
            </a:r>
            <a:r>
              <a:rPr lang="en-US" altLang="en-US" dirty="0" smtClean="0">
                <a:latin typeface="Calibri" pitchFamily="34" charset="0"/>
                <a:cs typeface="Arial" charset="0"/>
              </a:rPr>
              <a:t> </a:t>
            </a:r>
            <a:r>
              <a:rPr lang="en-US" altLang="en-US" dirty="0" err="1" smtClean="0">
                <a:latin typeface="Calibri" pitchFamily="34" charset="0"/>
                <a:cs typeface="Arial" charset="0"/>
              </a:rPr>
              <a:t>escondido</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un </a:t>
            </a:r>
            <a:r>
              <a:rPr lang="en-US" altLang="en-US" dirty="0" err="1" smtClean="0">
                <a:latin typeface="Calibri" pitchFamily="34" charset="0"/>
                <a:cs typeface="Arial" charset="0"/>
              </a:rPr>
              <a:t>área</a:t>
            </a:r>
            <a:r>
              <a:rPr lang="en-US" altLang="en-US" dirty="0" smtClean="0">
                <a:latin typeface="Calibri" pitchFamily="34" charset="0"/>
                <a:cs typeface="Arial" charset="0"/>
              </a:rPr>
              <a:t> </a:t>
            </a:r>
            <a:r>
              <a:rPr lang="en-US" altLang="en-US" dirty="0" err="1" smtClean="0">
                <a:latin typeface="Calibri" pitchFamily="34" charset="0"/>
                <a:cs typeface="Arial" charset="0"/>
              </a:rPr>
              <a:t>donde</a:t>
            </a:r>
            <a:r>
              <a:rPr lang="en-US" altLang="en-US" dirty="0" smtClean="0">
                <a:latin typeface="Calibri" pitchFamily="34" charset="0"/>
                <a:cs typeface="Arial" charset="0"/>
              </a:rPr>
              <a:t>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no </a:t>
            </a:r>
            <a:r>
              <a:rPr lang="en-US" altLang="en-US" dirty="0" err="1" smtClean="0">
                <a:latin typeface="Calibri" pitchFamily="34" charset="0"/>
                <a:cs typeface="Arial" charset="0"/>
              </a:rPr>
              <a:t>es</a:t>
            </a:r>
            <a:r>
              <a:rPr lang="en-US" altLang="en-US" dirty="0" smtClean="0">
                <a:latin typeface="Calibri" pitchFamily="34" charset="0"/>
                <a:cs typeface="Arial" charset="0"/>
              </a:rPr>
              <a:t> probable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viaje</a:t>
            </a:r>
            <a:r>
              <a:rPr lang="en-US" altLang="en-US" dirty="0" smtClean="0">
                <a:latin typeface="Calibri" pitchFamily="34" charset="0"/>
                <a:cs typeface="Arial" charset="0"/>
              </a:rPr>
              <a:t> </a:t>
            </a:r>
            <a:r>
              <a:rPr lang="en-US" altLang="en-US" dirty="0" err="1" smtClean="0">
                <a:latin typeface="Calibri" pitchFamily="34" charset="0"/>
                <a:cs typeface="Arial" charset="0"/>
              </a:rPr>
              <a:t>sobre</a:t>
            </a:r>
            <a:r>
              <a:rPr lang="en-US" altLang="en-US" dirty="0" smtClean="0">
                <a:latin typeface="Calibri" pitchFamily="34" charset="0"/>
                <a:cs typeface="Arial" charset="0"/>
              </a:rPr>
              <a:t> </a:t>
            </a:r>
            <a:r>
              <a:rPr lang="en-US" altLang="en-US" dirty="0" err="1" smtClean="0">
                <a:latin typeface="Calibri" pitchFamily="34" charset="0"/>
                <a:cs typeface="Arial" charset="0"/>
              </a:rPr>
              <a:t>él</a:t>
            </a:r>
            <a:r>
              <a:rPr lang="en-US" altLang="en-US" dirty="0" smtClean="0">
                <a:latin typeface="Calibri" pitchFamily="34" charset="0"/>
                <a:cs typeface="Arial" charset="0"/>
              </a:rPr>
              <a:t> o </a:t>
            </a:r>
            <a:r>
              <a:rPr lang="en-US" altLang="en-US" dirty="0" err="1" smtClean="0">
                <a:latin typeface="Calibri" pitchFamily="34" charset="0"/>
                <a:cs typeface="Arial" charset="0"/>
              </a:rPr>
              <a:t>ella</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ser</a:t>
            </a:r>
            <a:r>
              <a:rPr lang="en-US" altLang="en-US" dirty="0" smtClean="0">
                <a:latin typeface="Calibri" pitchFamily="34" charset="0"/>
                <a:cs typeface="Arial" charset="0"/>
              </a:rPr>
              <a:t> </a:t>
            </a:r>
            <a:r>
              <a:rPr lang="en-US" altLang="en-US" dirty="0" err="1" smtClean="0">
                <a:latin typeface="Calibri" pitchFamily="34" charset="0"/>
                <a:cs typeface="Arial" charset="0"/>
              </a:rPr>
              <a:t>devueltos</a:t>
            </a:r>
            <a:r>
              <a:rPr lang="en-US" altLang="en-US" dirty="0" smtClean="0">
                <a:latin typeface="Calibri" pitchFamily="34" charset="0"/>
                <a:cs typeface="Arial" charset="0"/>
              </a:rPr>
              <a:t> a </a:t>
            </a:r>
            <a:r>
              <a:rPr lang="en-US" altLang="en-US" dirty="0" err="1" smtClean="0">
                <a:latin typeface="Calibri" pitchFamily="34" charset="0"/>
                <a:cs typeface="Arial" charset="0"/>
              </a:rPr>
              <a:t>almacenamiento</a:t>
            </a:r>
            <a:r>
              <a:rPr lang="en-US" altLang="en-US" dirty="0" smtClean="0">
                <a:latin typeface="Calibri" pitchFamily="34" charset="0"/>
                <a:cs typeface="Arial" charset="0"/>
              </a:rPr>
              <a:t> </a:t>
            </a:r>
            <a:r>
              <a:rPr lang="en-US" altLang="en-US" dirty="0" err="1" smtClean="0">
                <a:latin typeface="Calibri" pitchFamily="34" charset="0"/>
                <a:cs typeface="Arial" charset="0"/>
              </a:rPr>
              <a:t>si</a:t>
            </a:r>
            <a:r>
              <a:rPr lang="en-US" altLang="en-US" dirty="0" smtClean="0">
                <a:latin typeface="Calibri" pitchFamily="34" charset="0"/>
                <a:cs typeface="Arial" charset="0"/>
              </a:rPr>
              <a:t> no se </a:t>
            </a:r>
            <a:r>
              <a:rPr lang="en-US" altLang="en-US" dirty="0" err="1" smtClean="0">
                <a:latin typeface="Calibri" pitchFamily="34" charset="0"/>
                <a:cs typeface="Arial" charset="0"/>
              </a:rPr>
              <a:t>utiliza</a:t>
            </a:r>
            <a:r>
              <a:rPr lang="en-US" altLang="en-US" dirty="0" smtClean="0">
                <a:latin typeface="Calibri" pitchFamily="34" charset="0"/>
                <a:cs typeface="Arial" charset="0"/>
              </a:rPr>
              <a:t>.</a:t>
            </a:r>
          </a:p>
        </p:txBody>
      </p:sp>
      <p:sp>
        <p:nvSpPr>
          <p:cNvPr id="64517"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CA46C468-F08E-4ACF-938B-3CFF9B43C4BA}" type="slidenum">
              <a:rPr lang="en-US" altLang="en-US">
                <a:latin typeface="Calibri" pitchFamily="34" charset="0"/>
              </a:rPr>
              <a:pPr algn="r" eaLnBrk="1" hangingPunct="1">
                <a:spcBef>
                  <a:spcPct val="0"/>
                </a:spcBef>
                <a:buClrTx/>
                <a:buFontTx/>
                <a:buNone/>
              </a:pPr>
              <a:t>30</a:t>
            </a:fld>
            <a:r>
              <a:rPr lang="en-US" altLang="en-US">
                <a:latin typeface="Calibri" pitchFamily="34" charset="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41C9B3E5-1823-4058-A000-97D76F1F367B}" type="slidenum">
              <a:rPr lang="en-US" altLang="en-US">
                <a:latin typeface="Calibri" pitchFamily="34" charset="0"/>
              </a:rPr>
              <a:pPr>
                <a:spcBef>
                  <a:spcPct val="0"/>
                </a:spcBef>
                <a:buClrTx/>
                <a:buFontTx/>
                <a:buNone/>
              </a:pPr>
              <a:t>31</a:t>
            </a:fld>
            <a:r>
              <a:rPr lang="en-US" altLang="en-US">
                <a:latin typeface="Calibri" pitchFamily="34" charset="0"/>
              </a:rPr>
              <a:t> </a:t>
            </a:r>
          </a:p>
        </p:txBody>
      </p:sp>
      <p:sp>
        <p:nvSpPr>
          <p:cNvPr id="66563"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el cable </a:t>
            </a:r>
            <a:r>
              <a:rPr lang="en-US" altLang="en-US" dirty="0" err="1" smtClean="0">
                <a:latin typeface="Calibri" pitchFamily="34" charset="0"/>
                <a:cs typeface="Arial" charset="0"/>
              </a:rPr>
              <a:t>que</a:t>
            </a:r>
            <a:r>
              <a:rPr lang="en-US" altLang="en-US" dirty="0" smtClean="0">
                <a:latin typeface="Calibri" pitchFamily="34" charset="0"/>
                <a:cs typeface="Arial" charset="0"/>
              </a:rPr>
              <a:t> ha </a:t>
            </a:r>
            <a:r>
              <a:rPr lang="en-US" altLang="en-US" dirty="0" err="1" smtClean="0">
                <a:latin typeface="Calibri" pitchFamily="34" charset="0"/>
                <a:cs typeface="Arial" charset="0"/>
              </a:rPr>
              <a:t>sido</a:t>
            </a:r>
            <a:r>
              <a:rPr lang="en-US" altLang="en-US" dirty="0" smtClean="0">
                <a:latin typeface="Calibri" pitchFamily="34" charset="0"/>
                <a:cs typeface="Arial" charset="0"/>
              </a:rPr>
              <a:t> </a:t>
            </a:r>
            <a:r>
              <a:rPr lang="en-US" altLang="en-US" dirty="0" err="1" smtClean="0">
                <a:latin typeface="Calibri" pitchFamily="34" charset="0"/>
                <a:cs typeface="Arial" charset="0"/>
              </a:rPr>
              <a:t>marcada</a:t>
            </a:r>
            <a:r>
              <a:rPr lang="en-US" altLang="en-US" dirty="0" smtClean="0">
                <a:latin typeface="Calibri" pitchFamily="34" charset="0"/>
                <a:cs typeface="Arial" charset="0"/>
              </a:rPr>
              <a:t> con </a:t>
            </a:r>
            <a:r>
              <a:rPr lang="en-US" altLang="en-US" dirty="0" err="1" smtClean="0">
                <a:latin typeface="Calibri" pitchFamily="34" charset="0"/>
                <a:cs typeface="Arial" charset="0"/>
              </a:rPr>
              <a:t>cinta</a:t>
            </a:r>
            <a:r>
              <a:rPr lang="en-US" altLang="en-US" dirty="0" smtClean="0">
                <a:latin typeface="Calibri" pitchFamily="34" charset="0"/>
                <a:cs typeface="Arial" charset="0"/>
              </a:rPr>
              <a:t> de </a:t>
            </a:r>
            <a:r>
              <a:rPr lang="en-US" altLang="en-US" dirty="0" err="1" smtClean="0">
                <a:latin typeface="Calibri" pitchFamily="34" charset="0"/>
                <a:cs typeface="Arial" charset="0"/>
              </a:rPr>
              <a:t>precaución</a:t>
            </a:r>
            <a:r>
              <a:rPr lang="en-US" altLang="en-US" dirty="0" smtClean="0">
                <a:latin typeface="Calibri" pitchFamily="34" charset="0"/>
                <a:cs typeface="Arial" charset="0"/>
              </a:rPr>
              <a:t>.  A </a:t>
            </a:r>
            <a:r>
              <a:rPr lang="en-US" altLang="en-US" dirty="0" err="1" smtClean="0">
                <a:latin typeface="Calibri" pitchFamily="34" charset="0"/>
                <a:cs typeface="Arial" charset="0"/>
              </a:rPr>
              <a:t>veces</a:t>
            </a:r>
            <a:r>
              <a:rPr lang="en-US" altLang="en-US" dirty="0" smtClean="0">
                <a:latin typeface="Calibri" pitchFamily="34" charset="0"/>
                <a:cs typeface="Arial" charset="0"/>
              </a:rPr>
              <a:t>, </a:t>
            </a:r>
            <a:r>
              <a:rPr lang="en-US" altLang="en-US" dirty="0" err="1" smtClean="0">
                <a:latin typeface="Calibri" pitchFamily="34" charset="0"/>
                <a:cs typeface="Arial" charset="0"/>
              </a:rPr>
              <a:t>estos</a:t>
            </a:r>
            <a:r>
              <a:rPr lang="en-US" altLang="en-US" dirty="0" smtClean="0">
                <a:latin typeface="Calibri" pitchFamily="34" charset="0"/>
                <a:cs typeface="Arial" charset="0"/>
              </a:rPr>
              <a:t> cables </a:t>
            </a:r>
            <a:r>
              <a:rPr lang="en-US" altLang="en-US" dirty="0" err="1" smtClean="0">
                <a:latin typeface="Calibri" pitchFamily="34" charset="0"/>
                <a:cs typeface="Arial" charset="0"/>
              </a:rPr>
              <a:t>tienen</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cruzar</a:t>
            </a:r>
            <a:r>
              <a:rPr lang="en-US" altLang="en-US" dirty="0" smtClean="0">
                <a:latin typeface="Calibri" pitchFamily="34" charset="0"/>
                <a:cs typeface="Arial" charset="0"/>
              </a:rPr>
              <a:t> un </a:t>
            </a:r>
            <a:r>
              <a:rPr lang="en-US" altLang="en-US" dirty="0" err="1" smtClean="0">
                <a:latin typeface="Calibri" pitchFamily="34" charset="0"/>
                <a:cs typeface="Arial" charset="0"/>
              </a:rPr>
              <a:t>pasillo</a:t>
            </a:r>
            <a:r>
              <a:rPr lang="en-US" altLang="en-US" dirty="0" smtClean="0">
                <a:latin typeface="Calibri" pitchFamily="34" charset="0"/>
                <a:cs typeface="Arial" charset="0"/>
              </a:rPr>
              <a:t>.</a:t>
            </a:r>
          </a:p>
        </p:txBody>
      </p:sp>
      <p:sp>
        <p:nvSpPr>
          <p:cNvPr id="66565"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EC014BFD-AD54-472B-BC9B-8466BDCBFAA3}" type="slidenum">
              <a:rPr lang="en-US" altLang="en-US">
                <a:latin typeface="Calibri" pitchFamily="34" charset="0"/>
              </a:rPr>
              <a:pPr algn="r" eaLnBrk="1" hangingPunct="1">
                <a:spcBef>
                  <a:spcPct val="0"/>
                </a:spcBef>
                <a:buClrTx/>
                <a:buFontTx/>
                <a:buNone/>
              </a:pPr>
              <a:t>31</a:t>
            </a:fld>
            <a:r>
              <a:rPr lang="en-US" altLang="en-US">
                <a:latin typeface="Calibri" pitchFamily="34" charset="0"/>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3F0F61AC-58A5-4DE3-BE4C-87E5C9AD70C0}" type="slidenum">
              <a:rPr lang="en-US" altLang="en-US">
                <a:latin typeface="Calibri" pitchFamily="34" charset="0"/>
              </a:rPr>
              <a:pPr>
                <a:spcBef>
                  <a:spcPct val="0"/>
                </a:spcBef>
                <a:buClrTx/>
                <a:buFontTx/>
                <a:buNone/>
              </a:pPr>
              <a:t>32</a:t>
            </a:fld>
            <a:r>
              <a:rPr lang="en-US" altLang="en-US">
                <a:latin typeface="Calibri" pitchFamily="34" charset="0"/>
              </a:rPr>
              <a:t> </a:t>
            </a:r>
          </a:p>
        </p:txBody>
      </p:sp>
      <p:sp>
        <p:nvSpPr>
          <p:cNvPr id="68611"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para </a:t>
            </a:r>
            <a:r>
              <a:rPr lang="en-US" altLang="en-US" dirty="0" err="1" smtClean="0">
                <a:latin typeface="Calibri" pitchFamily="34" charset="0"/>
                <a:cs typeface="Arial" charset="0"/>
              </a:rPr>
              <a:t>que</a:t>
            </a:r>
            <a:r>
              <a:rPr lang="en-US" altLang="en-US" dirty="0" smtClean="0">
                <a:latin typeface="Calibri" pitchFamily="34" charset="0"/>
                <a:cs typeface="Arial" charset="0"/>
              </a:rPr>
              <a:t> un </a:t>
            </a:r>
            <a:r>
              <a:rPr lang="en-US" altLang="en-US" dirty="0" err="1" smtClean="0">
                <a:latin typeface="Calibri" pitchFamily="34" charset="0"/>
                <a:cs typeface="Arial" charset="0"/>
              </a:rPr>
              <a:t>tema</a:t>
            </a:r>
            <a:r>
              <a:rPr lang="en-US" altLang="en-US" dirty="0" smtClean="0">
                <a:latin typeface="Calibri" pitchFamily="34" charset="0"/>
                <a:cs typeface="Arial" charset="0"/>
              </a:rPr>
              <a:t> del </a:t>
            </a:r>
            <a:r>
              <a:rPr lang="en-US" altLang="en-US" dirty="0" err="1" smtClean="0">
                <a:latin typeface="Calibri" pitchFamily="34" charset="0"/>
                <a:cs typeface="Arial" charset="0"/>
              </a:rPr>
              <a:t>toolpusher</a:t>
            </a:r>
            <a:r>
              <a:rPr lang="en-US" altLang="en-US" dirty="0" smtClean="0">
                <a:latin typeface="Calibri" pitchFamily="34" charset="0"/>
                <a:cs typeface="Arial" charset="0"/>
              </a:rPr>
              <a:t>.  El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pone </a:t>
            </a:r>
            <a:r>
              <a:rPr lang="en-US" altLang="en-US" dirty="0" err="1" smtClean="0">
                <a:latin typeface="Calibri" pitchFamily="34" charset="0"/>
                <a:cs typeface="Arial" charset="0"/>
              </a:rPr>
              <a:t>en</a:t>
            </a:r>
            <a:r>
              <a:rPr lang="en-US" altLang="en-US" dirty="0" smtClean="0">
                <a:latin typeface="Calibri" pitchFamily="34" charset="0"/>
                <a:cs typeface="Arial" charset="0"/>
              </a:rPr>
              <a:t> mayor </a:t>
            </a:r>
            <a:r>
              <a:rPr lang="en-US" altLang="en-US" dirty="0" err="1" smtClean="0">
                <a:latin typeface="Calibri" pitchFamily="34" charset="0"/>
                <a:cs typeface="Arial" charset="0"/>
              </a:rPr>
              <a:t>riesgo</a:t>
            </a:r>
            <a:r>
              <a:rPr lang="en-US" altLang="en-US" dirty="0" smtClean="0">
                <a:latin typeface="Calibri" pitchFamily="34" charset="0"/>
                <a:cs typeface="Arial" charset="0"/>
              </a:rPr>
              <a:t> de </a:t>
            </a:r>
            <a:r>
              <a:rPr lang="en-US" altLang="en-US" dirty="0" err="1" smtClean="0">
                <a:latin typeface="Calibri" pitchFamily="34" charset="0"/>
                <a:cs typeface="Arial" charset="0"/>
              </a:rPr>
              <a:t>sufrir</a:t>
            </a:r>
            <a:r>
              <a:rPr lang="en-US" altLang="en-US" dirty="0" smtClean="0">
                <a:latin typeface="Calibri" pitchFamily="34" charset="0"/>
                <a:cs typeface="Arial" charset="0"/>
              </a:rPr>
              <a:t> </a:t>
            </a:r>
            <a:r>
              <a:rPr lang="en-US" altLang="en-US" dirty="0" err="1" smtClean="0">
                <a:latin typeface="Calibri" pitchFamily="34" charset="0"/>
                <a:cs typeface="Arial" charset="0"/>
              </a:rPr>
              <a:t>caídas</a:t>
            </a:r>
            <a:r>
              <a:rPr lang="en-US" altLang="en-US" dirty="0" smtClean="0">
                <a:latin typeface="Calibri" pitchFamily="34" charset="0"/>
                <a:cs typeface="Arial" charset="0"/>
              </a:rPr>
              <a:t> y </a:t>
            </a:r>
            <a:r>
              <a:rPr lang="en-US" altLang="en-US" dirty="0" err="1" smtClean="0">
                <a:latin typeface="Calibri" pitchFamily="34" charset="0"/>
                <a:cs typeface="Arial" charset="0"/>
              </a:rPr>
              <a:t>golpes</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a:t>
            </a:r>
            <a:r>
              <a:rPr lang="en-US" altLang="en-US" dirty="0" err="1" smtClean="0">
                <a:latin typeface="Calibri" pitchFamily="34" charset="0"/>
                <a:cs typeface="Arial" charset="0"/>
              </a:rPr>
              <a:t>equipos</a:t>
            </a:r>
            <a:r>
              <a:rPr lang="en-US" altLang="en-US" dirty="0" smtClean="0">
                <a:latin typeface="Calibri" pitchFamily="34" charset="0"/>
                <a:cs typeface="Arial" charset="0"/>
              </a:rPr>
              <a:t> </a:t>
            </a:r>
            <a:r>
              <a:rPr lang="en-US" altLang="en-US" dirty="0" err="1" smtClean="0">
                <a:latin typeface="Calibri" pitchFamily="34" charset="0"/>
                <a:cs typeface="Arial" charset="0"/>
              </a:rPr>
              <a:t>móviles</a:t>
            </a:r>
            <a:r>
              <a:rPr lang="en-US" altLang="en-US" dirty="0" smtClean="0">
                <a:latin typeface="Calibri" pitchFamily="34" charset="0"/>
                <a:cs typeface="Arial" charset="0"/>
              </a:rPr>
              <a:t>.</a:t>
            </a:r>
          </a:p>
        </p:txBody>
      </p:sp>
      <p:sp>
        <p:nvSpPr>
          <p:cNvPr id="68613"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E45A9B82-3DB0-47ED-8153-20052DCF7BA2}" type="slidenum">
              <a:rPr lang="en-US" altLang="en-US">
                <a:latin typeface="Calibri" pitchFamily="34" charset="0"/>
              </a:rPr>
              <a:pPr algn="r" eaLnBrk="1" hangingPunct="1">
                <a:spcBef>
                  <a:spcPct val="0"/>
                </a:spcBef>
                <a:buClrTx/>
                <a:buFontTx/>
                <a:buNone/>
              </a:pPr>
              <a:t>32</a:t>
            </a:fld>
            <a:r>
              <a:rPr lang="en-US" altLang="en-US">
                <a:latin typeface="Calibri" pitchFamily="34" charset="0"/>
              </a:rPr>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2915FB0A-2A42-490B-8A82-0886E2B673AB}" type="slidenum">
              <a:rPr lang="en-US" altLang="en-US">
                <a:latin typeface="Calibri" pitchFamily="34" charset="0"/>
              </a:rPr>
              <a:pPr>
                <a:spcBef>
                  <a:spcPct val="0"/>
                </a:spcBef>
                <a:buClrTx/>
                <a:buFontTx/>
                <a:buNone/>
              </a:pPr>
              <a:t>33</a:t>
            </a:fld>
            <a:r>
              <a:rPr lang="en-US" altLang="en-US">
                <a:latin typeface="Calibri" pitchFamily="34" charset="0"/>
              </a:rPr>
              <a:t> </a:t>
            </a:r>
          </a:p>
        </p:txBody>
      </p:sp>
      <p:sp>
        <p:nvSpPr>
          <p:cNvPr id="70659"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70661"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E17E17D5-D14E-40B3-9FAF-B8E0A46984F6}" type="slidenum">
              <a:rPr lang="en-US" altLang="en-US">
                <a:latin typeface="Calibri" pitchFamily="34" charset="0"/>
              </a:rPr>
              <a:pPr algn="r" eaLnBrk="1" hangingPunct="1">
                <a:spcBef>
                  <a:spcPct val="0"/>
                </a:spcBef>
                <a:buClrTx/>
                <a:buFontTx/>
                <a:buNone/>
              </a:pPr>
              <a:t>33</a:t>
            </a:fld>
            <a:r>
              <a:rPr lang="en-US" altLang="en-US">
                <a:latin typeface="Calibri" pitchFamily="34" charset="0"/>
              </a:rPr>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9A53EF0A-46CE-421A-AA9F-AA8A8C9D1D6C}" type="slidenum">
              <a:rPr lang="en-US" altLang="en-US">
                <a:latin typeface="Calibri" pitchFamily="34" charset="0"/>
              </a:rPr>
              <a:pPr>
                <a:spcBef>
                  <a:spcPct val="0"/>
                </a:spcBef>
                <a:buClrTx/>
                <a:buFontTx/>
                <a:buNone/>
              </a:pPr>
              <a:t>34</a:t>
            </a:fld>
            <a:r>
              <a:rPr lang="en-US" altLang="en-US">
                <a:latin typeface="Calibri" pitchFamily="34" charset="0"/>
              </a:rPr>
              <a:t> </a:t>
            </a:r>
          </a:p>
        </p:txBody>
      </p:sp>
      <p:sp>
        <p:nvSpPr>
          <p:cNvPr id="72707"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72709"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DCEC9CAE-C698-4FDB-90C3-95D84C1F0150}" type="slidenum">
              <a:rPr lang="en-US" altLang="en-US">
                <a:latin typeface="Calibri" pitchFamily="34" charset="0"/>
              </a:rPr>
              <a:pPr algn="r" eaLnBrk="1" hangingPunct="1">
                <a:spcBef>
                  <a:spcPct val="0"/>
                </a:spcBef>
                <a:buClrTx/>
                <a:buFontTx/>
                <a:buNone/>
              </a:pPr>
              <a:t>34</a:t>
            </a:fld>
            <a:r>
              <a:rPr lang="en-US" altLang="en-US">
                <a:latin typeface="Calibri" pitchFamily="34" charset="0"/>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2C081394-E244-4A4B-B027-144DCA32DF9F}" type="slidenum">
              <a:rPr lang="en-US" altLang="en-US">
                <a:latin typeface="Calibri" pitchFamily="34" charset="0"/>
              </a:rPr>
              <a:pPr>
                <a:spcBef>
                  <a:spcPct val="0"/>
                </a:spcBef>
                <a:buClrTx/>
                <a:buFontTx/>
                <a:buNone/>
              </a:pPr>
              <a:t>35</a:t>
            </a:fld>
            <a:r>
              <a:rPr lang="en-US" altLang="en-US">
                <a:latin typeface="Calibri" pitchFamily="34" charset="0"/>
              </a:rPr>
              <a:t> </a:t>
            </a:r>
          </a:p>
        </p:txBody>
      </p:sp>
      <p:sp>
        <p:nvSpPr>
          <p:cNvPr id="74755"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UN derrickman cayó mientras se mantiene en el ascensor después de intentar enganchar una tubería de perforación de los dedos de la mano de la junta. Tenía su mazo. A pesar de que su empresa tenía un 100% de política, no fue atado. Él perdió el equilibrio. Agarró el ascensor y se llevó a cabo en unos minutos pero luego dejar ir, agarrar un 4.5" tubo vertical. El trabajador desplazado parcialmente por la junta del tubo hasta que llegó a la abrazadera del tubo de donde cayó cerca del 65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Pregunte a la clase de 3-4 cosas que pueden haber contribuido a este trabajador pierda la vida.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Respuestas posibles:  perder el equilibrio. </a:t>
            </a:r>
            <a:r>
              <a:rPr lang="en-US" altLang="en-US" smtClean="0">
                <a:latin typeface="Calibri" pitchFamily="34" charset="0"/>
                <a:cs typeface="Arial" charset="0"/>
              </a:rPr>
              <a:t>No siguiendo la política de la compañía. Llevar pero no con su protección contra caídas. Todos los demás?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Como la clase de 3-4 recomendaciones para prevenir un incidente similar.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Respuestas posibles:  </a:t>
            </a:r>
            <a:r>
              <a:rPr lang="en-US" altLang="en-US" smtClean="0">
                <a:latin typeface="Calibri" pitchFamily="34" charset="0"/>
                <a:cs typeface="Arial" charset="0"/>
              </a:rPr>
              <a:t>Permite seguimiento política de la empresa. Siempre amarre. Todos los demás?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p:txBody>
      </p:sp>
      <p:sp>
        <p:nvSpPr>
          <p:cNvPr id="74757"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A72EB604-19B3-493F-BD51-DB60D4B25890}" type="slidenum">
              <a:rPr lang="en-US" altLang="en-US">
                <a:latin typeface="Calibri" pitchFamily="34" charset="0"/>
              </a:rPr>
              <a:pPr algn="r" eaLnBrk="1" hangingPunct="1">
                <a:spcBef>
                  <a:spcPct val="0"/>
                </a:spcBef>
                <a:buClrTx/>
                <a:buFontTx/>
                <a:buNone/>
              </a:pPr>
              <a:t>35</a:t>
            </a:fld>
            <a:r>
              <a:rPr lang="en-US" altLang="en-US">
                <a:latin typeface="Calibri" pitchFamily="34" charset="0"/>
              </a:rPr>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B4696481-CD5C-4ADF-A47D-93929F9B7079}" type="slidenum">
              <a:rPr lang="en-US" altLang="en-US">
                <a:latin typeface="Calibri" pitchFamily="34" charset="0"/>
              </a:rPr>
              <a:pPr>
                <a:spcBef>
                  <a:spcPct val="0"/>
                </a:spcBef>
                <a:buClrTx/>
                <a:buFontTx/>
                <a:buNone/>
              </a:pPr>
              <a:t>36</a:t>
            </a:fld>
            <a:r>
              <a:rPr lang="en-US" altLang="en-US">
                <a:latin typeface="Calibri" pitchFamily="34" charset="0"/>
              </a:rPr>
              <a:t> </a:t>
            </a:r>
          </a:p>
        </p:txBody>
      </p:sp>
      <p:sp>
        <p:nvSpPr>
          <p:cNvPr id="76803"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76805"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01288F3E-2DFF-40DC-82BD-1F520232A620}" type="slidenum">
              <a:rPr lang="en-US" altLang="en-US">
                <a:latin typeface="Calibri" pitchFamily="34" charset="0"/>
              </a:rPr>
              <a:pPr algn="r" eaLnBrk="1" hangingPunct="1">
                <a:spcBef>
                  <a:spcPct val="0"/>
                </a:spcBef>
                <a:buClrTx/>
                <a:buFontTx/>
                <a:buNone/>
              </a:pPr>
              <a:t>36</a:t>
            </a:fld>
            <a:r>
              <a:rPr lang="en-US" altLang="en-US">
                <a:latin typeface="Calibri" pitchFamily="34" charset="0"/>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1DCF7AE0-EFDA-4470-BEF5-1E6893B5EBDD}" type="slidenum">
              <a:rPr lang="en-US" altLang="en-US">
                <a:latin typeface="Calibri" pitchFamily="34" charset="0"/>
              </a:rPr>
              <a:pPr>
                <a:spcBef>
                  <a:spcPct val="0"/>
                </a:spcBef>
                <a:buClrTx/>
                <a:buFontTx/>
                <a:buNone/>
              </a:pPr>
              <a:t>37</a:t>
            </a:fld>
            <a:r>
              <a:rPr lang="en-US" altLang="en-US">
                <a:latin typeface="Calibri" pitchFamily="34" charset="0"/>
              </a:rPr>
              <a:t> </a:t>
            </a:r>
          </a:p>
        </p:txBody>
      </p:sp>
      <p:sp>
        <p:nvSpPr>
          <p:cNvPr id="78851"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La respuesta correcta es: a. 4.</a:t>
            </a:r>
          </a:p>
        </p:txBody>
      </p:sp>
      <p:sp>
        <p:nvSpPr>
          <p:cNvPr id="78853"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B1D93F0-3EF2-4282-A96E-680C0C89E13A}" type="slidenum">
              <a:rPr lang="en-US" altLang="en-US">
                <a:latin typeface="Calibri" pitchFamily="34" charset="0"/>
              </a:rPr>
              <a:pPr algn="r" eaLnBrk="1" hangingPunct="1">
                <a:spcBef>
                  <a:spcPct val="0"/>
                </a:spcBef>
                <a:buClrTx/>
                <a:buFontTx/>
                <a:buNone/>
              </a:pPr>
              <a:t>37</a:t>
            </a:fld>
            <a:r>
              <a:rPr lang="en-US" altLang="en-US">
                <a:latin typeface="Calibri" pitchFamily="34" charset="0"/>
              </a:rPr>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68ED6355-EDE9-4F86-8179-3A33DC73F2BA}" type="slidenum">
              <a:rPr lang="en-US" altLang="en-US">
                <a:latin typeface="Calibri" pitchFamily="34" charset="0"/>
              </a:rPr>
              <a:pPr>
                <a:spcBef>
                  <a:spcPct val="0"/>
                </a:spcBef>
                <a:buClrTx/>
                <a:buFontTx/>
                <a:buNone/>
              </a:pPr>
              <a:t>38</a:t>
            </a:fld>
            <a:r>
              <a:rPr lang="en-US" altLang="en-US">
                <a:latin typeface="Calibri" pitchFamily="34" charset="0"/>
              </a:rPr>
              <a:t> </a:t>
            </a:r>
          </a:p>
        </p:txBody>
      </p:sp>
      <p:sp>
        <p:nvSpPr>
          <p:cNvPr id="80899"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La respuesta correcta es c. Sistema Personal de detención de caídas.</a:t>
            </a:r>
          </a:p>
        </p:txBody>
      </p:sp>
      <p:sp>
        <p:nvSpPr>
          <p:cNvPr id="80901"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C144ED48-8E8A-4BAD-964D-AB7681A1C747}" type="slidenum">
              <a:rPr lang="en-US" altLang="en-US">
                <a:latin typeface="Calibri" pitchFamily="34" charset="0"/>
              </a:rPr>
              <a:pPr algn="r" eaLnBrk="1" hangingPunct="1">
                <a:spcBef>
                  <a:spcPct val="0"/>
                </a:spcBef>
                <a:buClrTx/>
                <a:buFontTx/>
                <a:buNone/>
              </a:pPr>
              <a:t>38</a:t>
            </a:fld>
            <a:r>
              <a:rPr lang="en-US" altLang="en-US">
                <a:latin typeface="Calibri" pitchFamily="34" charset="0"/>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CA60116-DE68-4C2C-A95C-D9A049B70B1C}" type="slidenum">
              <a:rPr lang="en-US" altLang="en-US">
                <a:latin typeface="Calibri" pitchFamily="34" charset="0"/>
              </a:rPr>
              <a:pPr>
                <a:spcBef>
                  <a:spcPct val="0"/>
                </a:spcBef>
                <a:buClrTx/>
                <a:buFontTx/>
                <a:buNone/>
              </a:pPr>
              <a:t>39</a:t>
            </a:fld>
            <a:r>
              <a:rPr lang="en-US" altLang="en-US">
                <a:latin typeface="Calibri" pitchFamily="34" charset="0"/>
              </a:rPr>
              <a:t> </a:t>
            </a:r>
          </a:p>
        </p:txBody>
      </p:sp>
      <p:sp>
        <p:nvSpPr>
          <p:cNvPr id="82947"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La respuesta correcta es c. 3.</a:t>
            </a:r>
          </a:p>
        </p:txBody>
      </p:sp>
      <p:sp>
        <p:nvSpPr>
          <p:cNvPr id="82949"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1B9D1FC2-D178-400F-B796-914C539296A8}" type="slidenum">
              <a:rPr lang="en-US" altLang="en-US">
                <a:latin typeface="Calibri" pitchFamily="34" charset="0"/>
              </a:rPr>
              <a:pPr algn="r" eaLnBrk="1" hangingPunct="1">
                <a:spcBef>
                  <a:spcPct val="0"/>
                </a:spcBef>
                <a:buClrTx/>
                <a:buFontTx/>
                <a:buNone/>
              </a:pPr>
              <a:t>39</a:t>
            </a:fld>
            <a:r>
              <a:rPr lang="en-US" altLang="en-US">
                <a:latin typeface="Calibri" pitchFamily="34"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36103799-A3AB-4184-A424-6430D4F67C81}" type="slidenum">
              <a:rPr lang="en-US" altLang="en-US">
                <a:latin typeface="Calibri" pitchFamily="34" charset="0"/>
              </a:rPr>
              <a:pPr>
                <a:spcBef>
                  <a:spcPct val="0"/>
                </a:spcBef>
                <a:buClrTx/>
                <a:buFontTx/>
                <a:buNone/>
              </a:pPr>
              <a:t>4</a:t>
            </a:fld>
            <a:r>
              <a:rPr lang="en-US" altLang="en-US">
                <a:latin typeface="Calibri" pitchFamily="34" charset="0"/>
              </a:rPr>
              <a:t> </a:t>
            </a:r>
          </a:p>
        </p:txBody>
      </p:sp>
      <p:sp>
        <p:nvSpPr>
          <p:cNvPr id="11267"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11269"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4F8B9C68-D58A-4DC4-B2DD-01C834D8E5C7}" type="slidenum">
              <a:rPr lang="en-US" altLang="en-US">
                <a:latin typeface="Calibri" pitchFamily="34" charset="0"/>
              </a:rPr>
              <a:pPr algn="r" eaLnBrk="1" hangingPunct="1">
                <a:spcBef>
                  <a:spcPct val="0"/>
                </a:spcBef>
                <a:buClrTx/>
                <a:buFontTx/>
                <a:buNone/>
              </a:pPr>
              <a:t>4</a:t>
            </a:fld>
            <a:r>
              <a:rPr lang="en-US" altLang="en-US">
                <a:latin typeface="Calibri" pitchFamily="34"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5394B7F6-CA07-4FB9-9C12-DEEFA8D13F5A}" type="slidenum">
              <a:rPr lang="en-US" altLang="en-US">
                <a:latin typeface="Calibri" pitchFamily="34" charset="0"/>
              </a:rPr>
              <a:pPr>
                <a:spcBef>
                  <a:spcPct val="0"/>
                </a:spcBef>
                <a:buClrTx/>
                <a:buFontTx/>
                <a:buNone/>
              </a:pPr>
              <a:t>5</a:t>
            </a:fld>
            <a:r>
              <a:rPr lang="en-US" altLang="en-US">
                <a:latin typeface="Calibri" pitchFamily="34" charset="0"/>
              </a:rPr>
              <a:t> </a:t>
            </a:r>
          </a:p>
        </p:txBody>
      </p:sp>
      <p:sp>
        <p:nvSpPr>
          <p:cNvPr id="13315"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Esta fotografía muestra desigual plataformas de trabajo sobre una plataforma.  Esto podría haber sido el resultado de una configuración incorrecta o mal diseño.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Un trabajador debe solucionar este problema si está dentro de las capacidades de un trabajador, de lo contrario el trabajador puede informar al supervisor y se propone un plan para la plataformas de trabajo o proporcionar algún tipo de protección contra caídas.</a:t>
            </a:r>
          </a:p>
        </p:txBody>
      </p:sp>
      <p:sp>
        <p:nvSpPr>
          <p:cNvPr id="13317"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82569511-04F6-4B6D-A930-E54833C27DD0}" type="slidenum">
              <a:rPr lang="en-US" altLang="en-US">
                <a:latin typeface="Calibri" pitchFamily="34" charset="0"/>
              </a:rPr>
              <a:pPr algn="r" eaLnBrk="1" hangingPunct="1">
                <a:spcBef>
                  <a:spcPct val="0"/>
                </a:spcBef>
                <a:buClrTx/>
                <a:buFontTx/>
                <a:buNone/>
              </a:pPr>
              <a:t>5</a:t>
            </a:fld>
            <a:r>
              <a:rPr lang="en-US" altLang="en-US">
                <a:latin typeface="Calibri" pitchFamily="34"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E05F4463-FBFF-4A01-8182-F56A7DA59FC7}" type="slidenum">
              <a:rPr lang="en-US" altLang="en-US">
                <a:latin typeface="Calibri" pitchFamily="34" charset="0"/>
              </a:rPr>
              <a:pPr>
                <a:spcBef>
                  <a:spcPct val="0"/>
                </a:spcBef>
                <a:buClrTx/>
                <a:buFontTx/>
                <a:buNone/>
              </a:pPr>
              <a:t>6</a:t>
            </a:fld>
            <a:r>
              <a:rPr lang="en-US" altLang="en-US">
                <a:latin typeface="Calibri" pitchFamily="34" charset="0"/>
              </a:rPr>
              <a:t> </a:t>
            </a:r>
          </a:p>
        </p:txBody>
      </p:sp>
      <p:sp>
        <p:nvSpPr>
          <p:cNvPr id="15363"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Esta fotografía muestra a pie de madera/superficie de trabajo que se ha derramado aceite de una actividad de mantenimiento.  Esta superficie es ahora muy elegante y puede ser fácilmente la causa de una caída.  [1910,22 (a)(2)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Los trabajadores deben hacer todo lo posible para evitar los derrames como estos en cualquier lugar en el equipo de perforación.  Si ocurren, como el de esta fotografía, propagación de aceite o arena absorbente de tracción.  También, una superficie antideslizante se puede instalar.</a:t>
            </a:r>
          </a:p>
        </p:txBody>
      </p:sp>
      <p:sp>
        <p:nvSpPr>
          <p:cNvPr id="15365"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B9CEEA6B-BDE0-4351-B550-62B1B893FE9F}" type="slidenum">
              <a:rPr lang="en-US" altLang="en-US">
                <a:latin typeface="Calibri" pitchFamily="34" charset="0"/>
              </a:rPr>
              <a:pPr algn="r" eaLnBrk="1" hangingPunct="1">
                <a:spcBef>
                  <a:spcPct val="0"/>
                </a:spcBef>
                <a:buClrTx/>
                <a:buFontTx/>
                <a:buNone/>
              </a:pPr>
              <a:t>6</a:t>
            </a:fld>
            <a:r>
              <a:rPr lang="en-US" altLang="en-US">
                <a:latin typeface="Calibri" pitchFamily="34"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EC64D5D5-A497-4356-A205-3BE06870964A}" type="slidenum">
              <a:rPr lang="en-US" altLang="en-US">
                <a:latin typeface="Calibri" pitchFamily="34" charset="0"/>
              </a:rPr>
              <a:pPr>
                <a:spcBef>
                  <a:spcPct val="0"/>
                </a:spcBef>
                <a:buClrTx/>
                <a:buFontTx/>
                <a:buNone/>
              </a:pPr>
              <a:t>7</a:t>
            </a:fld>
            <a:r>
              <a:rPr lang="en-US" altLang="en-US">
                <a:latin typeface="Calibri" pitchFamily="34" charset="0"/>
              </a:rPr>
              <a:t> </a:t>
            </a:r>
          </a:p>
        </p:txBody>
      </p:sp>
      <p:sp>
        <p:nvSpPr>
          <p:cNvPr id="17411"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palet</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se </a:t>
            </a:r>
            <a:r>
              <a:rPr lang="en-US" altLang="en-US" dirty="0" err="1" smtClean="0">
                <a:latin typeface="Calibri" pitchFamily="34" charset="0"/>
                <a:cs typeface="Arial" charset="0"/>
              </a:rPr>
              <a:t>utiliza</a:t>
            </a:r>
            <a:r>
              <a:rPr lang="en-US" altLang="en-US" dirty="0" smtClean="0">
                <a:latin typeface="Calibri" pitchFamily="34" charset="0"/>
                <a:cs typeface="Arial" charset="0"/>
              </a:rPr>
              <a:t> </a:t>
            </a:r>
            <a:r>
              <a:rPr lang="en-US" altLang="en-US" dirty="0" err="1" smtClean="0">
                <a:latin typeface="Calibri" pitchFamily="34" charset="0"/>
                <a:cs typeface="Arial" charset="0"/>
              </a:rPr>
              <a:t>como</a:t>
            </a:r>
            <a:r>
              <a:rPr lang="en-US" altLang="en-US" dirty="0" smtClean="0">
                <a:latin typeface="Calibri" pitchFamily="34" charset="0"/>
                <a:cs typeface="Arial" charset="0"/>
              </a:rPr>
              <a:t> </a:t>
            </a:r>
            <a:r>
              <a:rPr lang="en-US" altLang="en-US" dirty="0" err="1" smtClean="0">
                <a:latin typeface="Calibri" pitchFamily="34" charset="0"/>
                <a:cs typeface="Arial" charset="0"/>
              </a:rPr>
              <a:t>si</a:t>
            </a:r>
            <a:r>
              <a:rPr lang="en-US" altLang="en-US" dirty="0" smtClean="0">
                <a:latin typeface="Calibri" pitchFamily="34" charset="0"/>
                <a:cs typeface="Arial" charset="0"/>
              </a:rPr>
              <a:t> </a:t>
            </a:r>
            <a:r>
              <a:rPr lang="en-US" altLang="en-US" dirty="0" err="1" smtClean="0">
                <a:latin typeface="Calibri" pitchFamily="34" charset="0"/>
                <a:cs typeface="Arial" charset="0"/>
              </a:rPr>
              <a:t>fuera</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escalera</a:t>
            </a:r>
            <a:r>
              <a:rPr lang="en-US" altLang="en-US" dirty="0" smtClean="0">
                <a:latin typeface="Calibri" pitchFamily="34" charset="0"/>
                <a:cs typeface="Arial" charset="0"/>
              </a:rPr>
              <a:t>.  UN </a:t>
            </a:r>
            <a:r>
              <a:rPr lang="en-US" altLang="en-US" dirty="0" err="1" smtClean="0">
                <a:latin typeface="Calibri" pitchFamily="34" charset="0"/>
                <a:cs typeface="Arial" charset="0"/>
              </a:rPr>
              <a:t>palet</a:t>
            </a:r>
            <a:r>
              <a:rPr lang="en-US" altLang="en-US" dirty="0" smtClean="0">
                <a:latin typeface="Calibri" pitchFamily="34" charset="0"/>
                <a:cs typeface="Arial" charset="0"/>
              </a:rPr>
              <a:t> no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diseñada</a:t>
            </a:r>
            <a:r>
              <a:rPr lang="en-US" altLang="en-US" dirty="0" smtClean="0">
                <a:latin typeface="Calibri" pitchFamily="34" charset="0"/>
                <a:cs typeface="Arial" charset="0"/>
              </a:rPr>
              <a:t> para </a:t>
            </a:r>
            <a:r>
              <a:rPr lang="en-US" altLang="en-US" dirty="0" err="1" smtClean="0">
                <a:latin typeface="Calibri" pitchFamily="34" charset="0"/>
                <a:cs typeface="Arial" charset="0"/>
              </a:rPr>
              <a:t>cualquier</a:t>
            </a:r>
            <a:r>
              <a:rPr lang="en-US" altLang="en-US" dirty="0" smtClean="0">
                <a:latin typeface="Calibri" pitchFamily="34" charset="0"/>
                <a:cs typeface="Arial" charset="0"/>
              </a:rPr>
              <a:t> </a:t>
            </a:r>
            <a:r>
              <a:rPr lang="en-US" altLang="en-US" dirty="0" err="1" smtClean="0">
                <a:latin typeface="Calibri" pitchFamily="34" charset="0"/>
                <a:cs typeface="Arial" charset="0"/>
              </a:rPr>
              <a:t>otro</a:t>
            </a:r>
            <a:r>
              <a:rPr lang="en-US" altLang="en-US" dirty="0" smtClean="0">
                <a:latin typeface="Calibri" pitchFamily="34" charset="0"/>
                <a:cs typeface="Arial" charset="0"/>
              </a:rPr>
              <a:t> </a:t>
            </a:r>
            <a:r>
              <a:rPr lang="en-US" altLang="en-US" dirty="0" err="1" smtClean="0">
                <a:latin typeface="Calibri" pitchFamily="34" charset="0"/>
                <a:cs typeface="Arial" charset="0"/>
              </a:rPr>
              <a:t>propósito</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el </a:t>
            </a:r>
            <a:r>
              <a:rPr lang="en-US" altLang="en-US" dirty="0" err="1" smtClean="0">
                <a:latin typeface="Calibri" pitchFamily="34" charset="0"/>
                <a:cs typeface="Arial" charset="0"/>
              </a:rPr>
              <a:t>apilado</a:t>
            </a:r>
            <a:r>
              <a:rPr lang="en-US" altLang="en-US" dirty="0" smtClean="0">
                <a:latin typeface="Calibri" pitchFamily="34" charset="0"/>
                <a:cs typeface="Arial" charset="0"/>
              </a:rPr>
              <a:t> y </a:t>
            </a:r>
            <a:r>
              <a:rPr lang="en-US" altLang="en-US" dirty="0" err="1" smtClean="0">
                <a:latin typeface="Calibri" pitchFamily="34" charset="0"/>
                <a:cs typeface="Arial" charset="0"/>
              </a:rPr>
              <a:t>trasladar</a:t>
            </a:r>
            <a:r>
              <a:rPr lang="en-US" altLang="en-US" dirty="0" smtClean="0">
                <a:latin typeface="Calibri" pitchFamily="34" charset="0"/>
                <a:cs typeface="Arial" charset="0"/>
              </a:rPr>
              <a:t> </a:t>
            </a:r>
            <a:r>
              <a:rPr lang="en-US" altLang="en-US" dirty="0" err="1" smtClean="0">
                <a:latin typeface="Calibri" pitchFamily="34" charset="0"/>
                <a:cs typeface="Arial" charset="0"/>
              </a:rPr>
              <a:t>materiales</a:t>
            </a:r>
            <a:r>
              <a:rPr lang="en-US" altLang="en-US" dirty="0" smtClean="0">
                <a:latin typeface="Calibri" pitchFamily="34" charset="0"/>
                <a:cs typeface="Arial" charset="0"/>
              </a:rPr>
              <a:t>.  No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utilizarse</a:t>
            </a:r>
            <a:r>
              <a:rPr lang="en-US" altLang="en-US" dirty="0" smtClean="0">
                <a:latin typeface="Calibri" pitchFamily="34" charset="0"/>
                <a:cs typeface="Arial" charset="0"/>
              </a:rPr>
              <a:t> </a:t>
            </a:r>
            <a:r>
              <a:rPr lang="en-US" altLang="en-US" dirty="0" err="1" smtClean="0">
                <a:latin typeface="Calibri" pitchFamily="34" charset="0"/>
                <a:cs typeface="Arial" charset="0"/>
              </a:rPr>
              <a:t>como</a:t>
            </a:r>
            <a:r>
              <a:rPr lang="en-US" altLang="en-US" dirty="0" smtClean="0">
                <a:latin typeface="Calibri" pitchFamily="34" charset="0"/>
                <a:cs typeface="Arial" charset="0"/>
              </a:rPr>
              <a:t> </a:t>
            </a:r>
            <a:r>
              <a:rPr lang="en-US" altLang="en-US" dirty="0" err="1" smtClean="0">
                <a:latin typeface="Calibri" pitchFamily="34" charset="0"/>
                <a:cs typeface="Arial" charset="0"/>
              </a:rPr>
              <a:t>improvisado</a:t>
            </a:r>
            <a:r>
              <a:rPr lang="en-US" altLang="en-US" dirty="0" smtClean="0">
                <a:latin typeface="Calibri" pitchFamily="34" charset="0"/>
                <a:cs typeface="Arial" charset="0"/>
              </a:rPr>
              <a:t> o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escaleras</a:t>
            </a:r>
            <a:r>
              <a:rPr lang="en-US" altLang="en-US" dirty="0" smtClean="0">
                <a:latin typeface="Calibri" pitchFamily="34" charset="0"/>
                <a:cs typeface="Arial" charset="0"/>
              </a:rPr>
              <a:t> a pie </a:t>
            </a:r>
            <a:r>
              <a:rPr lang="en-US" altLang="en-US" dirty="0" err="1" smtClean="0">
                <a:latin typeface="Calibri" pitchFamily="34" charset="0"/>
                <a:cs typeface="Arial" charset="0"/>
              </a:rPr>
              <a:t>las</a:t>
            </a:r>
            <a:r>
              <a:rPr lang="en-US" altLang="en-US" dirty="0" smtClean="0">
                <a:latin typeface="Calibri" pitchFamily="34" charset="0"/>
                <a:cs typeface="Arial" charset="0"/>
              </a:rPr>
              <a:t> superficies tales </a:t>
            </a:r>
            <a:r>
              <a:rPr lang="en-US" altLang="en-US" dirty="0" err="1" smtClean="0">
                <a:latin typeface="Calibri" pitchFamily="34" charset="0"/>
                <a:cs typeface="Arial" charset="0"/>
              </a:rPr>
              <a:t>como</a:t>
            </a:r>
            <a:r>
              <a:rPr lang="en-US" altLang="en-US" dirty="0" smtClean="0">
                <a:latin typeface="Calibri" pitchFamily="34" charset="0"/>
                <a:cs typeface="Arial" charset="0"/>
              </a:rPr>
              <a:t> </a:t>
            </a:r>
            <a:r>
              <a:rPr lang="en-US" altLang="en-US" dirty="0" err="1" smtClean="0">
                <a:latin typeface="Calibri" pitchFamily="34" charset="0"/>
                <a:cs typeface="Arial" charset="0"/>
              </a:rPr>
              <a:t>puentes</a:t>
            </a:r>
            <a:r>
              <a:rPr lang="en-US" altLang="en-US" dirty="0" smtClean="0">
                <a:latin typeface="Calibri" pitchFamily="34" charset="0"/>
                <a:cs typeface="Arial" charset="0"/>
              </a:rPr>
              <a:t> o tapas.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extensión</a:t>
            </a:r>
            <a:r>
              <a:rPr lang="en-US" altLang="en-US" dirty="0" smtClean="0">
                <a:latin typeface="Calibri" pitchFamily="34" charset="0"/>
                <a:cs typeface="Arial" charset="0"/>
              </a:rPr>
              <a:t> o </a:t>
            </a:r>
            <a:r>
              <a:rPr lang="en-US" altLang="en-US" dirty="0" err="1" smtClean="0">
                <a:latin typeface="Calibri" pitchFamily="34" charset="0"/>
                <a:cs typeface="Arial" charset="0"/>
              </a:rPr>
              <a:t>escalera</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ser</a:t>
            </a:r>
            <a:r>
              <a:rPr lang="en-US" altLang="en-US" dirty="0" smtClean="0">
                <a:latin typeface="Calibri" pitchFamily="34" charset="0"/>
                <a:cs typeface="Arial" charset="0"/>
              </a:rPr>
              <a:t> </a:t>
            </a:r>
            <a:r>
              <a:rPr lang="en-US" altLang="en-US" dirty="0" err="1" smtClean="0">
                <a:latin typeface="Calibri" pitchFamily="34" charset="0"/>
                <a:cs typeface="Arial" charset="0"/>
              </a:rPr>
              <a:t>utilizado</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situación</a:t>
            </a:r>
            <a:r>
              <a:rPr lang="en-US" altLang="en-US" dirty="0" smtClean="0">
                <a:latin typeface="Calibri" pitchFamily="34" charset="0"/>
                <a:cs typeface="Arial" charset="0"/>
              </a:rPr>
              <a:t>.</a:t>
            </a:r>
          </a:p>
        </p:txBody>
      </p:sp>
      <p:sp>
        <p:nvSpPr>
          <p:cNvPr id="17413"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CA9EE87D-8602-4BBB-84F6-AF6FAA5E5F6C}" type="slidenum">
              <a:rPr lang="en-US" altLang="en-US">
                <a:latin typeface="Calibri" pitchFamily="34" charset="0"/>
              </a:rPr>
              <a:pPr algn="r" eaLnBrk="1" hangingPunct="1">
                <a:spcBef>
                  <a:spcPct val="0"/>
                </a:spcBef>
                <a:buClrTx/>
                <a:buFontTx/>
                <a:buNone/>
              </a:pPr>
              <a:t>7</a:t>
            </a:fld>
            <a:r>
              <a:rPr lang="en-US" altLang="en-US">
                <a:latin typeface="Calibri" pitchFamily="34"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0A9B757A-5706-4547-81F8-3773AAE71724}" type="slidenum">
              <a:rPr lang="en-US" altLang="en-US">
                <a:latin typeface="Calibri" pitchFamily="34" charset="0"/>
              </a:rPr>
              <a:pPr>
                <a:spcBef>
                  <a:spcPct val="0"/>
                </a:spcBef>
                <a:buClrTx/>
                <a:buFontTx/>
                <a:buNone/>
              </a:pPr>
              <a:t>8</a:t>
            </a:fld>
            <a:r>
              <a:rPr lang="en-US" altLang="en-US">
                <a:latin typeface="Calibri" pitchFamily="34" charset="0"/>
              </a:rPr>
              <a:t> </a:t>
            </a:r>
          </a:p>
        </p:txBody>
      </p:sp>
      <p:sp>
        <p:nvSpPr>
          <p:cNvPr id="19459"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al </a:t>
            </a:r>
            <a:r>
              <a:rPr lang="en-US" altLang="en-US" dirty="0" err="1" smtClean="0">
                <a:latin typeface="Calibri" pitchFamily="34" charset="0"/>
                <a:cs typeface="Arial" charset="0"/>
              </a:rPr>
              <a:t>subir</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escalera</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adosada</a:t>
            </a:r>
            <a:r>
              <a:rPr lang="en-US" altLang="en-US" dirty="0" smtClean="0">
                <a:latin typeface="Calibri" pitchFamily="34" charset="0"/>
                <a:cs typeface="Arial" charset="0"/>
              </a:rPr>
              <a:t> a la pared.  </a:t>
            </a:r>
            <a:r>
              <a:rPr lang="en-US" altLang="en-US" dirty="0" err="1" smtClean="0">
                <a:latin typeface="Calibri" pitchFamily="34" charset="0"/>
                <a:cs typeface="Arial" charset="0"/>
              </a:rPr>
              <a:t>Escaleras</a:t>
            </a:r>
            <a:r>
              <a:rPr lang="en-US" altLang="en-US" dirty="0" smtClean="0">
                <a:latin typeface="Calibri" pitchFamily="34" charset="0"/>
                <a:cs typeface="Arial" charset="0"/>
              </a:rPr>
              <a:t>, o el </a:t>
            </a:r>
            <a:r>
              <a:rPr lang="en-US" altLang="en-US" dirty="0" err="1" smtClean="0">
                <a:latin typeface="Calibri" pitchFamily="34" charset="0"/>
                <a:cs typeface="Arial" charset="0"/>
              </a:rPr>
              <a:t>bastidor</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escaleras</a:t>
            </a:r>
            <a:r>
              <a:rPr lang="en-US" altLang="en-US" dirty="0" smtClean="0">
                <a:latin typeface="Calibri" pitchFamily="34" charset="0"/>
                <a:cs typeface="Arial" charset="0"/>
              </a:rPr>
              <a:t>, </a:t>
            </a:r>
            <a:r>
              <a:rPr lang="en-US" altLang="en-US" dirty="0" err="1" smtClean="0">
                <a:latin typeface="Calibri" pitchFamily="34" charset="0"/>
                <a:cs typeface="Arial" charset="0"/>
              </a:rPr>
              <a:t>sólo</a:t>
            </a:r>
            <a:r>
              <a:rPr lang="en-US" altLang="en-US" dirty="0" smtClean="0">
                <a:latin typeface="Calibri" pitchFamily="34" charset="0"/>
                <a:cs typeface="Arial" charset="0"/>
              </a:rPr>
              <a:t> se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utilizar</a:t>
            </a:r>
            <a:r>
              <a:rPr lang="en-US" altLang="en-US" dirty="0" smtClean="0">
                <a:latin typeface="Calibri" pitchFamily="34" charset="0"/>
                <a:cs typeface="Arial" charset="0"/>
              </a:rPr>
              <a:t> </a:t>
            </a:r>
            <a:r>
              <a:rPr lang="en-US" altLang="en-US" dirty="0" err="1" smtClean="0">
                <a:latin typeface="Calibri" pitchFamily="34" charset="0"/>
                <a:cs typeface="Arial" charset="0"/>
              </a:rPr>
              <a:t>ampliado</a:t>
            </a:r>
            <a:r>
              <a:rPr lang="en-US" altLang="en-US" dirty="0" smtClean="0">
                <a:latin typeface="Calibri" pitchFamily="34" charset="0"/>
                <a:cs typeface="Arial" charset="0"/>
              </a:rPr>
              <a:t> con el </a:t>
            </a:r>
            <a:r>
              <a:rPr lang="en-US" altLang="en-US" dirty="0" err="1" smtClean="0">
                <a:latin typeface="Calibri" pitchFamily="34" charset="0"/>
                <a:cs typeface="Arial" charset="0"/>
              </a:rPr>
              <a:t>separador</a:t>
            </a:r>
            <a:r>
              <a:rPr lang="en-US" altLang="en-US" dirty="0" smtClean="0">
                <a:latin typeface="Calibri" pitchFamily="34" charset="0"/>
                <a:cs typeface="Arial" charset="0"/>
              </a:rPr>
              <a:t> </a:t>
            </a:r>
            <a:r>
              <a:rPr lang="en-US" altLang="en-US" dirty="0" err="1" smtClean="0">
                <a:latin typeface="Calibri" pitchFamily="34" charset="0"/>
                <a:cs typeface="Arial" charset="0"/>
              </a:rPr>
              <a:t>completamente</a:t>
            </a:r>
            <a:r>
              <a:rPr lang="en-US" altLang="en-US" dirty="0" smtClean="0">
                <a:latin typeface="Calibri" pitchFamily="34" charset="0"/>
                <a:cs typeface="Arial" charset="0"/>
              </a:rPr>
              <a:t> </a:t>
            </a:r>
            <a:r>
              <a:rPr lang="en-US" altLang="en-US" dirty="0" err="1" smtClean="0">
                <a:latin typeface="Calibri" pitchFamily="34" charset="0"/>
                <a:cs typeface="Arial" charset="0"/>
              </a:rPr>
              <a:t>extendido</a:t>
            </a:r>
            <a:r>
              <a:rPr lang="en-US" altLang="en-US" dirty="0" smtClean="0">
                <a:latin typeface="Calibri" pitchFamily="34" charset="0"/>
                <a:cs typeface="Arial" charset="0"/>
              </a:rPr>
              <a:t> y </a:t>
            </a:r>
            <a:r>
              <a:rPr lang="en-US" altLang="en-US" dirty="0" err="1" smtClean="0">
                <a:latin typeface="Calibri" pitchFamily="34" charset="0"/>
                <a:cs typeface="Arial" charset="0"/>
              </a:rPr>
              <a:t>bloqueado</a:t>
            </a:r>
            <a:r>
              <a:rPr lang="en-US" altLang="en-US" dirty="0" smtClean="0">
                <a:latin typeface="Calibri" pitchFamily="34" charset="0"/>
                <a:cs typeface="Arial" charset="0"/>
              </a:rPr>
              <a:t>.  El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sólo</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utilizar</a:t>
            </a:r>
            <a:r>
              <a:rPr lang="en-US" altLang="en-US" dirty="0" smtClean="0">
                <a:latin typeface="Calibri" pitchFamily="34" charset="0"/>
                <a:cs typeface="Arial" charset="0"/>
              </a:rPr>
              <a:t> el </a:t>
            </a:r>
            <a:r>
              <a:rPr lang="en-US" altLang="en-US" dirty="0" err="1" smtClean="0">
                <a:latin typeface="Calibri" pitchFamily="34" charset="0"/>
                <a:cs typeface="Arial" charset="0"/>
              </a:rPr>
              <a:t>rostro</a:t>
            </a:r>
            <a:r>
              <a:rPr lang="en-US" altLang="en-US" dirty="0" smtClean="0">
                <a:latin typeface="Calibri" pitchFamily="34" charset="0"/>
                <a:cs typeface="Arial" charset="0"/>
              </a:rPr>
              <a:t> de la </a:t>
            </a:r>
            <a:r>
              <a:rPr lang="en-US" altLang="en-US" dirty="0" err="1" smtClean="0">
                <a:latin typeface="Calibri" pitchFamily="34" charset="0"/>
                <a:cs typeface="Arial" charset="0"/>
              </a:rPr>
              <a:t>escalera</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diseñado</a:t>
            </a:r>
            <a:r>
              <a:rPr lang="en-US" altLang="en-US" dirty="0" smtClean="0">
                <a:latin typeface="Calibri" pitchFamily="34" charset="0"/>
                <a:cs typeface="Arial" charset="0"/>
              </a:rPr>
              <a:t> para la </a:t>
            </a:r>
            <a:r>
              <a:rPr lang="en-US" altLang="en-US" dirty="0" err="1" smtClean="0">
                <a:latin typeface="Calibri" pitchFamily="34" charset="0"/>
                <a:cs typeface="Arial" charset="0"/>
              </a:rPr>
              <a:t>escalada</a:t>
            </a:r>
            <a:r>
              <a:rPr lang="en-US" altLang="en-US" dirty="0" smtClean="0">
                <a:latin typeface="Calibri" pitchFamily="34" charset="0"/>
                <a:cs typeface="Arial" charset="0"/>
              </a:rPr>
              <a:t>, o la </a:t>
            </a:r>
            <a:r>
              <a:rPr lang="en-US" altLang="en-US" dirty="0" err="1" smtClean="0">
                <a:latin typeface="Calibri" pitchFamily="34" charset="0"/>
                <a:cs typeface="Arial" charset="0"/>
              </a:rPr>
              <a:t>cara</a:t>
            </a:r>
            <a:r>
              <a:rPr lang="en-US" altLang="en-US" dirty="0" smtClean="0">
                <a:latin typeface="Calibri" pitchFamily="34" charset="0"/>
                <a:cs typeface="Arial" charset="0"/>
              </a:rPr>
              <a:t> frontal, no la </a:t>
            </a:r>
            <a:r>
              <a:rPr lang="en-US" altLang="en-US" dirty="0" err="1" smtClean="0">
                <a:latin typeface="Calibri" pitchFamily="34" charset="0"/>
                <a:cs typeface="Arial" charset="0"/>
              </a:rPr>
              <a:t>cara</a:t>
            </a:r>
            <a:r>
              <a:rPr lang="en-US" altLang="en-US" dirty="0" smtClean="0">
                <a:latin typeface="Calibri" pitchFamily="34" charset="0"/>
                <a:cs typeface="Arial" charset="0"/>
              </a:rPr>
              <a:t> posterior, a </a:t>
            </a:r>
            <a:r>
              <a:rPr lang="en-US" altLang="en-US" dirty="0" err="1" smtClean="0">
                <a:latin typeface="Calibri" pitchFamily="34" charset="0"/>
                <a:cs typeface="Arial" charset="0"/>
              </a:rPr>
              <a:t>menos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la </a:t>
            </a:r>
            <a:r>
              <a:rPr lang="en-US" altLang="en-US" dirty="0" err="1" smtClean="0">
                <a:latin typeface="Calibri" pitchFamily="34" charset="0"/>
                <a:cs typeface="Arial" charset="0"/>
              </a:rPr>
              <a:t>escalera</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diseñado</a:t>
            </a:r>
            <a:r>
              <a:rPr lang="en-US" altLang="en-US" dirty="0" smtClean="0">
                <a:latin typeface="Calibri" pitchFamily="34" charset="0"/>
                <a:cs typeface="Arial" charset="0"/>
              </a:rPr>
              <a:t> para </a:t>
            </a:r>
            <a:r>
              <a:rPr lang="en-US" altLang="en-US" dirty="0" err="1" smtClean="0">
                <a:latin typeface="Calibri" pitchFamily="34" charset="0"/>
                <a:cs typeface="Arial" charset="0"/>
              </a:rPr>
              <a:t>ser</a:t>
            </a:r>
            <a:r>
              <a:rPr lang="en-US" altLang="en-US" dirty="0" smtClean="0">
                <a:latin typeface="Calibri" pitchFamily="34" charset="0"/>
                <a:cs typeface="Arial" charset="0"/>
              </a:rPr>
              <a:t> </a:t>
            </a:r>
            <a:r>
              <a:rPr lang="en-US" altLang="en-US" dirty="0" err="1" smtClean="0">
                <a:latin typeface="Calibri" pitchFamily="34" charset="0"/>
                <a:cs typeface="Arial" charset="0"/>
              </a:rPr>
              <a:t>subido</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cara</a:t>
            </a:r>
            <a:r>
              <a:rPr lang="en-US" altLang="en-US" dirty="0" smtClean="0">
                <a:latin typeface="Calibri" pitchFamily="34" charset="0"/>
                <a:cs typeface="Arial" charset="0"/>
              </a:rPr>
              <a:t>.  </a:t>
            </a:r>
            <a:r>
              <a:rPr lang="en-US" altLang="en-US" dirty="0" err="1" smtClean="0">
                <a:latin typeface="Calibri" pitchFamily="34" charset="0"/>
                <a:cs typeface="Arial" charset="0"/>
              </a:rPr>
              <a:t>Además</a:t>
            </a:r>
            <a:r>
              <a:rPr lang="en-US" altLang="en-US" dirty="0" smtClean="0">
                <a:latin typeface="Calibri" pitchFamily="34" charset="0"/>
                <a:cs typeface="Arial" charset="0"/>
              </a:rPr>
              <a:t>, los dos </a:t>
            </a:r>
            <a:r>
              <a:rPr lang="en-US" altLang="en-US" dirty="0" err="1" smtClean="0">
                <a:latin typeface="Calibri" pitchFamily="34" charset="0"/>
                <a:cs typeface="Arial" charset="0"/>
              </a:rPr>
              <a:t>primeros</a:t>
            </a:r>
            <a:r>
              <a:rPr lang="en-US" altLang="en-US" dirty="0" smtClean="0">
                <a:latin typeface="Calibri" pitchFamily="34" charset="0"/>
                <a:cs typeface="Arial" charset="0"/>
              </a:rPr>
              <a:t> </a:t>
            </a:r>
            <a:r>
              <a:rPr lang="en-US" altLang="en-US" dirty="0" err="1" smtClean="0">
                <a:latin typeface="Calibri" pitchFamily="34" charset="0"/>
                <a:cs typeface="Arial" charset="0"/>
              </a:rPr>
              <a:t>peldaños</a:t>
            </a:r>
            <a:r>
              <a:rPr lang="en-US" altLang="en-US" dirty="0" smtClean="0">
                <a:latin typeface="Calibri" pitchFamily="34" charset="0"/>
                <a:cs typeface="Arial" charset="0"/>
              </a:rPr>
              <a:t> de la </a:t>
            </a:r>
            <a:r>
              <a:rPr lang="en-US" altLang="en-US" dirty="0" err="1" smtClean="0">
                <a:latin typeface="Calibri" pitchFamily="34" charset="0"/>
                <a:cs typeface="Arial" charset="0"/>
              </a:rPr>
              <a:t>escalera</a:t>
            </a:r>
            <a:r>
              <a:rPr lang="en-US" altLang="en-US" dirty="0" smtClean="0">
                <a:latin typeface="Calibri" pitchFamily="34" charset="0"/>
                <a:cs typeface="Arial" charset="0"/>
              </a:rPr>
              <a:t> no se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subir</a:t>
            </a:r>
            <a:r>
              <a:rPr lang="en-US" altLang="en-US" dirty="0" smtClean="0">
                <a:latin typeface="Calibri" pitchFamily="34" charset="0"/>
                <a:cs typeface="Arial" charset="0"/>
              </a:rPr>
              <a:t>.  [1910,26 (c) (3)]</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situación</a:t>
            </a:r>
            <a:r>
              <a:rPr lang="en-US" altLang="en-US" dirty="0" smtClean="0">
                <a:latin typeface="Calibri" pitchFamily="34" charset="0"/>
                <a:cs typeface="Arial" charset="0"/>
              </a:rPr>
              <a:t>, el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extender de la </a:t>
            </a:r>
            <a:r>
              <a:rPr lang="en-US" altLang="en-US" dirty="0" err="1" smtClean="0">
                <a:latin typeface="Calibri" pitchFamily="34" charset="0"/>
                <a:cs typeface="Arial" charset="0"/>
              </a:rPr>
              <a:t>escalera</a:t>
            </a:r>
            <a:r>
              <a:rPr lang="en-US" altLang="en-US" dirty="0" smtClean="0">
                <a:latin typeface="Calibri" pitchFamily="34" charset="0"/>
                <a:cs typeface="Arial" charset="0"/>
              </a:rPr>
              <a:t> y </a:t>
            </a:r>
            <a:r>
              <a:rPr lang="en-US" altLang="en-US" dirty="0" err="1" smtClean="0">
                <a:latin typeface="Calibri" pitchFamily="34" charset="0"/>
                <a:cs typeface="Arial" charset="0"/>
              </a:rPr>
              <a:t>buen</a:t>
            </a:r>
            <a:r>
              <a:rPr lang="en-US" altLang="en-US" dirty="0" smtClean="0">
                <a:latin typeface="Calibri" pitchFamily="34" charset="0"/>
                <a:cs typeface="Arial" charset="0"/>
              </a:rPr>
              <a:t> </a:t>
            </a:r>
            <a:r>
              <a:rPr lang="en-US" altLang="en-US" dirty="0" err="1" smtClean="0">
                <a:latin typeface="Calibri" pitchFamily="34" charset="0"/>
                <a:cs typeface="Arial" charset="0"/>
              </a:rPr>
              <a:t>uso</a:t>
            </a:r>
            <a:r>
              <a:rPr lang="en-US" altLang="en-US" dirty="0" smtClean="0">
                <a:latin typeface="Calibri" pitchFamily="34" charset="0"/>
                <a:cs typeface="Arial" charset="0"/>
              </a:rPr>
              <a:t> de </a:t>
            </a:r>
            <a:r>
              <a:rPr lang="en-US" altLang="en-US" dirty="0" err="1" smtClean="0">
                <a:latin typeface="Calibri" pitchFamily="34" charset="0"/>
                <a:cs typeface="Arial" charset="0"/>
              </a:rPr>
              <a:t>ella</a:t>
            </a:r>
            <a:r>
              <a:rPr lang="en-US" altLang="en-US" dirty="0" smtClean="0">
                <a:latin typeface="Calibri" pitchFamily="34" charset="0"/>
                <a:cs typeface="Arial" charset="0"/>
              </a:rPr>
              <a:t> o </a:t>
            </a:r>
            <a:r>
              <a:rPr lang="en-US" altLang="en-US" dirty="0" err="1" smtClean="0">
                <a:latin typeface="Calibri" pitchFamily="34" charset="0"/>
                <a:cs typeface="Arial" charset="0"/>
              </a:rPr>
              <a:t>utilice</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escalera</a:t>
            </a:r>
            <a:r>
              <a:rPr lang="en-US" altLang="en-US" dirty="0" smtClean="0">
                <a:latin typeface="Calibri" pitchFamily="34" charset="0"/>
                <a:cs typeface="Arial" charset="0"/>
              </a:rPr>
              <a:t> de </a:t>
            </a:r>
            <a:r>
              <a:rPr lang="en-US" altLang="en-US" dirty="0" err="1" smtClean="0">
                <a:latin typeface="Calibri" pitchFamily="34" charset="0"/>
                <a:cs typeface="Arial" charset="0"/>
              </a:rPr>
              <a:t>extensión</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se </a:t>
            </a:r>
            <a:r>
              <a:rPr lang="en-US" altLang="en-US" dirty="0" err="1" smtClean="0">
                <a:latin typeface="Calibri" pitchFamily="34" charset="0"/>
                <a:cs typeface="Arial" charset="0"/>
              </a:rPr>
              <a:t>inclina</a:t>
            </a:r>
            <a:r>
              <a:rPr lang="en-US" altLang="en-US" dirty="0" smtClean="0">
                <a:latin typeface="Calibri" pitchFamily="34" charset="0"/>
                <a:cs typeface="Arial" charset="0"/>
              </a:rPr>
              <a:t> </a:t>
            </a:r>
            <a:r>
              <a:rPr lang="en-US" altLang="en-US" dirty="0" err="1" smtClean="0">
                <a:latin typeface="Calibri" pitchFamily="34" charset="0"/>
                <a:cs typeface="Arial" charset="0"/>
              </a:rPr>
              <a:t>hacia</a:t>
            </a:r>
            <a:r>
              <a:rPr lang="en-US" altLang="en-US" dirty="0" smtClean="0">
                <a:latin typeface="Calibri" pitchFamily="34" charset="0"/>
                <a:cs typeface="Arial" charset="0"/>
              </a:rPr>
              <a:t> </a:t>
            </a:r>
            <a:r>
              <a:rPr lang="en-US" altLang="en-US" dirty="0" err="1" smtClean="0">
                <a:latin typeface="Calibri" pitchFamily="34" charset="0"/>
                <a:cs typeface="Arial" charset="0"/>
              </a:rPr>
              <a:t>atrás</a:t>
            </a:r>
            <a:r>
              <a:rPr lang="en-US" altLang="en-US" dirty="0" smtClean="0">
                <a:latin typeface="Calibri" pitchFamily="34" charset="0"/>
                <a:cs typeface="Arial" charset="0"/>
              </a:rPr>
              <a:t> contra la pared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proporción</a:t>
            </a:r>
            <a:r>
              <a:rPr lang="en-US" altLang="en-US" dirty="0" smtClean="0">
                <a:latin typeface="Calibri" pitchFamily="34" charset="0"/>
                <a:cs typeface="Arial" charset="0"/>
              </a:rPr>
              <a:t> de 4:1 ).</a:t>
            </a:r>
          </a:p>
        </p:txBody>
      </p:sp>
      <p:sp>
        <p:nvSpPr>
          <p:cNvPr id="19461"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E25699BF-299A-4869-89EA-B2D539FC593E}" type="slidenum">
              <a:rPr lang="en-US" altLang="en-US">
                <a:latin typeface="Calibri" pitchFamily="34" charset="0"/>
              </a:rPr>
              <a:pPr algn="r" eaLnBrk="1" hangingPunct="1">
                <a:spcBef>
                  <a:spcPct val="0"/>
                </a:spcBef>
                <a:buClrTx/>
                <a:buFontTx/>
                <a:buNone/>
              </a:pPr>
              <a:t>8</a:t>
            </a:fld>
            <a:r>
              <a:rPr lang="en-US" altLang="en-US">
                <a:latin typeface="Calibri"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8BC3E8B9-141B-4143-9842-DC8CE6C7561A}" type="slidenum">
              <a:rPr lang="en-US" altLang="en-US">
                <a:latin typeface="Calibri" pitchFamily="34" charset="0"/>
              </a:rPr>
              <a:pPr>
                <a:spcBef>
                  <a:spcPct val="0"/>
                </a:spcBef>
                <a:buClrTx/>
                <a:buFontTx/>
                <a:buNone/>
              </a:pPr>
              <a:t>9</a:t>
            </a:fld>
            <a:r>
              <a:rPr lang="en-US" altLang="en-US">
                <a:latin typeface="Calibri" pitchFamily="34" charset="0"/>
              </a:rPr>
              <a:t> </a:t>
            </a:r>
          </a:p>
        </p:txBody>
      </p:sp>
      <p:sp>
        <p:nvSpPr>
          <p:cNvPr id="21507" name="Rectangle 1"/>
          <p:cNvSpPr>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p:cNvSpPr>
            <a:spLocks noGrp="1" noChangeArrowheads="1"/>
          </p:cNvSpPr>
          <p:nvPr>
            <p:ph type="body" idx="1"/>
          </p:nvPr>
        </p:nvSpPr>
        <p:spPr>
          <a:xfrm>
            <a:off x="701675" y="4416425"/>
            <a:ext cx="5607050" cy="4183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lstStyle/>
          <a:p>
            <a:pPr marL="230188" indent="-230188" eaLnBrk="1" hangingPunct="1">
              <a:spcBef>
                <a:spcPct val="0"/>
              </a:spcBef>
              <a:buFont typeface="Calibri"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lang="en-US" altLang="en-US" smtClean="0">
                <a:latin typeface="Calibri" pitchFamily="34" charset="0"/>
                <a:cs typeface="Arial" charset="0"/>
              </a:rPr>
              <a:t>Mantener por lo menos tres (3) puntos de contacto</a:t>
            </a:r>
          </a:p>
          <a:p>
            <a:pPr marL="230188" indent="-230188" eaLnBrk="1" hangingPunct="1">
              <a:spcBef>
                <a:spcPct val="0"/>
              </a:spcBef>
              <a:buFont typeface="Calibri"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lang="en-US" altLang="en-US" smtClean="0">
                <a:latin typeface="Calibri" pitchFamily="34" charset="0"/>
                <a:cs typeface="Arial" charset="0"/>
              </a:rPr>
              <a:t>No ejecute hacia arriba o hacia abajo las escaleras</a:t>
            </a:r>
          </a:p>
          <a:p>
            <a:pPr marL="230188" indent="-230188" eaLnBrk="1" hangingPunct="1">
              <a:spcBef>
                <a:spcPct val="0"/>
              </a:spcBef>
              <a:buFont typeface="Calibri"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lang="en-US" altLang="en-US" smtClean="0">
                <a:latin typeface="Calibri" pitchFamily="34" charset="0"/>
                <a:cs typeface="Arial" charset="0"/>
              </a:rPr>
              <a:t>Velar por unas escaleras se mantengan limpios de objetos y lo más limpio posible para evitar resbalones y caídas</a:t>
            </a:r>
          </a:p>
          <a:p>
            <a:pPr marL="230188" indent="-230188" eaLnBrk="1" hangingPunct="1">
              <a:spcBef>
                <a:spcPct val="0"/>
              </a:spcBef>
              <a:buFont typeface="Calibri"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lang="en-US" altLang="en-US" smtClean="0">
                <a:latin typeface="Calibri" pitchFamily="34" charset="0"/>
                <a:cs typeface="Arial" charset="0"/>
              </a:rPr>
              <a:t>No llevar objetos pesados, sólo cargas ligeras</a:t>
            </a:r>
          </a:p>
          <a:p>
            <a:pPr marL="230188" indent="-230188" eaLnBrk="1" hangingPunct="1">
              <a:spcBef>
                <a:spcPct val="0"/>
              </a:spcBef>
              <a:buFont typeface="Calibri" pitchFamily="34" charset="0"/>
              <a:buChar char="•"/>
              <a:tabLst>
                <a:tab pos="230188" algn="l"/>
                <a:tab pos="1144588" algn="l"/>
                <a:tab pos="2058988" algn="l"/>
                <a:tab pos="2973388" algn="l"/>
                <a:tab pos="3887788" algn="l"/>
                <a:tab pos="4802188" algn="l"/>
                <a:tab pos="5716588" algn="l"/>
                <a:tab pos="6630988" algn="l"/>
                <a:tab pos="7545388" algn="l"/>
                <a:tab pos="8459788" algn="l"/>
                <a:tab pos="9374188" algn="l"/>
                <a:tab pos="10288588" algn="l"/>
              </a:tabLst>
            </a:pPr>
            <a:r>
              <a:rPr lang="en-US" altLang="en-US" smtClean="0">
                <a:latin typeface="Calibri" pitchFamily="34" charset="0"/>
                <a:cs typeface="Arial" charset="0"/>
              </a:rPr>
              <a:t>No salte los últimos pasos</a:t>
            </a:r>
          </a:p>
        </p:txBody>
      </p:sp>
      <p:sp>
        <p:nvSpPr>
          <p:cNvPr id="21509" name="Text Box 3"/>
          <p:cNvSpPr txBox="1">
            <a:spLocks noChangeArrowheads="1"/>
          </p:cNvSpPr>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75A938C-0B2F-4373-B80C-1628539FB154}" type="slidenum">
              <a:rPr lang="en-US" altLang="en-US">
                <a:latin typeface="Calibri" pitchFamily="34" charset="0"/>
              </a:rPr>
              <a:pPr algn="r" eaLnBrk="1" hangingPunct="1">
                <a:spcBef>
                  <a:spcPct val="0"/>
                </a:spcBef>
                <a:buClrTx/>
                <a:buFontTx/>
                <a:buNone/>
              </a:pPr>
              <a:t>9</a:t>
            </a:fld>
            <a:r>
              <a:rPr lang="en-US" altLang="en-US">
                <a:latin typeface="Calibri"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38499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061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25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643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373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003801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4747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1706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6025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13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3279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163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12758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5362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3424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89373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92751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26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46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181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25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6133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8859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350" y="-6350"/>
            <a:ext cx="1384300" cy="687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Text Box 2"/>
          <p:cNvSpPr txBox="1">
            <a:spLocks noChangeArrowheads="1"/>
          </p:cNvSpPr>
          <p:nvPr/>
        </p:nvSpPr>
        <p:spPr bwMode="auto">
          <a:xfrm>
            <a:off x="8686800" y="6415088"/>
            <a:ext cx="5334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algn="ctr" eaLnBrk="1" hangingPunct="1">
              <a:buSzPct val="100000"/>
            </a:pPr>
            <a:fld id="{F7646D9D-D00F-4A2F-A478-76DB645A949D}" type="slidenum">
              <a:rPr lang="en-US" altLang="en-US" sz="1200">
                <a:solidFill>
                  <a:srgbClr val="000000"/>
                </a:solidFill>
              </a:rPr>
              <a:pPr algn="ctr" eaLnBrk="1" hangingPunct="1">
                <a:buSzPct val="100000"/>
              </a:pPr>
              <a:t>‹#›</a:t>
            </a:fld>
            <a:r>
              <a:rPr lang="en-US" altLang="en-US" sz="1200">
                <a:solidFill>
                  <a:srgbClr val="000000"/>
                </a:solidFill>
              </a:rPr>
              <a:t> </a:t>
            </a:r>
          </a:p>
        </p:txBody>
      </p:sp>
      <p:sp>
        <p:nvSpPr>
          <p:cNvPr id="1028" name="Rectangle 3"/>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9" name="Rectangle 4"/>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2pPr>
      <a:lvl3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3pPr>
      <a:lvl4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4pPr>
      <a:lvl5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8686800" y="6415088"/>
            <a:ext cx="5334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algn="ctr" eaLnBrk="1" hangingPunct="1">
              <a:buSzPct val="100000"/>
            </a:pPr>
            <a:fld id="{D816C3D5-F424-44C5-AFE1-E64C992D2233}" type="slidenum">
              <a:rPr lang="en-US" altLang="en-US" sz="1200">
                <a:solidFill>
                  <a:srgbClr val="000000"/>
                </a:solidFill>
              </a:rPr>
              <a:pPr algn="ctr" eaLnBrk="1" hangingPunct="1">
                <a:buSzPct val="100000"/>
              </a:pPr>
              <a:t>‹#›</a:t>
            </a:fld>
            <a:r>
              <a:rPr lang="en-US" altLang="en-US" sz="1200">
                <a:solidFill>
                  <a:srgbClr val="000000"/>
                </a:solidFill>
              </a:rPr>
              <a:t> </a:t>
            </a:r>
          </a:p>
        </p:txBody>
      </p:sp>
      <p:sp>
        <p:nvSpPr>
          <p:cNvPr id="2051" name="Rectangle 2"/>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2" name="Rectangle 3"/>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2pPr>
      <a:lvl3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3pPr>
      <a:lvl4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4pPr>
      <a:lvl5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video" Target="file:///\\wvu-ad.wvu.edu\Data\SHE\Common\Susan%20Harwood%20Oil%20and%20Gas\1%20Curriculum\Clearance.mpeg"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title="Background 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6700" cy="687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4" title="OSHA Disclaimer"/>
          <p:cNvSpPr txBox="1">
            <a:spLocks noChangeArrowheads="1"/>
          </p:cNvSpPr>
          <p:nvPr/>
        </p:nvSpPr>
        <p:spPr bwMode="auto">
          <a:xfrm>
            <a:off x="0" y="5334000"/>
            <a:ext cx="91440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6" charset="0"/>
              <a:buNone/>
            </a:pPr>
            <a:endParaRPr lang="en-US" altLang="en-US"/>
          </a:p>
        </p:txBody>
      </p:sp>
      <p:sp>
        <p:nvSpPr>
          <p:cNvPr id="4100" name="Rectangle 2"/>
          <p:cNvSpPr txBox="1">
            <a:spLocks noChangeArrowheads="1"/>
          </p:cNvSpPr>
          <p:nvPr/>
        </p:nvSpPr>
        <p:spPr bwMode="auto">
          <a:xfrm>
            <a:off x="0" y="990600"/>
            <a:ext cx="9144000" cy="1447800"/>
          </a:xfrm>
          <a:prstGeom prst="rect">
            <a:avLst/>
          </a:prstGeom>
          <a:solidFill>
            <a:schemeClr val="tx1">
              <a:alpha val="74901"/>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ts val="800"/>
              </a:spcBef>
              <a:buClr>
                <a:srgbClr val="000000"/>
              </a:buClr>
              <a:buSzPct val="100000"/>
              <a:buFont typeface="Times New Roman" pitchFamily="16" charset="0"/>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4" charset="0"/>
                <a:cs typeface="Arial" charset="0"/>
              </a:defRPr>
            </a:lvl9pPr>
          </a:lstStyle>
          <a:p>
            <a:pPr algn="ctr" eaLnBrk="1" hangingPunct="1">
              <a:spcBef>
                <a:spcPct val="0"/>
              </a:spcBef>
            </a:pPr>
            <a:r>
              <a:rPr lang="en-US" altLang="en-US" sz="4400" b="1" dirty="0" smtClean="0">
                <a:solidFill>
                  <a:schemeClr val="bg1"/>
                </a:solidFill>
              </a:rPr>
              <a:t>Susan </a:t>
            </a:r>
            <a:r>
              <a:rPr lang="en-US" altLang="en-US" sz="4400" b="1" dirty="0">
                <a:solidFill>
                  <a:schemeClr val="bg1"/>
                </a:solidFill>
              </a:rPr>
              <a:t>Harwood</a:t>
            </a:r>
            <a:br>
              <a:rPr lang="en-US" altLang="en-US" sz="4400" b="1" dirty="0">
                <a:solidFill>
                  <a:schemeClr val="bg1"/>
                </a:solidFill>
              </a:rPr>
            </a:br>
            <a:r>
              <a:rPr lang="en-US" altLang="en-US" sz="4400" b="1" dirty="0">
                <a:solidFill>
                  <a:schemeClr val="bg1"/>
                </a:solidFill>
              </a:rPr>
              <a:t>Training Program Grant</a:t>
            </a:r>
          </a:p>
        </p:txBody>
      </p:sp>
      <p:sp>
        <p:nvSpPr>
          <p:cNvPr id="4101" name="Rectangle 2"/>
          <p:cNvSpPr>
            <a:spLocks noGrp="1" noChangeArrowheads="1"/>
          </p:cNvSpPr>
          <p:nvPr>
            <p:ph type="title"/>
          </p:nvPr>
        </p:nvSpPr>
        <p:spPr>
          <a:xfrm>
            <a:off x="0" y="4648200"/>
            <a:ext cx="9144000" cy="688975"/>
          </a:xfrm>
          <a:solidFill>
            <a:srgbClr val="000000">
              <a:alpha val="74901"/>
            </a:srgbClr>
          </a:solidFill>
        </p:spPr>
        <p:txBody>
          <a:bodyPr anchorCtr="1"/>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solidFill>
                  <a:srgbClr val="FFFFFF"/>
                </a:solidFill>
              </a:rPr>
              <a:t>Protección Contra las Caídas</a:t>
            </a:r>
          </a:p>
        </p:txBody>
      </p:sp>
      <p:sp>
        <p:nvSpPr>
          <p:cNvPr id="2" name="TextBox 1"/>
          <p:cNvSpPr txBox="1"/>
          <p:nvPr/>
        </p:nvSpPr>
        <p:spPr>
          <a:xfrm>
            <a:off x="381000" y="5772834"/>
            <a:ext cx="8229600" cy="646331"/>
          </a:xfrm>
          <a:prstGeom prst="rect">
            <a:avLst/>
          </a:prstGeom>
          <a:noFill/>
        </p:spPr>
        <p:txBody>
          <a:bodyPr wrap="square" rtlCol="0">
            <a:spAutoFit/>
          </a:bodyPr>
          <a:lstStyle/>
          <a:p>
            <a:r>
              <a:rPr lang="es-MX" sz="1200" dirty="0" smtClean="0">
                <a:solidFill>
                  <a:schemeClr val="tx1"/>
                </a:solidFill>
                <a:effectLst/>
                <a:latin typeface="Times New Roman"/>
                <a:ea typeface="Times New Roman"/>
              </a:rPr>
              <a:t>Este material fue producido bajo número de concesión SH-26324-SH4 de la </a:t>
            </a:r>
            <a:r>
              <a:rPr lang="es-MX" sz="1200" dirty="0" err="1" smtClean="0">
                <a:solidFill>
                  <a:schemeClr val="tx1"/>
                </a:solidFill>
                <a:effectLst/>
                <a:latin typeface="Times New Roman"/>
                <a:ea typeface="Times New Roman"/>
              </a:rPr>
              <a:t>Occupational</a:t>
            </a:r>
            <a:r>
              <a:rPr lang="es-MX" sz="1200" dirty="0" smtClean="0">
                <a:solidFill>
                  <a:schemeClr val="tx1"/>
                </a:solidFill>
                <a:effectLst/>
                <a:latin typeface="Times New Roman"/>
                <a:ea typeface="Times New Roman"/>
              </a:rPr>
              <a:t> Safety and </a:t>
            </a:r>
            <a:r>
              <a:rPr lang="es-MX" sz="1200" dirty="0" err="1" smtClean="0">
                <a:solidFill>
                  <a:schemeClr val="tx1"/>
                </a:solidFill>
                <a:effectLst/>
                <a:latin typeface="Times New Roman"/>
                <a:ea typeface="Times New Roman"/>
              </a:rPr>
              <a:t>Health</a:t>
            </a:r>
            <a:r>
              <a:rPr lang="es-MX" sz="1200" dirty="0" smtClean="0">
                <a:solidFill>
                  <a:schemeClr val="tx1"/>
                </a:solidFill>
                <a:effectLst/>
                <a:latin typeface="Times New Roman"/>
                <a:ea typeface="Times New Roman"/>
              </a:rPr>
              <a:t> </a:t>
            </a:r>
            <a:r>
              <a:rPr lang="es-MX" sz="1200" dirty="0" err="1" smtClean="0">
                <a:solidFill>
                  <a:schemeClr val="tx1"/>
                </a:solidFill>
                <a:effectLst/>
                <a:latin typeface="Times New Roman"/>
                <a:ea typeface="Times New Roman"/>
              </a:rPr>
              <a:t>Administration</a:t>
            </a:r>
            <a:r>
              <a:rPr lang="es-MX" sz="1200" dirty="0" smtClean="0">
                <a:solidFill>
                  <a:schemeClr val="tx1"/>
                </a:solidFill>
                <a:effectLst/>
                <a:latin typeface="Times New Roman"/>
                <a:ea typeface="Times New Roman"/>
              </a:rPr>
              <a:t>, </a:t>
            </a:r>
            <a:r>
              <a:rPr lang="es-MX" sz="1200" dirty="0" err="1" smtClean="0">
                <a:solidFill>
                  <a:schemeClr val="tx1"/>
                </a:solidFill>
                <a:effectLst/>
                <a:latin typeface="Times New Roman"/>
                <a:ea typeface="Times New Roman"/>
              </a:rPr>
              <a:t>Departament</a:t>
            </a:r>
            <a:r>
              <a:rPr lang="es-MX" sz="1200" dirty="0" smtClean="0">
                <a:solidFill>
                  <a:schemeClr val="tx1"/>
                </a:solidFill>
                <a:effectLst/>
                <a:latin typeface="Times New Roman"/>
                <a:ea typeface="Times New Roman"/>
              </a:rPr>
              <a:t> of Labor. No reflejan necesariamente las opiniones o políticas del Departamento de trabajo, ni hace mención de los nombres comerciales, productos comerciales, o las organizaciones implican la aprobación por el gobierno de Estados Unidos.</a:t>
            </a:r>
            <a:endParaRPr lang="en-US" sz="12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title="Esta fotografía muestra un v-puerta puerta en su lugar mientras el v-puerta no está en us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altLang="en-US" dirty="0" smtClean="0"/>
              <a:t>La </a:t>
            </a:r>
            <a:r>
              <a:rPr lang="en-US" altLang="en-US" dirty="0" err="1" smtClean="0"/>
              <a:t>apertura</a:t>
            </a:r>
            <a:r>
              <a:rPr lang="en-US" altLang="en-US" dirty="0" smtClean="0"/>
              <a:t> de la </a:t>
            </a:r>
            <a:r>
              <a:rPr lang="en-US" altLang="en-US" dirty="0" err="1" smtClean="0"/>
              <a:t>puerta</a:t>
            </a:r>
            <a:r>
              <a:rPr lang="en-US" altLang="en-US" dirty="0" smtClean="0"/>
              <a:t> </a:t>
            </a:r>
            <a:r>
              <a:rPr lang="en-US" altLang="en-US" dirty="0" err="1" smtClean="0"/>
              <a:t>es</a:t>
            </a:r>
            <a:r>
              <a:rPr lang="en-US" altLang="en-US" dirty="0" smtClean="0"/>
              <a:t> un </a:t>
            </a:r>
            <a:r>
              <a:rPr lang="en-US" altLang="en-US" dirty="0" err="1" smtClean="0"/>
              <a:t>peligro</a:t>
            </a:r>
            <a:r>
              <a:rPr lang="en-US" altLang="en-US" dirty="0" smtClean="0"/>
              <a:t> de </a:t>
            </a:r>
            <a:r>
              <a:rPr lang="en-US" altLang="en-US" dirty="0" err="1" smtClean="0"/>
              <a:t>caída</a:t>
            </a:r>
            <a:r>
              <a:rPr lang="en-US" altLang="en-US" dirty="0" smtClean="0"/>
              <a:t> </a:t>
            </a:r>
            <a:r>
              <a:rPr lang="en-US" altLang="en-US" dirty="0" err="1" smtClean="0"/>
              <a:t>si</a:t>
            </a:r>
            <a:r>
              <a:rPr lang="en-US" altLang="en-US" dirty="0" smtClean="0"/>
              <a:t> no </a:t>
            </a:r>
            <a:r>
              <a:rPr lang="en-US" altLang="en-US" dirty="0" err="1" smtClean="0"/>
              <a:t>está</a:t>
            </a:r>
            <a:r>
              <a:rPr lang="en-US" altLang="en-US" dirty="0" smtClean="0"/>
              <a:t> </a:t>
            </a:r>
            <a:r>
              <a:rPr lang="en-US" altLang="en-US" dirty="0" err="1" smtClean="0"/>
              <a:t>correctamente</a:t>
            </a:r>
            <a:r>
              <a:rPr lang="en-US" altLang="en-US" dirty="0" smtClean="0"/>
              <a:t> </a:t>
            </a:r>
            <a:r>
              <a:rPr lang="en-US" altLang="en-US" dirty="0" err="1" smtClean="0"/>
              <a:t>protegido</a:t>
            </a:r>
            <a:r>
              <a:rPr lang="en-US" altLang="en-US" dirty="0" smtClean="0"/>
              <a:t/>
            </a:r>
            <a:br>
              <a:rPr lang="en-US" altLang="en-US" dirty="0" smtClean="0"/>
            </a:br>
            <a:endParaRPr lang="en-US" dirty="0"/>
          </a:p>
        </p:txBody>
      </p:sp>
      <p:sp>
        <p:nvSpPr>
          <p:cNvPr id="3" name="Rounded Rectangle 2"/>
          <p:cNvSpPr/>
          <p:nvPr/>
        </p:nvSpPr>
        <p:spPr bwMode="auto">
          <a:xfrm>
            <a:off x="5867400" y="5791200"/>
            <a:ext cx="3276600" cy="904435"/>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Una puerta o barrera como este debe ser instalado cuando la apertura no está en uso</a:t>
            </a:r>
          </a:p>
        </p:txBody>
      </p:sp>
      <p:sp>
        <p:nvSpPr>
          <p:cNvPr id="4" name="Rounded Rectangle 3"/>
          <p:cNvSpPr/>
          <p:nvPr/>
        </p:nvSpPr>
        <p:spPr bwMode="auto">
          <a:xfrm>
            <a:off x="304800" y="228600"/>
            <a:ext cx="3124200" cy="1066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sz="1800" dirty="0" smtClean="0">
                <a:solidFill>
                  <a:schemeClr val="tx1"/>
                </a:solidFill>
                <a:latin typeface="+mn-lt"/>
              </a:rPr>
              <a:t>La </a:t>
            </a:r>
            <a:r>
              <a:rPr lang="en-US" altLang="en-US" sz="1800" dirty="0" err="1" smtClean="0">
                <a:solidFill>
                  <a:schemeClr val="tx1"/>
                </a:solidFill>
                <a:latin typeface="+mn-lt"/>
              </a:rPr>
              <a:t>apertura</a:t>
            </a:r>
            <a:r>
              <a:rPr lang="en-US" altLang="en-US" sz="1800" dirty="0" smtClean="0">
                <a:solidFill>
                  <a:schemeClr val="tx1"/>
                </a:solidFill>
                <a:latin typeface="+mn-lt"/>
              </a:rPr>
              <a:t> de la </a:t>
            </a:r>
            <a:r>
              <a:rPr lang="en-US" altLang="en-US" sz="1800" dirty="0" err="1" smtClean="0">
                <a:solidFill>
                  <a:schemeClr val="tx1"/>
                </a:solidFill>
                <a:latin typeface="+mn-lt"/>
              </a:rPr>
              <a:t>puerta</a:t>
            </a:r>
            <a:r>
              <a:rPr lang="en-US" altLang="en-US" sz="1800" dirty="0" smtClean="0">
                <a:solidFill>
                  <a:schemeClr val="tx1"/>
                </a:solidFill>
                <a:latin typeface="+mn-lt"/>
              </a:rPr>
              <a:t> </a:t>
            </a:r>
            <a:r>
              <a:rPr lang="en-US" altLang="en-US" sz="1800" dirty="0" err="1" smtClean="0">
                <a:solidFill>
                  <a:schemeClr val="tx1"/>
                </a:solidFill>
                <a:latin typeface="+mn-lt"/>
              </a:rPr>
              <a:t>es</a:t>
            </a:r>
            <a:r>
              <a:rPr lang="en-US" altLang="en-US" sz="1800" dirty="0" smtClean="0">
                <a:solidFill>
                  <a:schemeClr val="tx1"/>
                </a:solidFill>
                <a:latin typeface="+mn-lt"/>
              </a:rPr>
              <a:t> un </a:t>
            </a:r>
            <a:r>
              <a:rPr lang="en-US" altLang="en-US" sz="1800" dirty="0" err="1" smtClean="0">
                <a:solidFill>
                  <a:schemeClr val="tx1"/>
                </a:solidFill>
                <a:latin typeface="+mn-lt"/>
              </a:rPr>
              <a:t>peligro</a:t>
            </a:r>
            <a:r>
              <a:rPr lang="en-US" altLang="en-US" sz="1800" dirty="0" smtClean="0">
                <a:solidFill>
                  <a:schemeClr val="tx1"/>
                </a:solidFill>
                <a:latin typeface="+mn-lt"/>
              </a:rPr>
              <a:t> de </a:t>
            </a:r>
            <a:r>
              <a:rPr lang="en-US" altLang="en-US" sz="1800" dirty="0" err="1" smtClean="0">
                <a:solidFill>
                  <a:schemeClr val="tx1"/>
                </a:solidFill>
                <a:latin typeface="+mn-lt"/>
              </a:rPr>
              <a:t>caída</a:t>
            </a:r>
            <a:r>
              <a:rPr lang="en-US" altLang="en-US" sz="1800" dirty="0" smtClean="0">
                <a:solidFill>
                  <a:schemeClr val="tx1"/>
                </a:solidFill>
                <a:latin typeface="+mn-lt"/>
              </a:rPr>
              <a:t> </a:t>
            </a:r>
            <a:r>
              <a:rPr lang="en-US" altLang="en-US" sz="1800" dirty="0" err="1" smtClean="0">
                <a:solidFill>
                  <a:schemeClr val="tx1"/>
                </a:solidFill>
                <a:latin typeface="+mn-lt"/>
              </a:rPr>
              <a:t>si</a:t>
            </a:r>
            <a:r>
              <a:rPr lang="en-US" altLang="en-US" sz="1800" dirty="0" smtClean="0">
                <a:solidFill>
                  <a:schemeClr val="tx1"/>
                </a:solidFill>
                <a:latin typeface="+mn-lt"/>
              </a:rPr>
              <a:t> no </a:t>
            </a:r>
            <a:r>
              <a:rPr lang="en-US" altLang="en-US" sz="1800" dirty="0" err="1" smtClean="0">
                <a:solidFill>
                  <a:schemeClr val="tx1"/>
                </a:solidFill>
                <a:latin typeface="+mn-lt"/>
              </a:rPr>
              <a:t>está</a:t>
            </a:r>
            <a:r>
              <a:rPr lang="en-US" altLang="en-US" sz="1800" dirty="0" smtClean="0">
                <a:solidFill>
                  <a:schemeClr val="tx1"/>
                </a:solidFill>
                <a:latin typeface="+mn-lt"/>
              </a:rPr>
              <a:t> </a:t>
            </a:r>
            <a:r>
              <a:rPr lang="en-US" altLang="en-US" sz="1800" dirty="0" err="1" smtClean="0">
                <a:solidFill>
                  <a:schemeClr val="tx1"/>
                </a:solidFill>
                <a:latin typeface="+mn-lt"/>
              </a:rPr>
              <a:t>correctamente</a:t>
            </a:r>
            <a:r>
              <a:rPr lang="en-US" altLang="en-US" sz="1800" dirty="0" smtClean="0">
                <a:solidFill>
                  <a:schemeClr val="tx1"/>
                </a:solidFill>
                <a:latin typeface="+mn-lt"/>
              </a:rPr>
              <a:t> </a:t>
            </a:r>
            <a:r>
              <a:rPr lang="en-US" altLang="en-US" sz="1800" dirty="0" err="1" smtClean="0">
                <a:solidFill>
                  <a:schemeClr val="tx1"/>
                </a:solidFill>
                <a:latin typeface="+mn-lt"/>
              </a:rPr>
              <a:t>protegido</a:t>
            </a:r>
            <a:endParaRPr lang="en-US" altLang="en-US" sz="1800"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title="Estas flechas apuntan a los trabajadores que trabajan en la parte superior de un remolqu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5365" name="AutoShape 5" title="Directional Red line and arrow"/>
          <p:cNvCxnSpPr>
            <a:cxnSpLocks noChangeShapeType="1"/>
          </p:cNvCxnSpPr>
          <p:nvPr/>
        </p:nvCxnSpPr>
        <p:spPr bwMode="auto">
          <a:xfrm flipH="1">
            <a:off x="4648200" y="1598613"/>
            <a:ext cx="1524000" cy="1143000"/>
          </a:xfrm>
          <a:prstGeom prst="straightConnector1">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366" name="AutoShape 6" title="Directional Red line and arrow"/>
          <p:cNvCxnSpPr>
            <a:cxnSpLocks noChangeShapeType="1"/>
          </p:cNvCxnSpPr>
          <p:nvPr/>
        </p:nvCxnSpPr>
        <p:spPr bwMode="auto">
          <a:xfrm>
            <a:off x="1143000" y="2895600"/>
            <a:ext cx="1981200" cy="457200"/>
          </a:xfrm>
          <a:prstGeom prst="straightConnector1">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Title 1" hidden="1"/>
          <p:cNvSpPr>
            <a:spLocks noGrp="1"/>
          </p:cNvSpPr>
          <p:nvPr>
            <p:ph type="title"/>
          </p:nvPr>
        </p:nvSpPr>
        <p:spPr/>
        <p:txBody>
          <a:bodyPr/>
          <a:lstStyle/>
          <a:p>
            <a:r>
              <a:rPr lang="en-US" altLang="en-US" dirty="0" smtClean="0"/>
              <a:t>Los </a:t>
            </a:r>
            <a:r>
              <a:rPr lang="en-US" altLang="en-US" dirty="0" err="1" smtClean="0"/>
              <a:t>empleados</a:t>
            </a:r>
            <a:r>
              <a:rPr lang="en-US" altLang="en-US" dirty="0" smtClean="0"/>
              <a:t> </a:t>
            </a:r>
            <a:r>
              <a:rPr lang="en-US" altLang="en-US" dirty="0" err="1" smtClean="0"/>
              <a:t>que</a:t>
            </a:r>
            <a:r>
              <a:rPr lang="en-US" altLang="en-US" dirty="0" smtClean="0"/>
              <a:t> </a:t>
            </a:r>
            <a:r>
              <a:rPr lang="en-US" altLang="en-US" dirty="0" err="1" smtClean="0"/>
              <a:t>trabajan</a:t>
            </a:r>
            <a:r>
              <a:rPr lang="en-US" altLang="en-US" dirty="0" smtClean="0"/>
              <a:t> </a:t>
            </a:r>
            <a:r>
              <a:rPr lang="en-US" altLang="en-US" dirty="0" err="1" smtClean="0"/>
              <a:t>en</a:t>
            </a:r>
            <a:r>
              <a:rPr lang="en-US" altLang="en-US" dirty="0" smtClean="0"/>
              <a:t> el </a:t>
            </a:r>
            <a:r>
              <a:rPr lang="en-US" altLang="en-US" dirty="0" err="1" smtClean="0"/>
              <a:t>remolque</a:t>
            </a:r>
            <a:r>
              <a:rPr lang="en-US" altLang="en-US" dirty="0" smtClean="0"/>
              <a:t> con </a:t>
            </a:r>
            <a:r>
              <a:rPr lang="en-US" altLang="en-US" dirty="0" err="1" smtClean="0"/>
              <a:t>ningún</a:t>
            </a:r>
            <a:r>
              <a:rPr lang="en-US" altLang="en-US" dirty="0" smtClean="0"/>
              <a:t> </a:t>
            </a:r>
            <a:r>
              <a:rPr lang="en-US" altLang="en-US" dirty="0" err="1" smtClean="0"/>
              <a:t>medio</a:t>
            </a:r>
            <a:r>
              <a:rPr lang="en-US" altLang="en-US" dirty="0" smtClean="0"/>
              <a:t> de </a:t>
            </a:r>
            <a:r>
              <a:rPr lang="en-US" altLang="en-US" dirty="0" err="1" smtClean="0"/>
              <a:t>protección</a:t>
            </a:r>
            <a:r>
              <a:rPr lang="en-US" altLang="en-US" dirty="0" smtClean="0"/>
              <a:t> contra </a:t>
            </a:r>
            <a:r>
              <a:rPr lang="en-US" altLang="en-US" dirty="0" err="1" smtClean="0"/>
              <a:t>caídas</a:t>
            </a:r>
            <a:r>
              <a:rPr lang="en-US" altLang="en-US" dirty="0" smtClean="0"/>
              <a:t/>
            </a:r>
            <a:br>
              <a:rPr lang="en-US" altLang="en-US" dirty="0" smtClean="0"/>
            </a:br>
            <a:endParaRPr lang="en-US" dirty="0"/>
          </a:p>
        </p:txBody>
      </p:sp>
      <p:sp>
        <p:nvSpPr>
          <p:cNvPr id="3" name="Rounded Rectangle 2"/>
          <p:cNvSpPr/>
          <p:nvPr/>
        </p:nvSpPr>
        <p:spPr bwMode="auto">
          <a:xfrm>
            <a:off x="5791200" y="527122"/>
            <a:ext cx="3256256" cy="1066801"/>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eaLnBrk="1" hangingPunct="1"/>
            <a:r>
              <a:rPr lang="en-US" altLang="en-US" dirty="0">
                <a:solidFill>
                  <a:schemeClr val="tx1"/>
                </a:solidFill>
                <a:latin typeface="+mn-lt"/>
              </a:rPr>
              <a:t>Los </a:t>
            </a:r>
            <a:r>
              <a:rPr lang="en-US" altLang="en-US" dirty="0" err="1">
                <a:solidFill>
                  <a:schemeClr val="tx1"/>
                </a:solidFill>
                <a:latin typeface="+mn-lt"/>
              </a:rPr>
              <a:t>empleados</a:t>
            </a:r>
            <a:r>
              <a:rPr lang="en-US" altLang="en-US" dirty="0">
                <a:solidFill>
                  <a:schemeClr val="tx1"/>
                </a:solidFill>
                <a:latin typeface="+mn-lt"/>
              </a:rPr>
              <a:t> </a:t>
            </a:r>
            <a:r>
              <a:rPr lang="en-US" altLang="en-US" dirty="0" err="1">
                <a:solidFill>
                  <a:schemeClr val="tx1"/>
                </a:solidFill>
                <a:latin typeface="+mn-lt"/>
              </a:rPr>
              <a:t>que</a:t>
            </a:r>
            <a:r>
              <a:rPr lang="en-US" altLang="en-US" dirty="0">
                <a:solidFill>
                  <a:schemeClr val="tx1"/>
                </a:solidFill>
                <a:latin typeface="+mn-lt"/>
              </a:rPr>
              <a:t> </a:t>
            </a:r>
            <a:r>
              <a:rPr lang="en-US" altLang="en-US" dirty="0" err="1">
                <a:solidFill>
                  <a:schemeClr val="tx1"/>
                </a:solidFill>
                <a:latin typeface="+mn-lt"/>
              </a:rPr>
              <a:t>trabajan</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el </a:t>
            </a:r>
            <a:r>
              <a:rPr lang="en-US" altLang="en-US" dirty="0" err="1">
                <a:solidFill>
                  <a:schemeClr val="tx1"/>
                </a:solidFill>
                <a:latin typeface="+mn-lt"/>
              </a:rPr>
              <a:t>remolque</a:t>
            </a:r>
            <a:r>
              <a:rPr lang="en-US" altLang="en-US" dirty="0">
                <a:solidFill>
                  <a:schemeClr val="tx1"/>
                </a:solidFill>
                <a:latin typeface="+mn-lt"/>
              </a:rPr>
              <a:t> con </a:t>
            </a:r>
            <a:r>
              <a:rPr lang="en-US" altLang="en-US" dirty="0" err="1">
                <a:solidFill>
                  <a:schemeClr val="tx1"/>
                </a:solidFill>
                <a:latin typeface="+mn-lt"/>
              </a:rPr>
              <a:t>ningún</a:t>
            </a:r>
            <a:r>
              <a:rPr lang="en-US" altLang="en-US" dirty="0">
                <a:solidFill>
                  <a:schemeClr val="tx1"/>
                </a:solidFill>
                <a:latin typeface="+mn-lt"/>
              </a:rPr>
              <a:t> </a:t>
            </a:r>
            <a:r>
              <a:rPr lang="en-US" altLang="en-US" dirty="0" err="1">
                <a:solidFill>
                  <a:schemeClr val="tx1"/>
                </a:solidFill>
                <a:latin typeface="+mn-lt"/>
              </a:rPr>
              <a:t>medio</a:t>
            </a:r>
            <a:r>
              <a:rPr lang="en-US" altLang="en-US" dirty="0">
                <a:solidFill>
                  <a:schemeClr val="tx1"/>
                </a:solidFill>
                <a:latin typeface="+mn-lt"/>
              </a:rPr>
              <a:t> de </a:t>
            </a:r>
            <a:r>
              <a:rPr lang="en-US" altLang="en-US" dirty="0" err="1">
                <a:solidFill>
                  <a:schemeClr val="tx1"/>
                </a:solidFill>
                <a:latin typeface="+mn-lt"/>
              </a:rPr>
              <a:t>protección</a:t>
            </a:r>
            <a:r>
              <a:rPr lang="en-US" altLang="en-US" dirty="0">
                <a:solidFill>
                  <a:schemeClr val="tx1"/>
                </a:solidFill>
                <a:latin typeface="+mn-lt"/>
              </a:rPr>
              <a:t> contra </a:t>
            </a:r>
            <a:r>
              <a:rPr lang="en-US" altLang="en-US" dirty="0" err="1">
                <a:solidFill>
                  <a:schemeClr val="tx1"/>
                </a:solidFill>
                <a:latin typeface="+mn-lt"/>
              </a:rPr>
              <a:t>caídas</a:t>
            </a:r>
            <a:endParaRPr lang="en-US" altLang="en-US" dirty="0">
              <a:solidFill>
                <a:schemeClr val="tx1"/>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5365"/>
                                        </p:tgtEl>
                                        <p:attrNameLst>
                                          <p:attrName>style.visibility</p:attrName>
                                        </p:attrNameLst>
                                      </p:cBhvr>
                                      <p:to>
                                        <p:strVal val="visible"/>
                                      </p:to>
                                    </p:set>
                                    <p:animEffect transition="in" filter="fade">
                                      <p:cBhvr additive="repl">
                                        <p:cTn id="7" dur="1000"/>
                                        <p:tgtEl>
                                          <p:spTgt spid="15365"/>
                                        </p:tgtEl>
                                      </p:cBhvr>
                                    </p:animEffect>
                                  </p:childTnLst>
                                </p:cTn>
                              </p:par>
                              <p:par>
                                <p:cTn id="8" presetID="10" presetClass="entr" fill="hold" nodeType="withEffect">
                                  <p:stCondLst>
                                    <p:cond delay="0"/>
                                  </p:stCondLst>
                                  <p:childTnLst>
                                    <p:set>
                                      <p:cBhvr additive="repl">
                                        <p:cTn id="9" dur="1" fill="hold">
                                          <p:stCondLst>
                                            <p:cond delay="0"/>
                                          </p:stCondLst>
                                        </p:cTn>
                                        <p:tgtEl>
                                          <p:spTgt spid="15366"/>
                                        </p:tgtEl>
                                        <p:attrNameLst>
                                          <p:attrName>style.visibility</p:attrName>
                                        </p:attrNameLst>
                                      </p:cBhvr>
                                      <p:to>
                                        <p:strVal val="visible"/>
                                      </p:to>
                                    </p:set>
                                    <p:animEffect transition="in" filter="fade">
                                      <p:cBhvr additive="repl">
                                        <p:cTn id="10" dur="1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title="Background pho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6392" name="AutoShape 8" title="Directional Red line and Arrow"/>
          <p:cNvCxnSpPr>
            <a:cxnSpLocks noChangeShapeType="1"/>
          </p:cNvCxnSpPr>
          <p:nvPr/>
        </p:nvCxnSpPr>
        <p:spPr bwMode="auto">
          <a:xfrm flipH="1">
            <a:off x="3657600" y="914400"/>
            <a:ext cx="1905000" cy="381000"/>
          </a:xfrm>
          <a:prstGeom prst="straightConnector1">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Title 1" hidden="1"/>
          <p:cNvSpPr>
            <a:spLocks noGrp="1"/>
          </p:cNvSpPr>
          <p:nvPr>
            <p:ph type="title"/>
          </p:nvPr>
        </p:nvSpPr>
        <p:spPr/>
        <p:txBody>
          <a:bodyPr/>
          <a:lstStyle/>
          <a:p>
            <a:r>
              <a:rPr lang="en-US" altLang="en-US" dirty="0" err="1" smtClean="0"/>
              <a:t>Trabajador</a:t>
            </a:r>
            <a:r>
              <a:rPr lang="en-US" altLang="en-US" dirty="0" smtClean="0"/>
              <a:t> sin </a:t>
            </a:r>
            <a:r>
              <a:rPr lang="en-US" altLang="en-US" dirty="0" err="1" smtClean="0"/>
              <a:t>protección</a:t>
            </a:r>
            <a:r>
              <a:rPr lang="en-US" altLang="en-US" dirty="0" smtClean="0"/>
              <a:t> contra </a:t>
            </a:r>
            <a:r>
              <a:rPr lang="en-US" altLang="en-US" dirty="0" err="1" smtClean="0"/>
              <a:t>caídas</a:t>
            </a:r>
            <a:r>
              <a:rPr lang="en-US" altLang="en-US" dirty="0" smtClean="0"/>
              <a:t> con </a:t>
            </a:r>
            <a:r>
              <a:rPr lang="en-US" altLang="en-US" dirty="0" err="1" smtClean="0"/>
              <a:t>posible</a:t>
            </a:r>
            <a:r>
              <a:rPr lang="en-US" altLang="en-US" dirty="0" smtClean="0"/>
              <a:t> </a:t>
            </a:r>
            <a:r>
              <a:rPr lang="en-US" altLang="en-US" dirty="0" err="1" smtClean="0"/>
              <a:t>caída</a:t>
            </a:r>
            <a:r>
              <a:rPr lang="en-US" altLang="en-US" dirty="0" smtClean="0"/>
              <a:t> de 18'</a:t>
            </a:r>
            <a:br>
              <a:rPr lang="en-US" altLang="en-US" dirty="0" smtClean="0"/>
            </a:br>
            <a:endParaRPr lang="en-US" dirty="0"/>
          </a:p>
        </p:txBody>
      </p:sp>
      <p:sp>
        <p:nvSpPr>
          <p:cNvPr id="3" name="Rounded Rectangle 2"/>
          <p:cNvSpPr/>
          <p:nvPr/>
        </p:nvSpPr>
        <p:spPr bwMode="auto">
          <a:xfrm>
            <a:off x="5562600" y="560949"/>
            <a:ext cx="3429000" cy="685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Trabajador sin protección contra caídas con posible caída de 18'</a:t>
            </a:r>
          </a:p>
        </p:txBody>
      </p:sp>
      <p:sp>
        <p:nvSpPr>
          <p:cNvPr id="4" name="Rounded Rectangle 3"/>
          <p:cNvSpPr/>
          <p:nvPr/>
        </p:nvSpPr>
        <p:spPr bwMode="auto">
          <a:xfrm>
            <a:off x="0" y="5715000"/>
            <a:ext cx="3276600" cy="990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buClr>
                <a:srgbClr val="000000"/>
              </a:buClr>
              <a:buSzPct val="100000"/>
            </a:pPr>
            <a:r>
              <a:rPr kumimoji="0" lang="es-E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Acción correctiva: instalar una baranda o utilizar un LAS PROPUESTAS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6392"/>
                                        </p:tgtEl>
                                        <p:attrNameLst>
                                          <p:attrName>style.visibility</p:attrName>
                                        </p:attrNameLst>
                                      </p:cBhvr>
                                      <p:to>
                                        <p:strVal val="visible"/>
                                      </p:to>
                                    </p:set>
                                    <p:animEffect transition="in" filter="fade">
                                      <p:cBhvr additive="repl">
                                        <p:cTn id="7" dur="1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title="Background 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7416" name="AutoShape 8" title="Directional Red line and arrow"/>
          <p:cNvCxnSpPr>
            <a:cxnSpLocks noChangeShapeType="1"/>
          </p:cNvCxnSpPr>
          <p:nvPr/>
        </p:nvCxnSpPr>
        <p:spPr bwMode="auto">
          <a:xfrm flipV="1">
            <a:off x="227013" y="533400"/>
            <a:ext cx="1066800" cy="1371600"/>
          </a:xfrm>
          <a:prstGeom prst="straightConnector1">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Title 1" hidden="1"/>
          <p:cNvSpPr>
            <a:spLocks noGrp="1"/>
          </p:cNvSpPr>
          <p:nvPr>
            <p:ph type="title"/>
          </p:nvPr>
        </p:nvSpPr>
        <p:spPr/>
        <p:txBody>
          <a:bodyPr/>
          <a:lstStyle/>
          <a:p>
            <a:r>
              <a:rPr lang="en-US" altLang="en-US" dirty="0" err="1" smtClean="0"/>
              <a:t>Empleado</a:t>
            </a:r>
            <a:r>
              <a:rPr lang="en-US" altLang="en-US" dirty="0" smtClean="0"/>
              <a:t> </a:t>
            </a:r>
            <a:r>
              <a:rPr lang="en-US" altLang="en-US" dirty="0" err="1" smtClean="0"/>
              <a:t>mediante</a:t>
            </a:r>
            <a:r>
              <a:rPr lang="en-US" altLang="en-US" dirty="0" smtClean="0"/>
              <a:t> el </a:t>
            </a:r>
            <a:r>
              <a:rPr lang="en-US" altLang="en-US" dirty="0" err="1" smtClean="0"/>
              <a:t>desembarco</a:t>
            </a:r>
            <a:r>
              <a:rPr lang="en-US" altLang="en-US" dirty="0" smtClean="0"/>
              <a:t> de un </a:t>
            </a:r>
            <a:r>
              <a:rPr lang="en-US" altLang="en-US" dirty="0" err="1" smtClean="0"/>
              <a:t>conjunto</a:t>
            </a:r>
            <a:r>
              <a:rPr lang="en-US" altLang="en-US" dirty="0" smtClean="0"/>
              <a:t> de </a:t>
            </a:r>
            <a:r>
              <a:rPr lang="en-US" altLang="en-US" dirty="0" err="1" smtClean="0"/>
              <a:t>escaleras</a:t>
            </a:r>
            <a:r>
              <a:rPr lang="en-US" altLang="en-US" dirty="0" smtClean="0"/>
              <a:t> </a:t>
            </a:r>
            <a:r>
              <a:rPr lang="en-US" altLang="en-US" dirty="0" err="1" smtClean="0"/>
              <a:t>como</a:t>
            </a:r>
            <a:r>
              <a:rPr lang="en-US" altLang="en-US" dirty="0" smtClean="0"/>
              <a:t> </a:t>
            </a:r>
            <a:r>
              <a:rPr lang="en-US" altLang="en-US" dirty="0" err="1" smtClean="0"/>
              <a:t>una</a:t>
            </a:r>
            <a:r>
              <a:rPr lang="en-US" altLang="en-US" dirty="0" smtClean="0"/>
              <a:t> </a:t>
            </a:r>
            <a:r>
              <a:rPr lang="en-US" altLang="en-US" dirty="0" err="1" smtClean="0"/>
              <a:t>superficie</a:t>
            </a:r>
            <a:r>
              <a:rPr lang="en-US" altLang="en-US" dirty="0" smtClean="0"/>
              <a:t> de </a:t>
            </a:r>
            <a:r>
              <a:rPr lang="en-US" altLang="en-US" dirty="0" err="1" smtClean="0"/>
              <a:t>trabajo</a:t>
            </a:r>
            <a:r>
              <a:rPr lang="en-US" altLang="en-US" dirty="0" smtClean="0"/>
              <a:t/>
            </a:r>
            <a:br>
              <a:rPr lang="en-US" altLang="en-US" dirty="0" smtClean="0"/>
            </a:br>
            <a:endParaRPr lang="en-US" dirty="0"/>
          </a:p>
        </p:txBody>
      </p:sp>
      <p:sp>
        <p:nvSpPr>
          <p:cNvPr id="3" name="Rounded Rectangle 2"/>
          <p:cNvSpPr/>
          <p:nvPr/>
        </p:nvSpPr>
        <p:spPr bwMode="auto">
          <a:xfrm>
            <a:off x="5867400" y="228600"/>
            <a:ext cx="3048000" cy="1295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sz="1800" dirty="0" err="1" smtClean="0">
                <a:solidFill>
                  <a:schemeClr val="tx1"/>
                </a:solidFill>
                <a:latin typeface="+mn-lt"/>
              </a:rPr>
              <a:t>Empleado</a:t>
            </a:r>
            <a:r>
              <a:rPr lang="en-US" altLang="en-US" sz="1800" dirty="0" smtClean="0">
                <a:solidFill>
                  <a:schemeClr val="tx1"/>
                </a:solidFill>
                <a:latin typeface="+mn-lt"/>
              </a:rPr>
              <a:t> </a:t>
            </a:r>
            <a:r>
              <a:rPr lang="en-US" altLang="en-US" sz="1800" dirty="0" err="1" smtClean="0">
                <a:solidFill>
                  <a:schemeClr val="tx1"/>
                </a:solidFill>
                <a:latin typeface="+mn-lt"/>
              </a:rPr>
              <a:t>mediante</a:t>
            </a:r>
            <a:r>
              <a:rPr lang="en-US" altLang="en-US" sz="1800" dirty="0" smtClean="0">
                <a:solidFill>
                  <a:schemeClr val="tx1"/>
                </a:solidFill>
                <a:latin typeface="+mn-lt"/>
              </a:rPr>
              <a:t> el </a:t>
            </a:r>
            <a:r>
              <a:rPr lang="en-US" altLang="en-US" sz="1800" dirty="0" err="1" smtClean="0">
                <a:solidFill>
                  <a:schemeClr val="tx1"/>
                </a:solidFill>
                <a:latin typeface="+mn-lt"/>
              </a:rPr>
              <a:t>desembarco</a:t>
            </a:r>
            <a:r>
              <a:rPr lang="en-US" altLang="en-US" sz="1800" dirty="0" smtClean="0">
                <a:solidFill>
                  <a:schemeClr val="tx1"/>
                </a:solidFill>
                <a:latin typeface="+mn-lt"/>
              </a:rPr>
              <a:t> de un </a:t>
            </a:r>
            <a:r>
              <a:rPr lang="en-US" altLang="en-US" sz="1800" dirty="0" err="1" smtClean="0">
                <a:solidFill>
                  <a:schemeClr val="tx1"/>
                </a:solidFill>
                <a:latin typeface="+mn-lt"/>
              </a:rPr>
              <a:t>conjunto</a:t>
            </a:r>
            <a:r>
              <a:rPr lang="en-US" altLang="en-US" sz="1800" dirty="0" smtClean="0">
                <a:solidFill>
                  <a:schemeClr val="tx1"/>
                </a:solidFill>
                <a:latin typeface="+mn-lt"/>
              </a:rPr>
              <a:t> de </a:t>
            </a:r>
            <a:r>
              <a:rPr lang="en-US" altLang="en-US" sz="1800" dirty="0" err="1" smtClean="0">
                <a:solidFill>
                  <a:schemeClr val="tx1"/>
                </a:solidFill>
                <a:latin typeface="+mn-lt"/>
              </a:rPr>
              <a:t>escaleras</a:t>
            </a:r>
            <a:r>
              <a:rPr lang="en-US" altLang="en-US" sz="1800" dirty="0" smtClean="0">
                <a:solidFill>
                  <a:schemeClr val="tx1"/>
                </a:solidFill>
                <a:latin typeface="+mn-lt"/>
              </a:rPr>
              <a:t> </a:t>
            </a:r>
            <a:r>
              <a:rPr lang="en-US" altLang="en-US" sz="1800" dirty="0" err="1" smtClean="0">
                <a:solidFill>
                  <a:schemeClr val="tx1"/>
                </a:solidFill>
                <a:latin typeface="+mn-lt"/>
              </a:rPr>
              <a:t>como</a:t>
            </a:r>
            <a:r>
              <a:rPr lang="en-US" altLang="en-US" sz="1800" dirty="0" smtClean="0">
                <a:solidFill>
                  <a:schemeClr val="tx1"/>
                </a:solidFill>
                <a:latin typeface="+mn-lt"/>
              </a:rPr>
              <a:t> </a:t>
            </a:r>
            <a:r>
              <a:rPr lang="en-US" altLang="en-US" sz="1800" dirty="0" err="1" smtClean="0">
                <a:solidFill>
                  <a:schemeClr val="tx1"/>
                </a:solidFill>
                <a:latin typeface="+mn-lt"/>
              </a:rPr>
              <a:t>una</a:t>
            </a:r>
            <a:r>
              <a:rPr lang="en-US" altLang="en-US" sz="1800" dirty="0" smtClean="0">
                <a:solidFill>
                  <a:schemeClr val="tx1"/>
                </a:solidFill>
                <a:latin typeface="+mn-lt"/>
              </a:rPr>
              <a:t> </a:t>
            </a:r>
            <a:r>
              <a:rPr lang="en-US" altLang="en-US" sz="1800" dirty="0" err="1" smtClean="0">
                <a:solidFill>
                  <a:schemeClr val="tx1"/>
                </a:solidFill>
                <a:latin typeface="+mn-lt"/>
              </a:rPr>
              <a:t>superficie</a:t>
            </a:r>
            <a:r>
              <a:rPr lang="en-US" altLang="en-US" sz="1800" dirty="0" smtClean="0">
                <a:solidFill>
                  <a:schemeClr val="tx1"/>
                </a:solidFill>
                <a:latin typeface="+mn-lt"/>
              </a:rPr>
              <a:t> de </a:t>
            </a:r>
            <a:r>
              <a:rPr lang="en-US" altLang="en-US" sz="1800" dirty="0" err="1" smtClean="0">
                <a:solidFill>
                  <a:schemeClr val="tx1"/>
                </a:solidFill>
                <a:latin typeface="+mn-lt"/>
              </a:rPr>
              <a:t>trabajo</a:t>
            </a:r>
            <a:endParaRPr lang="en-US" altLang="en-US" sz="1800" dirty="0">
              <a:solidFill>
                <a:schemeClr val="tx1"/>
              </a:solidFill>
              <a:latin typeface="+mn-lt"/>
            </a:endParaRPr>
          </a:p>
        </p:txBody>
      </p:sp>
      <p:sp>
        <p:nvSpPr>
          <p:cNvPr id="4" name="Rounded Rectangle 3"/>
          <p:cNvSpPr/>
          <p:nvPr/>
        </p:nvSpPr>
        <p:spPr bwMode="auto">
          <a:xfrm>
            <a:off x="152400" y="5638800"/>
            <a:ext cx="3962400" cy="1066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b="1" dirty="0" err="1" smtClean="0">
                <a:solidFill>
                  <a:schemeClr val="tx1"/>
                </a:solidFill>
                <a:latin typeface="+mn-lt"/>
              </a:rPr>
              <a:t>Acción</a:t>
            </a:r>
            <a:r>
              <a:rPr lang="en-US" altLang="en-US" b="1" dirty="0" smtClean="0">
                <a:solidFill>
                  <a:schemeClr val="tx1"/>
                </a:solidFill>
                <a:latin typeface="+mn-lt"/>
              </a:rPr>
              <a:t> </a:t>
            </a:r>
            <a:r>
              <a:rPr lang="en-US" altLang="en-US" b="1" dirty="0" err="1" smtClean="0">
                <a:solidFill>
                  <a:schemeClr val="tx1"/>
                </a:solidFill>
                <a:latin typeface="+mn-lt"/>
              </a:rPr>
              <a:t>correctiva</a:t>
            </a:r>
            <a:r>
              <a:rPr lang="en-US" altLang="en-US" b="1" dirty="0" smtClean="0">
                <a:solidFill>
                  <a:schemeClr val="tx1"/>
                </a:solidFill>
                <a:latin typeface="+mn-lt"/>
              </a:rPr>
              <a:t>:</a:t>
            </a:r>
            <a:r>
              <a:rPr lang="en-US" altLang="en-US" dirty="0">
                <a:solidFill>
                  <a:schemeClr val="tx1"/>
                </a:solidFill>
                <a:latin typeface="+mn-lt"/>
              </a:rPr>
              <a:t> </a:t>
            </a:r>
            <a:r>
              <a:rPr lang="en-US" altLang="en-US" dirty="0" err="1" smtClean="0">
                <a:solidFill>
                  <a:schemeClr val="tx1"/>
                </a:solidFill>
                <a:latin typeface="+mn-lt"/>
              </a:rPr>
              <a:t>instalar</a:t>
            </a:r>
            <a:r>
              <a:rPr lang="en-US" altLang="en-US" dirty="0" smtClean="0">
                <a:solidFill>
                  <a:schemeClr val="tx1"/>
                </a:solidFill>
                <a:latin typeface="+mn-lt"/>
              </a:rPr>
              <a:t> </a:t>
            </a:r>
            <a:r>
              <a:rPr lang="en-US" altLang="en-US" dirty="0" err="1" smtClean="0">
                <a:solidFill>
                  <a:schemeClr val="tx1"/>
                </a:solidFill>
                <a:latin typeface="+mn-lt"/>
              </a:rPr>
              <a:t>una</a:t>
            </a:r>
            <a:r>
              <a:rPr lang="en-US" altLang="en-US" dirty="0" smtClean="0">
                <a:solidFill>
                  <a:schemeClr val="tx1"/>
                </a:solidFill>
                <a:latin typeface="+mn-lt"/>
              </a:rPr>
              <a:t> </a:t>
            </a:r>
            <a:r>
              <a:rPr lang="en-US" altLang="en-US" dirty="0" err="1" smtClean="0">
                <a:solidFill>
                  <a:schemeClr val="tx1"/>
                </a:solidFill>
                <a:latin typeface="+mn-lt"/>
              </a:rPr>
              <a:t>puerta</a:t>
            </a:r>
            <a:r>
              <a:rPr lang="en-US" altLang="en-US" dirty="0" smtClean="0">
                <a:solidFill>
                  <a:schemeClr val="tx1"/>
                </a:solidFill>
                <a:latin typeface="+mn-lt"/>
              </a:rPr>
              <a:t> </a:t>
            </a:r>
            <a:r>
              <a:rPr lang="en-US" altLang="en-US" dirty="0" err="1" smtClean="0">
                <a:solidFill>
                  <a:schemeClr val="tx1"/>
                </a:solidFill>
                <a:latin typeface="+mn-lt"/>
              </a:rPr>
              <a:t>oscilante</a:t>
            </a:r>
            <a:r>
              <a:rPr lang="en-US" altLang="en-US" dirty="0" smtClean="0">
                <a:solidFill>
                  <a:schemeClr val="tx1"/>
                </a:solidFill>
                <a:latin typeface="+mn-lt"/>
              </a:rPr>
              <a:t> (</a:t>
            </a:r>
            <a:r>
              <a:rPr lang="en-US" altLang="en-US" dirty="0" err="1" smtClean="0">
                <a:solidFill>
                  <a:schemeClr val="tx1"/>
                </a:solidFill>
                <a:latin typeface="+mn-lt"/>
              </a:rPr>
              <a:t>que</a:t>
            </a:r>
            <a:r>
              <a:rPr lang="en-US" altLang="en-US" dirty="0" smtClean="0">
                <a:solidFill>
                  <a:schemeClr val="tx1"/>
                </a:solidFill>
                <a:latin typeface="+mn-lt"/>
              </a:rPr>
              <a:t> </a:t>
            </a:r>
            <a:r>
              <a:rPr lang="en-US" altLang="en-US" dirty="0" err="1" smtClean="0">
                <a:solidFill>
                  <a:schemeClr val="tx1"/>
                </a:solidFill>
                <a:latin typeface="+mn-lt"/>
              </a:rPr>
              <a:t>cumpla</a:t>
            </a:r>
            <a:r>
              <a:rPr lang="en-US" altLang="en-US" dirty="0" smtClean="0">
                <a:solidFill>
                  <a:schemeClr val="tx1"/>
                </a:solidFill>
                <a:latin typeface="+mn-lt"/>
              </a:rPr>
              <a:t> con </a:t>
            </a:r>
            <a:r>
              <a:rPr lang="en-US" altLang="en-US" dirty="0" err="1" smtClean="0">
                <a:solidFill>
                  <a:schemeClr val="tx1"/>
                </a:solidFill>
                <a:latin typeface="+mn-lt"/>
              </a:rPr>
              <a:t>requisitos</a:t>
            </a:r>
            <a:r>
              <a:rPr lang="en-US" altLang="en-US" dirty="0" smtClean="0">
                <a:solidFill>
                  <a:schemeClr val="tx1"/>
                </a:solidFill>
                <a:latin typeface="+mn-lt"/>
              </a:rPr>
              <a:t> de la </a:t>
            </a:r>
            <a:r>
              <a:rPr lang="en-US" altLang="en-US" dirty="0" err="1" smtClean="0">
                <a:solidFill>
                  <a:schemeClr val="tx1"/>
                </a:solidFill>
                <a:latin typeface="+mn-lt"/>
              </a:rPr>
              <a:t>barandilla</a:t>
            </a:r>
            <a:r>
              <a:rPr lang="en-US" altLang="en-US" dirty="0" smtClean="0">
                <a:solidFill>
                  <a:schemeClr val="tx1"/>
                </a:solidFill>
                <a:latin typeface="+mn-lt"/>
              </a:rPr>
              <a:t> de la </a:t>
            </a:r>
            <a:r>
              <a:rPr lang="en-US" altLang="en-US" dirty="0" err="1" smtClean="0">
                <a:solidFill>
                  <a:schemeClr val="tx1"/>
                </a:solidFill>
                <a:latin typeface="+mn-lt"/>
              </a:rPr>
              <a:t>escalera</a:t>
            </a:r>
            <a:r>
              <a:rPr lang="en-US" altLang="en-US" dirty="0" smtClean="0">
                <a:solidFill>
                  <a:schemeClr val="tx1"/>
                </a:solidFill>
                <a:latin typeface="+mn-lt"/>
              </a:rPr>
              <a:t> </a:t>
            </a:r>
            <a:r>
              <a:rPr lang="en-US" altLang="en-US" dirty="0" err="1" smtClean="0">
                <a:solidFill>
                  <a:schemeClr val="tx1"/>
                </a:solidFill>
                <a:latin typeface="+mn-lt"/>
              </a:rPr>
              <a:t>apertura</a:t>
            </a:r>
            <a:endParaRPr lang="en-US" altLang="en-US" dirty="0">
              <a:solidFill>
                <a:schemeClr val="tx1"/>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7416"/>
                                        </p:tgtEl>
                                        <p:attrNameLst>
                                          <p:attrName>style.visibility</p:attrName>
                                        </p:attrNameLst>
                                      </p:cBhvr>
                                      <p:to>
                                        <p:strVal val="visible"/>
                                      </p:to>
                                    </p:set>
                                    <p:animEffect transition="in" filter="fade">
                                      <p:cBhvr additive="repl">
                                        <p:cTn id="7" dur="1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title="Esta fotografía muestra parte de la reserva pozo valla fracing durante el proces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altLang="en-US" dirty="0" smtClean="0"/>
              <a:t>Cielo </a:t>
            </a:r>
            <a:r>
              <a:rPr lang="en-US" altLang="en-US" dirty="0" err="1" smtClean="0"/>
              <a:t>reserva</a:t>
            </a:r>
            <a:r>
              <a:rPr lang="en-US" altLang="en-US" dirty="0" smtClean="0"/>
              <a:t> </a:t>
            </a:r>
            <a:r>
              <a:rPr lang="en-US" altLang="en-US" dirty="0" err="1" smtClean="0"/>
              <a:t>valla</a:t>
            </a:r>
            <a:r>
              <a:rPr lang="en-US" altLang="en-US" dirty="0" smtClean="0"/>
              <a:t> </a:t>
            </a:r>
            <a:r>
              <a:rPr lang="en-US" altLang="en-US" dirty="0" err="1" smtClean="0"/>
              <a:t>abajo</a:t>
            </a:r>
            <a:r>
              <a:rPr lang="en-US" altLang="en-US" dirty="0" smtClean="0"/>
              <a:t> </a:t>
            </a:r>
            <a:r>
              <a:rPr lang="en-US" altLang="en-US" dirty="0" err="1" smtClean="0"/>
              <a:t>durante</a:t>
            </a:r>
            <a:r>
              <a:rPr lang="en-US" altLang="en-US" dirty="0" smtClean="0"/>
              <a:t> </a:t>
            </a:r>
            <a:r>
              <a:rPr lang="en-US" altLang="en-US" dirty="0" err="1" smtClean="0"/>
              <a:t>trabajo</a:t>
            </a:r>
            <a:r>
              <a:rPr lang="en-US" altLang="en-US" dirty="0" smtClean="0"/>
              <a:t> </a:t>
            </a:r>
            <a:r>
              <a:rPr lang="en-US" altLang="en-US" dirty="0" err="1" smtClean="0"/>
              <a:t>frac</a:t>
            </a:r>
            <a:r>
              <a:rPr lang="en-US" altLang="en-US" dirty="0" smtClean="0"/>
              <a:t>  con la </a:t>
            </a:r>
            <a:r>
              <a:rPr lang="en-US" altLang="en-US" dirty="0" err="1" smtClean="0"/>
              <a:t>posibilidad</a:t>
            </a:r>
            <a:r>
              <a:rPr lang="en-US" altLang="en-US" dirty="0" smtClean="0"/>
              <a:t> de </a:t>
            </a:r>
            <a:r>
              <a:rPr lang="en-US" altLang="en-US" dirty="0" err="1" smtClean="0"/>
              <a:t>caer</a:t>
            </a:r>
            <a:r>
              <a:rPr lang="en-US" altLang="en-US" dirty="0" smtClean="0"/>
              <a:t> </a:t>
            </a:r>
            <a:r>
              <a:rPr lang="en-US" altLang="en-US" dirty="0" err="1" smtClean="0"/>
              <a:t>en</a:t>
            </a:r>
            <a:r>
              <a:rPr lang="en-US" altLang="en-US" dirty="0" smtClean="0"/>
              <a:t> </a:t>
            </a:r>
            <a:r>
              <a:rPr lang="en-US" altLang="en-US" dirty="0" err="1" smtClean="0"/>
              <a:t>pozo</a:t>
            </a:r>
            <a:r>
              <a:rPr lang="en-US" altLang="en-US" dirty="0" smtClean="0"/>
              <a:t/>
            </a:r>
            <a:br>
              <a:rPr lang="en-US" altLang="en-US" dirty="0" smtClean="0"/>
            </a:br>
            <a:endParaRPr lang="en-US" dirty="0"/>
          </a:p>
        </p:txBody>
      </p:sp>
      <p:sp>
        <p:nvSpPr>
          <p:cNvPr id="3" name="Rounded Rectangle 2"/>
          <p:cNvSpPr/>
          <p:nvPr/>
        </p:nvSpPr>
        <p:spPr bwMode="auto">
          <a:xfrm>
            <a:off x="5978109" y="1270"/>
            <a:ext cx="3167063" cy="111125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a:solidFill>
                  <a:schemeClr val="tx1"/>
                </a:solidFill>
                <a:latin typeface="+mn-lt"/>
              </a:rPr>
              <a:t>Cielo </a:t>
            </a:r>
            <a:r>
              <a:rPr lang="en-US" altLang="en-US" dirty="0" err="1">
                <a:solidFill>
                  <a:schemeClr val="tx1"/>
                </a:solidFill>
                <a:latin typeface="+mn-lt"/>
              </a:rPr>
              <a:t>reserva</a:t>
            </a:r>
            <a:r>
              <a:rPr lang="en-US" altLang="en-US" dirty="0">
                <a:solidFill>
                  <a:schemeClr val="tx1"/>
                </a:solidFill>
                <a:latin typeface="+mn-lt"/>
              </a:rPr>
              <a:t> </a:t>
            </a:r>
            <a:r>
              <a:rPr lang="en-US" altLang="en-US" dirty="0" err="1">
                <a:solidFill>
                  <a:schemeClr val="tx1"/>
                </a:solidFill>
                <a:latin typeface="+mn-lt"/>
              </a:rPr>
              <a:t>valla</a:t>
            </a:r>
            <a:r>
              <a:rPr lang="en-US" altLang="en-US" dirty="0">
                <a:solidFill>
                  <a:schemeClr val="tx1"/>
                </a:solidFill>
                <a:latin typeface="+mn-lt"/>
              </a:rPr>
              <a:t> </a:t>
            </a:r>
            <a:r>
              <a:rPr lang="en-US" altLang="en-US" dirty="0" err="1">
                <a:solidFill>
                  <a:schemeClr val="tx1"/>
                </a:solidFill>
                <a:latin typeface="+mn-lt"/>
              </a:rPr>
              <a:t>abajo</a:t>
            </a:r>
            <a:r>
              <a:rPr lang="en-US" altLang="en-US" dirty="0">
                <a:solidFill>
                  <a:schemeClr val="tx1"/>
                </a:solidFill>
                <a:latin typeface="+mn-lt"/>
              </a:rPr>
              <a:t> </a:t>
            </a:r>
            <a:r>
              <a:rPr lang="en-US" altLang="en-US" dirty="0" err="1">
                <a:solidFill>
                  <a:schemeClr val="tx1"/>
                </a:solidFill>
                <a:latin typeface="+mn-lt"/>
              </a:rPr>
              <a:t>durante</a:t>
            </a:r>
            <a:r>
              <a:rPr lang="en-US" altLang="en-US" dirty="0">
                <a:solidFill>
                  <a:schemeClr val="tx1"/>
                </a:solidFill>
                <a:latin typeface="+mn-lt"/>
              </a:rPr>
              <a:t> </a:t>
            </a:r>
            <a:r>
              <a:rPr lang="en-US" altLang="en-US" dirty="0" err="1">
                <a:solidFill>
                  <a:schemeClr val="tx1"/>
                </a:solidFill>
                <a:latin typeface="+mn-lt"/>
              </a:rPr>
              <a:t>trabajo</a:t>
            </a:r>
            <a:r>
              <a:rPr lang="en-US" altLang="en-US" dirty="0">
                <a:solidFill>
                  <a:schemeClr val="tx1"/>
                </a:solidFill>
                <a:latin typeface="+mn-lt"/>
              </a:rPr>
              <a:t> </a:t>
            </a:r>
            <a:r>
              <a:rPr lang="en-US" altLang="en-US" dirty="0" err="1">
                <a:solidFill>
                  <a:schemeClr val="tx1"/>
                </a:solidFill>
                <a:latin typeface="+mn-lt"/>
              </a:rPr>
              <a:t>frac</a:t>
            </a:r>
            <a:r>
              <a:rPr lang="en-US" altLang="en-US" dirty="0">
                <a:solidFill>
                  <a:schemeClr val="tx1"/>
                </a:solidFill>
                <a:latin typeface="+mn-lt"/>
              </a:rPr>
              <a:t>  con la </a:t>
            </a:r>
            <a:r>
              <a:rPr lang="en-US" altLang="en-US" dirty="0" err="1">
                <a:solidFill>
                  <a:schemeClr val="tx1"/>
                </a:solidFill>
                <a:latin typeface="+mn-lt"/>
              </a:rPr>
              <a:t>posibilidad</a:t>
            </a:r>
            <a:r>
              <a:rPr lang="en-US" altLang="en-US" dirty="0">
                <a:solidFill>
                  <a:schemeClr val="tx1"/>
                </a:solidFill>
                <a:latin typeface="+mn-lt"/>
              </a:rPr>
              <a:t> de </a:t>
            </a:r>
            <a:r>
              <a:rPr lang="en-US" altLang="en-US" dirty="0" err="1">
                <a:solidFill>
                  <a:schemeClr val="tx1"/>
                </a:solidFill>
                <a:latin typeface="+mn-lt"/>
              </a:rPr>
              <a:t>caer</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a:t>
            </a:r>
            <a:r>
              <a:rPr lang="en-US" altLang="en-US" dirty="0" err="1">
                <a:solidFill>
                  <a:schemeClr val="tx1"/>
                </a:solidFill>
                <a:latin typeface="+mn-lt"/>
              </a:rPr>
              <a:t>pozo</a:t>
            </a:r>
            <a:endParaRPr lang="en-US" altLang="en-US" dirty="0">
              <a:solidFill>
                <a:schemeClr val="tx1"/>
              </a:solidFill>
              <a:latin typeface="+mn-lt"/>
            </a:endParaRPr>
          </a:p>
        </p:txBody>
      </p:sp>
      <p:sp>
        <p:nvSpPr>
          <p:cNvPr id="4" name="Rounded Rectangle 3"/>
          <p:cNvSpPr/>
          <p:nvPr/>
        </p:nvSpPr>
        <p:spPr bwMode="auto">
          <a:xfrm>
            <a:off x="0" y="5853332"/>
            <a:ext cx="4114800" cy="990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b="1" dirty="0" err="1">
                <a:solidFill>
                  <a:schemeClr val="tx1"/>
                </a:solidFill>
                <a:latin typeface="+mn-lt"/>
              </a:rPr>
              <a:t>Acción</a:t>
            </a:r>
            <a:r>
              <a:rPr lang="en-US" altLang="en-US" b="1" dirty="0">
                <a:solidFill>
                  <a:schemeClr val="tx1"/>
                </a:solidFill>
                <a:latin typeface="+mn-lt"/>
              </a:rPr>
              <a:t> </a:t>
            </a:r>
            <a:r>
              <a:rPr lang="en-US" altLang="en-US" b="1" dirty="0" err="1">
                <a:solidFill>
                  <a:schemeClr val="tx1"/>
                </a:solidFill>
                <a:latin typeface="+mn-lt"/>
              </a:rPr>
              <a:t>correctiva</a:t>
            </a:r>
            <a:r>
              <a:rPr lang="en-US" altLang="en-US" b="1" dirty="0">
                <a:solidFill>
                  <a:schemeClr val="tx1"/>
                </a:solidFill>
                <a:latin typeface="+mn-lt"/>
              </a:rPr>
              <a:t>:</a:t>
            </a:r>
            <a:r>
              <a:rPr lang="en-US" altLang="en-US" dirty="0">
                <a:solidFill>
                  <a:schemeClr val="tx1"/>
                </a:solidFill>
                <a:latin typeface="+mn-lt"/>
              </a:rPr>
              <a:t> </a:t>
            </a:r>
            <a:r>
              <a:rPr lang="en-US" altLang="en-US" dirty="0" err="1">
                <a:solidFill>
                  <a:schemeClr val="tx1"/>
                </a:solidFill>
                <a:latin typeface="+mn-lt"/>
              </a:rPr>
              <a:t>mantener</a:t>
            </a:r>
            <a:r>
              <a:rPr lang="en-US" altLang="en-US" dirty="0">
                <a:solidFill>
                  <a:schemeClr val="tx1"/>
                </a:solidFill>
                <a:latin typeface="+mn-lt"/>
              </a:rPr>
              <a:t> </a:t>
            </a:r>
            <a:r>
              <a:rPr lang="en-US" altLang="en-US" dirty="0" err="1">
                <a:solidFill>
                  <a:schemeClr val="tx1"/>
                </a:solidFill>
                <a:latin typeface="+mn-lt"/>
              </a:rPr>
              <a:t>reserva</a:t>
            </a:r>
            <a:r>
              <a:rPr lang="en-US" altLang="en-US" dirty="0">
                <a:solidFill>
                  <a:schemeClr val="tx1"/>
                </a:solidFill>
                <a:latin typeface="+mn-lt"/>
              </a:rPr>
              <a:t> </a:t>
            </a:r>
            <a:r>
              <a:rPr lang="en-US" altLang="en-US" dirty="0" err="1">
                <a:solidFill>
                  <a:schemeClr val="tx1"/>
                </a:solidFill>
                <a:latin typeface="+mn-lt"/>
              </a:rPr>
              <a:t>pozo</a:t>
            </a:r>
            <a:r>
              <a:rPr lang="en-US" altLang="en-US" dirty="0">
                <a:solidFill>
                  <a:schemeClr val="tx1"/>
                </a:solidFill>
                <a:latin typeface="+mn-lt"/>
              </a:rPr>
              <a:t> </a:t>
            </a:r>
            <a:r>
              <a:rPr lang="en-US" altLang="en-US" dirty="0" err="1">
                <a:solidFill>
                  <a:schemeClr val="tx1"/>
                </a:solidFill>
                <a:latin typeface="+mn-lt"/>
              </a:rPr>
              <a:t>perforación</a:t>
            </a:r>
            <a:r>
              <a:rPr lang="en-US" altLang="en-US" dirty="0">
                <a:solidFill>
                  <a:schemeClr val="tx1"/>
                </a:solidFill>
                <a:latin typeface="+mn-lt"/>
              </a:rPr>
              <a:t> </a:t>
            </a:r>
            <a:r>
              <a:rPr lang="en-US" altLang="en-US" dirty="0" err="1">
                <a:solidFill>
                  <a:schemeClr val="tx1"/>
                </a:solidFill>
                <a:latin typeface="+mn-lt"/>
              </a:rPr>
              <a:t>vallas</a:t>
            </a:r>
            <a:r>
              <a:rPr lang="en-US" altLang="en-US" dirty="0">
                <a:solidFill>
                  <a:schemeClr val="tx1"/>
                </a:solidFill>
                <a:latin typeface="+mn-lt"/>
              </a:rPr>
              <a:t> </a:t>
            </a:r>
            <a:r>
              <a:rPr lang="en-US" altLang="en-US" dirty="0" err="1">
                <a:solidFill>
                  <a:schemeClr val="tx1"/>
                </a:solidFill>
                <a:latin typeface="+mn-lt"/>
              </a:rPr>
              <a:t>después</a:t>
            </a:r>
            <a:r>
              <a:rPr lang="en-US" altLang="en-US" dirty="0">
                <a:solidFill>
                  <a:schemeClr val="tx1"/>
                </a:solidFill>
                <a:latin typeface="+mn-lt"/>
              </a:rPr>
              <a:t> </a:t>
            </a:r>
            <a:r>
              <a:rPr lang="en-US" altLang="en-US" dirty="0" err="1">
                <a:solidFill>
                  <a:schemeClr val="tx1"/>
                </a:solidFill>
                <a:latin typeface="+mn-lt"/>
              </a:rPr>
              <a:t>hojas</a:t>
            </a:r>
            <a:r>
              <a:rPr lang="en-US" altLang="en-US" dirty="0">
                <a:solidFill>
                  <a:schemeClr val="tx1"/>
                </a:solidFill>
                <a:latin typeface="+mn-lt"/>
              </a:rPr>
              <a:t> y hasta </a:t>
            </a:r>
            <a:r>
              <a:rPr lang="en-US" altLang="en-US" dirty="0" err="1">
                <a:solidFill>
                  <a:schemeClr val="tx1"/>
                </a:solidFill>
                <a:latin typeface="+mn-lt"/>
              </a:rPr>
              <a:t>reclamación</a:t>
            </a:r>
            <a:endParaRPr lang="en-US" altLang="en-US"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title="Esta fotografía muestra la fuerte pendiente del plástico de la reserva y a cielo abierto que fácilmente puede causar una caí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4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altLang="en-US" dirty="0" err="1" smtClean="0"/>
              <a:t>Debido</a:t>
            </a:r>
            <a:r>
              <a:rPr lang="en-US" altLang="en-US" dirty="0" smtClean="0"/>
              <a:t> a los </a:t>
            </a:r>
            <a:r>
              <a:rPr lang="en-US" altLang="en-US" dirty="0" err="1" smtClean="0"/>
              <a:t>futuristas</a:t>
            </a:r>
            <a:r>
              <a:rPr lang="en-US" altLang="en-US" dirty="0" smtClean="0"/>
              <a:t> y la </a:t>
            </a:r>
            <a:r>
              <a:rPr lang="en-US" altLang="en-US" dirty="0" err="1" smtClean="0"/>
              <a:t>pendiente</a:t>
            </a:r>
            <a:r>
              <a:rPr lang="en-US" altLang="en-US" dirty="0" smtClean="0"/>
              <a:t> de la </a:t>
            </a:r>
            <a:r>
              <a:rPr lang="en-US" altLang="en-US" dirty="0" err="1" smtClean="0"/>
              <a:t>plástica</a:t>
            </a:r>
            <a:r>
              <a:rPr lang="en-US" altLang="en-US" dirty="0" smtClean="0"/>
              <a:t>, la </a:t>
            </a:r>
            <a:r>
              <a:rPr lang="en-US" altLang="en-US" dirty="0" err="1" smtClean="0"/>
              <a:t>caída</a:t>
            </a:r>
            <a:r>
              <a:rPr lang="en-US" altLang="en-US" dirty="0" smtClean="0"/>
              <a:t> </a:t>
            </a:r>
            <a:r>
              <a:rPr lang="en-US" altLang="en-US" dirty="0" err="1" smtClean="0"/>
              <a:t>en</a:t>
            </a:r>
            <a:r>
              <a:rPr lang="en-US" altLang="en-US" dirty="0" smtClean="0"/>
              <a:t> el </a:t>
            </a:r>
            <a:r>
              <a:rPr lang="en-US" altLang="en-US" dirty="0" err="1" smtClean="0"/>
              <a:t>abismo</a:t>
            </a:r>
            <a:r>
              <a:rPr lang="en-US" altLang="en-US" dirty="0" smtClean="0"/>
              <a:t> </a:t>
            </a:r>
            <a:r>
              <a:rPr lang="en-US" altLang="en-US" dirty="0" err="1" smtClean="0"/>
              <a:t>puede</a:t>
            </a:r>
            <a:r>
              <a:rPr lang="en-US" altLang="en-US" dirty="0" smtClean="0"/>
              <a:t> </a:t>
            </a:r>
            <a:r>
              <a:rPr lang="en-US" altLang="en-US" dirty="0" err="1" smtClean="0"/>
              <a:t>ocurrir</a:t>
            </a:r>
            <a:r>
              <a:rPr lang="en-US" altLang="en-US" dirty="0" smtClean="0"/>
              <a:t>, </a:t>
            </a:r>
            <a:r>
              <a:rPr lang="en-US" altLang="en-US" dirty="0" err="1" smtClean="0"/>
              <a:t>es</a:t>
            </a:r>
            <a:r>
              <a:rPr lang="en-US" altLang="en-US" dirty="0" smtClean="0"/>
              <a:t> probable </a:t>
            </a:r>
            <a:r>
              <a:rPr lang="en-US" altLang="en-US" dirty="0" err="1" smtClean="0"/>
              <a:t>que</a:t>
            </a:r>
            <a:r>
              <a:rPr lang="en-US" altLang="en-US" dirty="0" smtClean="0"/>
              <a:t> </a:t>
            </a:r>
            <a:r>
              <a:rPr lang="en-US" altLang="en-US" dirty="0" err="1" smtClean="0"/>
              <a:t>resulte</a:t>
            </a:r>
            <a:r>
              <a:rPr lang="en-US" altLang="en-US" dirty="0" smtClean="0"/>
              <a:t> </a:t>
            </a:r>
            <a:r>
              <a:rPr lang="en-US" altLang="en-US" dirty="0" err="1" smtClean="0"/>
              <a:t>en</a:t>
            </a:r>
            <a:r>
              <a:rPr lang="en-US" altLang="en-US" dirty="0" smtClean="0"/>
              <a:t> un </a:t>
            </a:r>
            <a:r>
              <a:rPr lang="en-US" altLang="en-US" dirty="0" err="1" smtClean="0"/>
              <a:t>trabajador</a:t>
            </a:r>
            <a:r>
              <a:rPr lang="en-US" altLang="en-US" dirty="0" smtClean="0"/>
              <a:t> </a:t>
            </a:r>
            <a:r>
              <a:rPr lang="en-US" altLang="en-US" dirty="0" err="1" smtClean="0"/>
              <a:t>ahogamiento</a:t>
            </a:r>
            <a:r>
              <a:rPr lang="en-US" altLang="en-US" dirty="0" smtClean="0"/>
              <a:t/>
            </a:r>
            <a:br>
              <a:rPr lang="en-US" altLang="en-US" dirty="0" smtClean="0"/>
            </a:br>
            <a:endParaRPr lang="en-US" dirty="0"/>
          </a:p>
        </p:txBody>
      </p:sp>
      <p:sp>
        <p:nvSpPr>
          <p:cNvPr id="3" name="Rounded Rectangle 2"/>
          <p:cNvSpPr/>
          <p:nvPr/>
        </p:nvSpPr>
        <p:spPr bwMode="auto">
          <a:xfrm>
            <a:off x="5105400" y="0"/>
            <a:ext cx="3962400" cy="1295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err="1">
                <a:solidFill>
                  <a:schemeClr val="tx1"/>
                </a:solidFill>
                <a:latin typeface="+mn-lt"/>
              </a:rPr>
              <a:t>Debido</a:t>
            </a:r>
            <a:r>
              <a:rPr lang="en-US" altLang="en-US" dirty="0">
                <a:solidFill>
                  <a:schemeClr val="tx1"/>
                </a:solidFill>
                <a:latin typeface="+mn-lt"/>
              </a:rPr>
              <a:t> a los </a:t>
            </a:r>
            <a:r>
              <a:rPr lang="en-US" altLang="en-US" dirty="0" err="1">
                <a:solidFill>
                  <a:schemeClr val="tx1"/>
                </a:solidFill>
                <a:latin typeface="+mn-lt"/>
              </a:rPr>
              <a:t>futuristas</a:t>
            </a:r>
            <a:r>
              <a:rPr lang="en-US" altLang="en-US" dirty="0">
                <a:solidFill>
                  <a:schemeClr val="tx1"/>
                </a:solidFill>
                <a:latin typeface="+mn-lt"/>
              </a:rPr>
              <a:t> y la </a:t>
            </a:r>
            <a:r>
              <a:rPr lang="en-US" altLang="en-US" dirty="0" err="1">
                <a:solidFill>
                  <a:schemeClr val="tx1"/>
                </a:solidFill>
                <a:latin typeface="+mn-lt"/>
              </a:rPr>
              <a:t>pendiente</a:t>
            </a:r>
            <a:r>
              <a:rPr lang="en-US" altLang="en-US" dirty="0">
                <a:solidFill>
                  <a:schemeClr val="tx1"/>
                </a:solidFill>
                <a:latin typeface="+mn-lt"/>
              </a:rPr>
              <a:t> de la </a:t>
            </a:r>
            <a:r>
              <a:rPr lang="en-US" altLang="en-US" dirty="0" err="1">
                <a:solidFill>
                  <a:schemeClr val="tx1"/>
                </a:solidFill>
                <a:latin typeface="+mn-lt"/>
              </a:rPr>
              <a:t>plástica</a:t>
            </a:r>
            <a:r>
              <a:rPr lang="en-US" altLang="en-US" dirty="0">
                <a:solidFill>
                  <a:schemeClr val="tx1"/>
                </a:solidFill>
                <a:latin typeface="+mn-lt"/>
              </a:rPr>
              <a:t>, la </a:t>
            </a:r>
            <a:r>
              <a:rPr lang="en-US" altLang="en-US" dirty="0" err="1">
                <a:solidFill>
                  <a:schemeClr val="tx1"/>
                </a:solidFill>
                <a:latin typeface="+mn-lt"/>
              </a:rPr>
              <a:t>caída</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el </a:t>
            </a:r>
            <a:r>
              <a:rPr lang="en-US" altLang="en-US" dirty="0" err="1">
                <a:solidFill>
                  <a:schemeClr val="tx1"/>
                </a:solidFill>
                <a:latin typeface="+mn-lt"/>
              </a:rPr>
              <a:t>abismo</a:t>
            </a:r>
            <a:r>
              <a:rPr lang="en-US" altLang="en-US" dirty="0">
                <a:solidFill>
                  <a:schemeClr val="tx1"/>
                </a:solidFill>
                <a:latin typeface="+mn-lt"/>
              </a:rPr>
              <a:t> </a:t>
            </a:r>
            <a:r>
              <a:rPr lang="en-US" altLang="en-US" dirty="0" err="1">
                <a:solidFill>
                  <a:schemeClr val="tx1"/>
                </a:solidFill>
                <a:latin typeface="+mn-lt"/>
              </a:rPr>
              <a:t>puede</a:t>
            </a:r>
            <a:r>
              <a:rPr lang="en-US" altLang="en-US" dirty="0">
                <a:solidFill>
                  <a:schemeClr val="tx1"/>
                </a:solidFill>
                <a:latin typeface="+mn-lt"/>
              </a:rPr>
              <a:t> </a:t>
            </a:r>
            <a:r>
              <a:rPr lang="en-US" altLang="en-US" dirty="0" err="1">
                <a:solidFill>
                  <a:schemeClr val="tx1"/>
                </a:solidFill>
                <a:latin typeface="+mn-lt"/>
              </a:rPr>
              <a:t>ocurrir</a:t>
            </a:r>
            <a:r>
              <a:rPr lang="en-US" altLang="en-US" dirty="0">
                <a:solidFill>
                  <a:schemeClr val="tx1"/>
                </a:solidFill>
                <a:latin typeface="+mn-lt"/>
              </a:rPr>
              <a:t>, </a:t>
            </a:r>
            <a:r>
              <a:rPr lang="en-US" altLang="en-US" dirty="0" err="1">
                <a:solidFill>
                  <a:schemeClr val="tx1"/>
                </a:solidFill>
                <a:latin typeface="+mn-lt"/>
              </a:rPr>
              <a:t>es</a:t>
            </a:r>
            <a:r>
              <a:rPr lang="en-US" altLang="en-US" dirty="0">
                <a:solidFill>
                  <a:schemeClr val="tx1"/>
                </a:solidFill>
                <a:latin typeface="+mn-lt"/>
              </a:rPr>
              <a:t> probable </a:t>
            </a:r>
            <a:r>
              <a:rPr lang="en-US" altLang="en-US" dirty="0" err="1">
                <a:solidFill>
                  <a:schemeClr val="tx1"/>
                </a:solidFill>
                <a:latin typeface="+mn-lt"/>
              </a:rPr>
              <a:t>que</a:t>
            </a:r>
            <a:r>
              <a:rPr lang="en-US" altLang="en-US" dirty="0">
                <a:solidFill>
                  <a:schemeClr val="tx1"/>
                </a:solidFill>
                <a:latin typeface="+mn-lt"/>
              </a:rPr>
              <a:t> </a:t>
            </a:r>
            <a:r>
              <a:rPr lang="en-US" altLang="en-US" dirty="0" err="1">
                <a:solidFill>
                  <a:schemeClr val="tx1"/>
                </a:solidFill>
                <a:latin typeface="+mn-lt"/>
              </a:rPr>
              <a:t>resulte</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un </a:t>
            </a:r>
            <a:r>
              <a:rPr lang="en-US" altLang="en-US" dirty="0" err="1">
                <a:solidFill>
                  <a:schemeClr val="tx1"/>
                </a:solidFill>
                <a:latin typeface="+mn-lt"/>
              </a:rPr>
              <a:t>trabajador</a:t>
            </a:r>
            <a:r>
              <a:rPr lang="en-US" altLang="en-US" dirty="0">
                <a:solidFill>
                  <a:schemeClr val="tx1"/>
                </a:solidFill>
                <a:latin typeface="+mn-lt"/>
              </a:rPr>
              <a:t> </a:t>
            </a:r>
            <a:r>
              <a:rPr lang="en-US" altLang="en-US" dirty="0" err="1">
                <a:solidFill>
                  <a:schemeClr val="tx1"/>
                </a:solidFill>
                <a:latin typeface="+mn-lt"/>
              </a:rPr>
              <a:t>ahogamiento</a:t>
            </a:r>
            <a:endParaRPr lang="en-US" altLang="en-US" dirty="0">
              <a:solidFill>
                <a:schemeClr val="tx1"/>
              </a:solidFill>
              <a:latin typeface="+mn-lt"/>
            </a:endParaRPr>
          </a:p>
        </p:txBody>
      </p:sp>
      <p:sp>
        <p:nvSpPr>
          <p:cNvPr id="4" name="Rounded Rectangle 3"/>
          <p:cNvSpPr/>
          <p:nvPr/>
        </p:nvSpPr>
        <p:spPr bwMode="auto">
          <a:xfrm>
            <a:off x="0" y="5410200"/>
            <a:ext cx="4343400" cy="12192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err="1">
                <a:solidFill>
                  <a:schemeClr val="tx1"/>
                </a:solidFill>
                <a:latin typeface="+mn-lt"/>
              </a:rPr>
              <a:t>Es</a:t>
            </a:r>
            <a:r>
              <a:rPr lang="en-US" altLang="en-US" dirty="0">
                <a:solidFill>
                  <a:schemeClr val="tx1"/>
                </a:solidFill>
                <a:latin typeface="+mn-lt"/>
              </a:rPr>
              <a:t> </a:t>
            </a:r>
            <a:r>
              <a:rPr lang="en-US" altLang="en-US" dirty="0" err="1">
                <a:solidFill>
                  <a:schemeClr val="tx1"/>
                </a:solidFill>
                <a:latin typeface="+mn-lt"/>
              </a:rPr>
              <a:t>muy</a:t>
            </a:r>
            <a:r>
              <a:rPr lang="en-US" altLang="en-US" dirty="0">
                <a:solidFill>
                  <a:schemeClr val="tx1"/>
                </a:solidFill>
                <a:latin typeface="+mn-lt"/>
              </a:rPr>
              <a:t> </a:t>
            </a:r>
            <a:r>
              <a:rPr lang="en-US" altLang="en-US" dirty="0" err="1">
                <a:solidFill>
                  <a:schemeClr val="tx1"/>
                </a:solidFill>
                <a:latin typeface="+mn-lt"/>
              </a:rPr>
              <a:t>recomendable</a:t>
            </a:r>
            <a:r>
              <a:rPr lang="en-US" altLang="en-US" dirty="0">
                <a:solidFill>
                  <a:schemeClr val="tx1"/>
                </a:solidFill>
                <a:latin typeface="+mn-lt"/>
              </a:rPr>
              <a:t> </a:t>
            </a:r>
            <a:r>
              <a:rPr lang="en-US" altLang="en-US" dirty="0" err="1">
                <a:solidFill>
                  <a:schemeClr val="tx1"/>
                </a:solidFill>
                <a:latin typeface="+mn-lt"/>
              </a:rPr>
              <a:t>que</a:t>
            </a:r>
            <a:r>
              <a:rPr lang="en-US" altLang="en-US" dirty="0">
                <a:solidFill>
                  <a:schemeClr val="tx1"/>
                </a:solidFill>
                <a:latin typeface="+mn-lt"/>
              </a:rPr>
              <a:t> un </a:t>
            </a:r>
            <a:r>
              <a:rPr lang="en-US" altLang="en-US" dirty="0" err="1">
                <a:solidFill>
                  <a:schemeClr val="tx1"/>
                </a:solidFill>
                <a:latin typeface="+mn-lt"/>
              </a:rPr>
              <a:t>arnés</a:t>
            </a:r>
            <a:r>
              <a:rPr lang="en-US" altLang="en-US" dirty="0">
                <a:solidFill>
                  <a:schemeClr val="tx1"/>
                </a:solidFill>
                <a:latin typeface="+mn-lt"/>
              </a:rPr>
              <a:t> y </a:t>
            </a:r>
            <a:r>
              <a:rPr lang="en-US" altLang="en-US" dirty="0" err="1">
                <a:solidFill>
                  <a:schemeClr val="tx1"/>
                </a:solidFill>
                <a:latin typeface="+mn-lt"/>
              </a:rPr>
              <a:t>línea</a:t>
            </a:r>
            <a:r>
              <a:rPr lang="en-US" altLang="en-US" dirty="0">
                <a:solidFill>
                  <a:schemeClr val="tx1"/>
                </a:solidFill>
                <a:latin typeface="+mn-lt"/>
              </a:rPr>
              <a:t> de </a:t>
            </a:r>
            <a:r>
              <a:rPr lang="en-US" altLang="en-US" dirty="0" err="1">
                <a:solidFill>
                  <a:schemeClr val="tx1"/>
                </a:solidFill>
                <a:latin typeface="+mn-lt"/>
              </a:rPr>
              <a:t>etiquetas</a:t>
            </a:r>
            <a:r>
              <a:rPr lang="en-US" altLang="en-US" dirty="0">
                <a:solidFill>
                  <a:schemeClr val="tx1"/>
                </a:solidFill>
                <a:latin typeface="+mn-lt"/>
              </a:rPr>
              <a:t> </a:t>
            </a:r>
            <a:r>
              <a:rPr lang="en-US" altLang="en-US" dirty="0" err="1">
                <a:solidFill>
                  <a:schemeClr val="tx1"/>
                </a:solidFill>
                <a:latin typeface="+mn-lt"/>
              </a:rPr>
              <a:t>ser</a:t>
            </a:r>
            <a:r>
              <a:rPr lang="en-US" altLang="en-US" dirty="0">
                <a:solidFill>
                  <a:schemeClr val="tx1"/>
                </a:solidFill>
                <a:latin typeface="+mn-lt"/>
              </a:rPr>
              <a:t> </a:t>
            </a:r>
            <a:r>
              <a:rPr lang="en-US" altLang="en-US" dirty="0" err="1">
                <a:solidFill>
                  <a:schemeClr val="tx1"/>
                </a:solidFill>
                <a:latin typeface="+mn-lt"/>
              </a:rPr>
              <a:t>usado</a:t>
            </a:r>
            <a:r>
              <a:rPr lang="en-US" altLang="en-US" dirty="0">
                <a:solidFill>
                  <a:schemeClr val="tx1"/>
                </a:solidFill>
                <a:latin typeface="+mn-lt"/>
              </a:rPr>
              <a:t> </a:t>
            </a:r>
            <a:r>
              <a:rPr lang="en-US" altLang="en-US" dirty="0" err="1">
                <a:solidFill>
                  <a:schemeClr val="tx1"/>
                </a:solidFill>
                <a:latin typeface="+mn-lt"/>
              </a:rPr>
              <a:t>por</a:t>
            </a:r>
            <a:r>
              <a:rPr lang="en-US" altLang="en-US" dirty="0">
                <a:solidFill>
                  <a:schemeClr val="tx1"/>
                </a:solidFill>
                <a:latin typeface="+mn-lt"/>
              </a:rPr>
              <a:t> el </a:t>
            </a:r>
            <a:r>
              <a:rPr lang="en-US" altLang="en-US" dirty="0" err="1">
                <a:solidFill>
                  <a:schemeClr val="tx1"/>
                </a:solidFill>
                <a:latin typeface="+mn-lt"/>
              </a:rPr>
              <a:t>participante</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a:t>
            </a:r>
            <a:r>
              <a:rPr lang="en-US" altLang="en-US" dirty="0" err="1">
                <a:solidFill>
                  <a:schemeClr val="tx1"/>
                </a:solidFill>
                <a:latin typeface="+mn-lt"/>
              </a:rPr>
              <a:t>todo</a:t>
            </a:r>
            <a:r>
              <a:rPr lang="en-US" altLang="en-US" dirty="0">
                <a:solidFill>
                  <a:schemeClr val="tx1"/>
                </a:solidFill>
                <a:latin typeface="+mn-lt"/>
              </a:rPr>
              <a:t> </a:t>
            </a:r>
            <a:r>
              <a:rPr lang="en-US" altLang="en-US" dirty="0" err="1">
                <a:solidFill>
                  <a:schemeClr val="tx1"/>
                </a:solidFill>
                <a:latin typeface="+mn-lt"/>
              </a:rPr>
              <a:t>momento</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a:t>
            </a:r>
            <a:r>
              <a:rPr lang="en-US" altLang="en-US" dirty="0" err="1">
                <a:solidFill>
                  <a:schemeClr val="tx1"/>
                </a:solidFill>
                <a:latin typeface="+mn-lt"/>
              </a:rPr>
              <a:t>caso</a:t>
            </a:r>
            <a:r>
              <a:rPr lang="en-US" altLang="en-US" dirty="0">
                <a:solidFill>
                  <a:schemeClr val="tx1"/>
                </a:solidFill>
                <a:latin typeface="+mn-lt"/>
              </a:rPr>
              <a:t> de </a:t>
            </a:r>
            <a:r>
              <a:rPr lang="en-US" altLang="en-US" dirty="0" err="1">
                <a:solidFill>
                  <a:schemeClr val="tx1"/>
                </a:solidFill>
                <a:latin typeface="+mn-lt"/>
              </a:rPr>
              <a:t>que</a:t>
            </a:r>
            <a:r>
              <a:rPr lang="en-US" altLang="en-US" dirty="0">
                <a:solidFill>
                  <a:schemeClr val="tx1"/>
                </a:solidFill>
                <a:latin typeface="+mn-lt"/>
              </a:rPr>
              <a:t> </a:t>
            </a:r>
            <a:r>
              <a:rPr lang="en-US" altLang="en-US" dirty="0" err="1">
                <a:solidFill>
                  <a:schemeClr val="tx1"/>
                </a:solidFill>
                <a:latin typeface="+mn-lt"/>
              </a:rPr>
              <a:t>una</a:t>
            </a:r>
            <a:r>
              <a:rPr lang="en-US" altLang="en-US" dirty="0">
                <a:solidFill>
                  <a:schemeClr val="tx1"/>
                </a:solidFill>
                <a:latin typeface="+mn-lt"/>
              </a:rPr>
              <a:t> </a:t>
            </a:r>
            <a:r>
              <a:rPr lang="en-US" altLang="en-US" dirty="0" err="1">
                <a:solidFill>
                  <a:schemeClr val="tx1"/>
                </a:solidFill>
                <a:latin typeface="+mn-lt"/>
              </a:rPr>
              <a:t>las</a:t>
            </a:r>
            <a:r>
              <a:rPr lang="en-US" altLang="en-US" dirty="0">
                <a:solidFill>
                  <a:schemeClr val="tx1"/>
                </a:solidFill>
                <a:latin typeface="+mn-lt"/>
              </a:rPr>
              <a:t> </a:t>
            </a:r>
            <a:r>
              <a:rPr lang="en-US" altLang="en-US" dirty="0" err="1">
                <a:solidFill>
                  <a:schemeClr val="tx1"/>
                </a:solidFill>
                <a:latin typeface="+mn-lt"/>
              </a:rPr>
              <a:t>necesidades</a:t>
            </a:r>
            <a:r>
              <a:rPr lang="en-US" altLang="en-US" dirty="0">
                <a:solidFill>
                  <a:schemeClr val="tx1"/>
                </a:solidFill>
                <a:latin typeface="+mn-lt"/>
              </a:rPr>
              <a:t> de </a:t>
            </a:r>
            <a:r>
              <a:rPr lang="en-US" altLang="en-US" dirty="0" err="1">
                <a:solidFill>
                  <a:schemeClr val="tx1"/>
                </a:solidFill>
                <a:latin typeface="+mn-lt"/>
              </a:rPr>
              <a:t>rescate</a:t>
            </a:r>
            <a:r>
              <a:rPr lang="en-US" altLang="en-US" dirty="0">
                <a:solidFill>
                  <a:schemeClr val="tx1"/>
                </a:solidFill>
                <a:latin typeface="+mn-lt"/>
              </a:rPr>
              <a:t> </a:t>
            </a:r>
            <a:r>
              <a:rPr lang="en-US" altLang="en-US" dirty="0" err="1">
                <a:solidFill>
                  <a:schemeClr val="tx1"/>
                </a:solidFill>
                <a:latin typeface="+mn-lt"/>
              </a:rPr>
              <a:t>que</a:t>
            </a:r>
            <a:r>
              <a:rPr lang="en-US" altLang="en-US" dirty="0">
                <a:solidFill>
                  <a:schemeClr val="tx1"/>
                </a:solidFill>
                <a:latin typeface="+mn-lt"/>
              </a:rPr>
              <a:t> se </a:t>
            </a:r>
            <a:r>
              <a:rPr lang="en-US" altLang="en-US" dirty="0" err="1">
                <a:solidFill>
                  <a:schemeClr val="tx1"/>
                </a:solidFill>
                <a:latin typeface="+mn-lt"/>
              </a:rPr>
              <a:t>hizo</a:t>
            </a:r>
            <a:endParaRPr lang="en-US" altLang="en-US" dirty="0">
              <a:solidFill>
                <a:schemeClr val="tx1"/>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title="Esta fotografía muestra una reserva pozo valla que fue construida a lo largo del borde del pozo.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altLang="en-US" dirty="0" smtClean="0"/>
              <a:t>Si un </a:t>
            </a:r>
            <a:r>
              <a:rPr lang="en-US" altLang="en-US" dirty="0" err="1" smtClean="0"/>
              <a:t>trabajador</a:t>
            </a:r>
            <a:r>
              <a:rPr lang="en-US" altLang="en-US" dirty="0" smtClean="0"/>
              <a:t> </a:t>
            </a:r>
            <a:r>
              <a:rPr lang="en-US" altLang="en-US" dirty="0" err="1" smtClean="0"/>
              <a:t>cae</a:t>
            </a:r>
            <a:r>
              <a:rPr lang="en-US" altLang="en-US" dirty="0" smtClean="0"/>
              <a:t> </a:t>
            </a:r>
            <a:r>
              <a:rPr lang="en-US" altLang="en-US" dirty="0" err="1" smtClean="0"/>
              <a:t>en</a:t>
            </a:r>
            <a:r>
              <a:rPr lang="en-US" altLang="en-US" dirty="0" smtClean="0"/>
              <a:t> la </a:t>
            </a:r>
            <a:r>
              <a:rPr lang="en-US" altLang="en-US" dirty="0" err="1" smtClean="0"/>
              <a:t>valla</a:t>
            </a:r>
            <a:r>
              <a:rPr lang="en-US" altLang="en-US" dirty="0" smtClean="0"/>
              <a:t>, </a:t>
            </a:r>
            <a:r>
              <a:rPr lang="en-US" altLang="en-US" dirty="0" err="1" smtClean="0"/>
              <a:t>que</a:t>
            </a:r>
            <a:r>
              <a:rPr lang="en-US" altLang="en-US" dirty="0" smtClean="0"/>
              <a:t> </a:t>
            </a:r>
            <a:r>
              <a:rPr lang="en-US" altLang="en-US" dirty="0" err="1" smtClean="0"/>
              <a:t>trabajador</a:t>
            </a:r>
            <a:r>
              <a:rPr lang="en-US" altLang="en-US" dirty="0" smtClean="0"/>
              <a:t> </a:t>
            </a:r>
            <a:r>
              <a:rPr lang="en-US" altLang="en-US" dirty="0" err="1" smtClean="0"/>
              <a:t>aún</a:t>
            </a:r>
            <a:r>
              <a:rPr lang="en-US" altLang="en-US" dirty="0" smtClean="0"/>
              <a:t> </a:t>
            </a:r>
            <a:r>
              <a:rPr lang="en-US" altLang="en-US" dirty="0" err="1" smtClean="0"/>
              <a:t>podría</a:t>
            </a:r>
            <a:r>
              <a:rPr lang="en-US" altLang="en-US" dirty="0" smtClean="0"/>
              <a:t> </a:t>
            </a:r>
            <a:r>
              <a:rPr lang="en-US" altLang="en-US" dirty="0" err="1" smtClean="0"/>
              <a:t>caer</a:t>
            </a:r>
            <a:r>
              <a:rPr lang="en-US" altLang="en-US" dirty="0" smtClean="0"/>
              <a:t> </a:t>
            </a:r>
            <a:r>
              <a:rPr lang="en-US" altLang="en-US" dirty="0" err="1" smtClean="0"/>
              <a:t>en</a:t>
            </a:r>
            <a:r>
              <a:rPr lang="en-US" altLang="en-US" dirty="0" smtClean="0"/>
              <a:t> el </a:t>
            </a:r>
            <a:r>
              <a:rPr lang="en-US" altLang="en-US" dirty="0" err="1" smtClean="0"/>
              <a:t>abismo</a:t>
            </a:r>
            <a:r>
              <a:rPr lang="en-US" altLang="en-US" dirty="0" smtClean="0"/>
              <a:t/>
            </a:r>
            <a:br>
              <a:rPr lang="en-US" altLang="en-US" dirty="0" smtClean="0"/>
            </a:br>
            <a:endParaRPr lang="en-US" dirty="0"/>
          </a:p>
        </p:txBody>
      </p:sp>
      <p:sp>
        <p:nvSpPr>
          <p:cNvPr id="3" name="Rounded Rectangle 2"/>
          <p:cNvSpPr/>
          <p:nvPr/>
        </p:nvSpPr>
        <p:spPr bwMode="auto">
          <a:xfrm>
            <a:off x="6398455" y="7034"/>
            <a:ext cx="2743200" cy="990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a:solidFill>
                  <a:schemeClr val="tx1"/>
                </a:solidFill>
                <a:latin typeface="+mn-lt"/>
              </a:rPr>
              <a:t>Si un </a:t>
            </a:r>
            <a:r>
              <a:rPr lang="en-US" altLang="en-US" dirty="0" err="1">
                <a:solidFill>
                  <a:schemeClr val="tx1"/>
                </a:solidFill>
                <a:latin typeface="+mn-lt"/>
              </a:rPr>
              <a:t>trabajador</a:t>
            </a:r>
            <a:r>
              <a:rPr lang="en-US" altLang="en-US" dirty="0">
                <a:solidFill>
                  <a:schemeClr val="tx1"/>
                </a:solidFill>
                <a:latin typeface="+mn-lt"/>
              </a:rPr>
              <a:t> </a:t>
            </a:r>
            <a:r>
              <a:rPr lang="en-US" altLang="en-US" dirty="0" err="1">
                <a:solidFill>
                  <a:schemeClr val="tx1"/>
                </a:solidFill>
                <a:latin typeface="+mn-lt"/>
              </a:rPr>
              <a:t>cae</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la </a:t>
            </a:r>
            <a:r>
              <a:rPr lang="en-US" altLang="en-US" dirty="0" err="1">
                <a:solidFill>
                  <a:schemeClr val="tx1"/>
                </a:solidFill>
                <a:latin typeface="+mn-lt"/>
              </a:rPr>
              <a:t>valla</a:t>
            </a:r>
            <a:r>
              <a:rPr lang="en-US" altLang="en-US" dirty="0">
                <a:solidFill>
                  <a:schemeClr val="tx1"/>
                </a:solidFill>
                <a:latin typeface="+mn-lt"/>
              </a:rPr>
              <a:t>, </a:t>
            </a:r>
            <a:r>
              <a:rPr lang="en-US" altLang="en-US" dirty="0" err="1">
                <a:solidFill>
                  <a:schemeClr val="tx1"/>
                </a:solidFill>
                <a:latin typeface="+mn-lt"/>
              </a:rPr>
              <a:t>que</a:t>
            </a:r>
            <a:r>
              <a:rPr lang="en-US" altLang="en-US" dirty="0">
                <a:solidFill>
                  <a:schemeClr val="tx1"/>
                </a:solidFill>
                <a:latin typeface="+mn-lt"/>
              </a:rPr>
              <a:t> </a:t>
            </a:r>
            <a:r>
              <a:rPr lang="en-US" altLang="en-US" dirty="0" err="1">
                <a:solidFill>
                  <a:schemeClr val="tx1"/>
                </a:solidFill>
                <a:latin typeface="+mn-lt"/>
              </a:rPr>
              <a:t>trabajador</a:t>
            </a:r>
            <a:r>
              <a:rPr lang="en-US" altLang="en-US" dirty="0">
                <a:solidFill>
                  <a:schemeClr val="tx1"/>
                </a:solidFill>
                <a:latin typeface="+mn-lt"/>
              </a:rPr>
              <a:t> </a:t>
            </a:r>
            <a:r>
              <a:rPr lang="en-US" altLang="en-US" dirty="0" err="1">
                <a:solidFill>
                  <a:schemeClr val="tx1"/>
                </a:solidFill>
                <a:latin typeface="+mn-lt"/>
              </a:rPr>
              <a:t>aún</a:t>
            </a:r>
            <a:r>
              <a:rPr lang="en-US" altLang="en-US" dirty="0">
                <a:solidFill>
                  <a:schemeClr val="tx1"/>
                </a:solidFill>
                <a:latin typeface="+mn-lt"/>
              </a:rPr>
              <a:t> </a:t>
            </a:r>
            <a:r>
              <a:rPr lang="en-US" altLang="en-US" dirty="0" err="1">
                <a:solidFill>
                  <a:schemeClr val="tx1"/>
                </a:solidFill>
                <a:latin typeface="+mn-lt"/>
              </a:rPr>
              <a:t>podría</a:t>
            </a:r>
            <a:r>
              <a:rPr lang="en-US" altLang="en-US" dirty="0">
                <a:solidFill>
                  <a:schemeClr val="tx1"/>
                </a:solidFill>
                <a:latin typeface="+mn-lt"/>
              </a:rPr>
              <a:t> </a:t>
            </a:r>
            <a:r>
              <a:rPr lang="en-US" altLang="en-US" dirty="0" err="1">
                <a:solidFill>
                  <a:schemeClr val="tx1"/>
                </a:solidFill>
                <a:latin typeface="+mn-lt"/>
              </a:rPr>
              <a:t>caer</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el </a:t>
            </a:r>
            <a:r>
              <a:rPr lang="en-US" altLang="en-US" dirty="0" err="1">
                <a:solidFill>
                  <a:schemeClr val="tx1"/>
                </a:solidFill>
                <a:latin typeface="+mn-lt"/>
              </a:rPr>
              <a:t>abismo</a:t>
            </a:r>
            <a:endParaRPr lang="en-US" altLang="en-US" dirty="0">
              <a:solidFill>
                <a:schemeClr val="tx1"/>
              </a:solidFill>
              <a:latin typeface="+mn-lt"/>
            </a:endParaRPr>
          </a:p>
        </p:txBody>
      </p:sp>
      <p:sp>
        <p:nvSpPr>
          <p:cNvPr id="4" name="Rounded Rectangle 3"/>
          <p:cNvSpPr/>
          <p:nvPr/>
        </p:nvSpPr>
        <p:spPr bwMode="auto">
          <a:xfrm>
            <a:off x="29308" y="5867400"/>
            <a:ext cx="4161692" cy="7620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b="1" dirty="0" err="1">
                <a:solidFill>
                  <a:schemeClr val="tx1"/>
                </a:solidFill>
                <a:latin typeface="+mn-lt"/>
              </a:rPr>
              <a:t>Acción</a:t>
            </a:r>
            <a:r>
              <a:rPr lang="en-US" altLang="en-US" b="1" dirty="0">
                <a:solidFill>
                  <a:schemeClr val="tx1"/>
                </a:solidFill>
                <a:latin typeface="+mn-lt"/>
              </a:rPr>
              <a:t> </a:t>
            </a:r>
            <a:r>
              <a:rPr lang="en-US" altLang="en-US" b="1" dirty="0" err="1">
                <a:solidFill>
                  <a:schemeClr val="tx1"/>
                </a:solidFill>
                <a:latin typeface="+mn-lt"/>
              </a:rPr>
              <a:t>correctiva</a:t>
            </a:r>
            <a:r>
              <a:rPr lang="en-US" altLang="en-US" b="1" dirty="0">
                <a:solidFill>
                  <a:schemeClr val="tx1"/>
                </a:solidFill>
                <a:latin typeface="+mn-lt"/>
              </a:rPr>
              <a:t>:</a:t>
            </a:r>
            <a:r>
              <a:rPr lang="en-US" altLang="en-US" dirty="0">
                <a:solidFill>
                  <a:schemeClr val="tx1"/>
                </a:solidFill>
                <a:latin typeface="+mn-lt"/>
              </a:rPr>
              <a:t> </a:t>
            </a:r>
            <a:r>
              <a:rPr lang="en-US" altLang="en-US" dirty="0" err="1">
                <a:solidFill>
                  <a:schemeClr val="tx1"/>
                </a:solidFill>
                <a:latin typeface="+mn-lt"/>
              </a:rPr>
              <a:t>establecer</a:t>
            </a:r>
            <a:r>
              <a:rPr lang="en-US" altLang="en-US" dirty="0">
                <a:solidFill>
                  <a:schemeClr val="tx1"/>
                </a:solidFill>
                <a:latin typeface="+mn-lt"/>
              </a:rPr>
              <a:t> </a:t>
            </a:r>
            <a:r>
              <a:rPr lang="en-US" altLang="en-US" dirty="0" err="1">
                <a:solidFill>
                  <a:schemeClr val="tx1"/>
                </a:solidFill>
                <a:latin typeface="+mn-lt"/>
              </a:rPr>
              <a:t>cerca</a:t>
            </a:r>
            <a:r>
              <a:rPr lang="en-US" altLang="en-US" dirty="0">
                <a:solidFill>
                  <a:schemeClr val="tx1"/>
                </a:solidFill>
                <a:latin typeface="+mn-lt"/>
              </a:rPr>
              <a:t> de </a:t>
            </a:r>
            <a:r>
              <a:rPr lang="en-US" altLang="en-US" dirty="0" err="1">
                <a:solidFill>
                  <a:schemeClr val="tx1"/>
                </a:solidFill>
                <a:latin typeface="+mn-lt"/>
              </a:rPr>
              <a:t>por</a:t>
            </a:r>
            <a:r>
              <a:rPr lang="en-US" altLang="en-US" dirty="0">
                <a:solidFill>
                  <a:schemeClr val="tx1"/>
                </a:solidFill>
                <a:latin typeface="+mn-lt"/>
              </a:rPr>
              <a:t> lo </a:t>
            </a:r>
            <a:r>
              <a:rPr lang="en-US" altLang="en-US" dirty="0" err="1">
                <a:solidFill>
                  <a:schemeClr val="tx1"/>
                </a:solidFill>
                <a:latin typeface="+mn-lt"/>
              </a:rPr>
              <a:t>menos</a:t>
            </a:r>
            <a:r>
              <a:rPr lang="en-US" altLang="en-US" dirty="0">
                <a:solidFill>
                  <a:schemeClr val="tx1"/>
                </a:solidFill>
                <a:latin typeface="+mn-lt"/>
              </a:rPr>
              <a:t> 6" </a:t>
            </a:r>
            <a:r>
              <a:rPr lang="en-US" altLang="en-US" dirty="0" err="1">
                <a:solidFill>
                  <a:schemeClr val="tx1"/>
                </a:solidFill>
                <a:latin typeface="+mn-lt"/>
              </a:rPr>
              <a:t>desde</a:t>
            </a:r>
            <a:r>
              <a:rPr lang="en-US" altLang="en-US" dirty="0">
                <a:solidFill>
                  <a:schemeClr val="tx1"/>
                </a:solidFill>
                <a:latin typeface="+mn-lt"/>
              </a:rPr>
              <a:t> el </a:t>
            </a:r>
            <a:r>
              <a:rPr lang="en-US" altLang="en-US" dirty="0" err="1">
                <a:solidFill>
                  <a:schemeClr val="tx1"/>
                </a:solidFill>
                <a:latin typeface="+mn-lt"/>
              </a:rPr>
              <a:t>borde</a:t>
            </a:r>
            <a:r>
              <a:rPr lang="en-US" altLang="en-US" dirty="0">
                <a:solidFill>
                  <a:schemeClr val="tx1"/>
                </a:solidFill>
                <a:latin typeface="+mn-lt"/>
              </a:rPr>
              <a:t> del </a:t>
            </a:r>
            <a:r>
              <a:rPr lang="en-US" altLang="en-US" dirty="0" err="1">
                <a:solidFill>
                  <a:schemeClr val="tx1"/>
                </a:solidFill>
                <a:latin typeface="+mn-lt"/>
              </a:rPr>
              <a:t>pozo</a:t>
            </a:r>
            <a:endParaRPr lang="en-US" altLang="en-US" dirty="0">
              <a:solidFill>
                <a:schemeClr val="tx1"/>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title="Background photo man climbing on a derri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392"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11" name="AutoShape 7" title="Directional Red line and Arrow"/>
          <p:cNvCxnSpPr>
            <a:cxnSpLocks noChangeShapeType="1"/>
          </p:cNvCxnSpPr>
          <p:nvPr/>
        </p:nvCxnSpPr>
        <p:spPr bwMode="auto">
          <a:xfrm>
            <a:off x="3429000" y="2438400"/>
            <a:ext cx="1600200" cy="914400"/>
          </a:xfrm>
          <a:prstGeom prst="straightConnector1">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Title 1" hidden="1"/>
          <p:cNvSpPr>
            <a:spLocks noGrp="1"/>
          </p:cNvSpPr>
          <p:nvPr>
            <p:ph type="title"/>
          </p:nvPr>
        </p:nvSpPr>
        <p:spPr/>
        <p:txBody>
          <a:bodyPr/>
          <a:lstStyle/>
          <a:p>
            <a:r>
              <a:rPr lang="en-US" altLang="en-US" dirty="0" err="1" smtClean="0"/>
              <a:t>Subir</a:t>
            </a:r>
            <a:r>
              <a:rPr lang="en-US" altLang="en-US" dirty="0" smtClean="0"/>
              <a:t> al </a:t>
            </a:r>
            <a:r>
              <a:rPr lang="en-US" altLang="en-US" dirty="0" err="1" smtClean="0"/>
              <a:t>trabajador</a:t>
            </a:r>
            <a:r>
              <a:rPr lang="en-US" altLang="en-US" dirty="0" smtClean="0"/>
              <a:t> derrick de un </a:t>
            </a:r>
            <a:r>
              <a:rPr lang="en-US" altLang="en-US" dirty="0" err="1" smtClean="0"/>
              <a:t>equipo</a:t>
            </a:r>
            <a:r>
              <a:rPr lang="en-US" altLang="en-US" dirty="0" smtClean="0"/>
              <a:t> de </a:t>
            </a:r>
            <a:r>
              <a:rPr lang="en-US" altLang="en-US" dirty="0" err="1" smtClean="0"/>
              <a:t>servicios</a:t>
            </a:r>
            <a:r>
              <a:rPr lang="en-US" altLang="en-US" dirty="0" smtClean="0"/>
              <a:t> sin </a:t>
            </a:r>
            <a:r>
              <a:rPr lang="en-US" altLang="en-US" dirty="0" err="1" smtClean="0"/>
              <a:t>protección</a:t>
            </a:r>
            <a:r>
              <a:rPr lang="en-US" altLang="en-US" dirty="0" smtClean="0"/>
              <a:t> contra </a:t>
            </a:r>
            <a:r>
              <a:rPr lang="en-US" altLang="en-US" dirty="0" err="1" smtClean="0"/>
              <a:t>caídas</a:t>
            </a:r>
            <a:r>
              <a:rPr lang="en-US" altLang="en-US" dirty="0" smtClean="0"/>
              <a:t/>
            </a:r>
            <a:br>
              <a:rPr lang="en-US" altLang="en-US" dirty="0" smtClean="0"/>
            </a:br>
            <a:endParaRPr lang="en-US" dirty="0"/>
          </a:p>
        </p:txBody>
      </p:sp>
      <p:sp>
        <p:nvSpPr>
          <p:cNvPr id="3" name="Rounded Rectangle 2"/>
          <p:cNvSpPr/>
          <p:nvPr/>
        </p:nvSpPr>
        <p:spPr bwMode="auto">
          <a:xfrm>
            <a:off x="609600" y="5867400"/>
            <a:ext cx="3352800" cy="990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b="1" dirty="0" err="1">
                <a:solidFill>
                  <a:schemeClr val="tx1"/>
                </a:solidFill>
                <a:latin typeface="+mn-lt"/>
              </a:rPr>
              <a:t>Acción</a:t>
            </a:r>
            <a:r>
              <a:rPr lang="en-US" altLang="en-US" b="1" dirty="0">
                <a:solidFill>
                  <a:schemeClr val="tx1"/>
                </a:solidFill>
                <a:latin typeface="+mn-lt"/>
              </a:rPr>
              <a:t> </a:t>
            </a:r>
            <a:r>
              <a:rPr lang="en-US" altLang="en-US" b="1" dirty="0" err="1">
                <a:solidFill>
                  <a:schemeClr val="tx1"/>
                </a:solidFill>
                <a:latin typeface="+mn-lt"/>
              </a:rPr>
              <a:t>correctiva</a:t>
            </a:r>
            <a:r>
              <a:rPr lang="en-US" altLang="en-US" b="1" dirty="0">
                <a:solidFill>
                  <a:schemeClr val="tx1"/>
                </a:solidFill>
                <a:latin typeface="+mn-lt"/>
              </a:rPr>
              <a:t>: el </a:t>
            </a:r>
            <a:r>
              <a:rPr lang="en-US" altLang="en-US" b="1" dirty="0" err="1">
                <a:solidFill>
                  <a:schemeClr val="tx1"/>
                </a:solidFill>
                <a:latin typeface="+mn-lt"/>
              </a:rPr>
              <a:t>uso</a:t>
            </a:r>
            <a:r>
              <a:rPr lang="en-US" altLang="en-US" dirty="0">
                <a:solidFill>
                  <a:schemeClr val="tx1"/>
                </a:solidFill>
                <a:latin typeface="+mn-lt"/>
              </a:rPr>
              <a:t> de </a:t>
            </a:r>
            <a:r>
              <a:rPr lang="en-US" altLang="en-US" dirty="0" err="1">
                <a:solidFill>
                  <a:schemeClr val="tx1"/>
                </a:solidFill>
                <a:latin typeface="+mn-lt"/>
              </a:rPr>
              <a:t>las</a:t>
            </a:r>
            <a:r>
              <a:rPr lang="en-US" altLang="en-US" dirty="0">
                <a:solidFill>
                  <a:schemeClr val="tx1"/>
                </a:solidFill>
                <a:latin typeface="+mn-lt"/>
              </a:rPr>
              <a:t> </a:t>
            </a:r>
            <a:r>
              <a:rPr lang="en-US" altLang="en-US" dirty="0" err="1">
                <a:solidFill>
                  <a:schemeClr val="tx1"/>
                </a:solidFill>
                <a:latin typeface="+mn-lt"/>
              </a:rPr>
              <a:t>propuestas</a:t>
            </a:r>
            <a:r>
              <a:rPr lang="en-US" altLang="en-US" dirty="0">
                <a:solidFill>
                  <a:schemeClr val="tx1"/>
                </a:solidFill>
                <a:latin typeface="+mn-lt"/>
              </a:rPr>
              <a:t> con un </a:t>
            </a:r>
            <a:r>
              <a:rPr lang="en-US" altLang="en-US" dirty="0" err="1">
                <a:solidFill>
                  <a:schemeClr val="tx1"/>
                </a:solidFill>
                <a:latin typeface="+mn-lt"/>
              </a:rPr>
              <a:t>punto</a:t>
            </a:r>
            <a:r>
              <a:rPr lang="en-US" altLang="en-US" dirty="0">
                <a:solidFill>
                  <a:schemeClr val="tx1"/>
                </a:solidFill>
                <a:latin typeface="+mn-lt"/>
              </a:rPr>
              <a:t> de </a:t>
            </a:r>
            <a:r>
              <a:rPr lang="en-US" altLang="en-US" dirty="0" err="1">
                <a:solidFill>
                  <a:schemeClr val="tx1"/>
                </a:solidFill>
                <a:latin typeface="+mn-lt"/>
              </a:rPr>
              <a:t>anclaje</a:t>
            </a:r>
            <a:endParaRPr lang="en-US" altLang="en-US" dirty="0">
              <a:solidFill>
                <a:schemeClr val="tx1"/>
              </a:solidFill>
              <a:latin typeface="+mn-lt"/>
            </a:endParaRPr>
          </a:p>
        </p:txBody>
      </p:sp>
      <p:sp>
        <p:nvSpPr>
          <p:cNvPr id="4" name="Rounded Rectangle 3"/>
          <p:cNvSpPr/>
          <p:nvPr/>
        </p:nvSpPr>
        <p:spPr bwMode="auto">
          <a:xfrm>
            <a:off x="5648570" y="-26831"/>
            <a:ext cx="3475038"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err="1">
                <a:solidFill>
                  <a:schemeClr val="tx1"/>
                </a:solidFill>
                <a:latin typeface="+mn-lt"/>
              </a:rPr>
              <a:t>Subir</a:t>
            </a:r>
            <a:r>
              <a:rPr lang="en-US" altLang="en-US" dirty="0">
                <a:solidFill>
                  <a:schemeClr val="tx1"/>
                </a:solidFill>
                <a:latin typeface="+mn-lt"/>
              </a:rPr>
              <a:t> al </a:t>
            </a:r>
            <a:r>
              <a:rPr lang="en-US" altLang="en-US" dirty="0" err="1">
                <a:solidFill>
                  <a:schemeClr val="tx1"/>
                </a:solidFill>
                <a:latin typeface="+mn-lt"/>
              </a:rPr>
              <a:t>trabajador</a:t>
            </a:r>
            <a:r>
              <a:rPr lang="en-US" altLang="en-US" dirty="0">
                <a:solidFill>
                  <a:schemeClr val="tx1"/>
                </a:solidFill>
                <a:latin typeface="+mn-lt"/>
              </a:rPr>
              <a:t> derrick de un </a:t>
            </a:r>
            <a:r>
              <a:rPr lang="en-US" altLang="en-US" dirty="0" err="1">
                <a:solidFill>
                  <a:schemeClr val="tx1"/>
                </a:solidFill>
                <a:latin typeface="+mn-lt"/>
              </a:rPr>
              <a:t>equipo</a:t>
            </a:r>
            <a:r>
              <a:rPr lang="en-US" altLang="en-US" dirty="0">
                <a:solidFill>
                  <a:schemeClr val="tx1"/>
                </a:solidFill>
                <a:latin typeface="+mn-lt"/>
              </a:rPr>
              <a:t> de </a:t>
            </a:r>
            <a:r>
              <a:rPr lang="en-US" altLang="en-US" dirty="0" err="1">
                <a:solidFill>
                  <a:schemeClr val="tx1"/>
                </a:solidFill>
                <a:latin typeface="+mn-lt"/>
              </a:rPr>
              <a:t>servicios</a:t>
            </a:r>
            <a:r>
              <a:rPr lang="en-US" altLang="en-US" dirty="0">
                <a:solidFill>
                  <a:schemeClr val="tx1"/>
                </a:solidFill>
                <a:latin typeface="+mn-lt"/>
              </a:rPr>
              <a:t> sin </a:t>
            </a:r>
            <a:r>
              <a:rPr lang="en-US" altLang="en-US" dirty="0" err="1">
                <a:solidFill>
                  <a:schemeClr val="tx1"/>
                </a:solidFill>
                <a:latin typeface="+mn-lt"/>
              </a:rPr>
              <a:t>protección</a:t>
            </a:r>
            <a:r>
              <a:rPr lang="en-US" altLang="en-US" dirty="0">
                <a:solidFill>
                  <a:schemeClr val="tx1"/>
                </a:solidFill>
                <a:latin typeface="+mn-lt"/>
              </a:rPr>
              <a:t> contra </a:t>
            </a:r>
            <a:r>
              <a:rPr lang="en-US" altLang="en-US" dirty="0" err="1">
                <a:solidFill>
                  <a:schemeClr val="tx1"/>
                </a:solidFill>
                <a:latin typeface="+mn-lt"/>
              </a:rPr>
              <a:t>caídas</a:t>
            </a:r>
            <a:endParaRPr lang="en-US" altLang="en-US" dirty="0">
              <a:solidFill>
                <a:schemeClr val="tx1"/>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1511"/>
                                        </p:tgtEl>
                                        <p:attrNameLst>
                                          <p:attrName>style.visibility</p:attrName>
                                        </p:attrNameLst>
                                      </p:cBhvr>
                                      <p:to>
                                        <p:strVal val="visible"/>
                                      </p:to>
                                    </p:set>
                                    <p:animEffect transition="in" filter="fade">
                                      <p:cBhvr additive="repl">
                                        <p:cTn id="7" dur="1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6477000" y="6324600"/>
            <a:ext cx="25146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9pPr>
          </a:lstStyle>
          <a:p>
            <a:pPr eaLnBrk="1" hangingPunct="1">
              <a:spcBef>
                <a:spcPct val="0"/>
              </a:spcBef>
              <a:buClrTx/>
              <a:buFontTx/>
              <a:buNone/>
            </a:pPr>
            <a:r>
              <a:rPr lang="en-US" altLang="en-US" sz="1800" baseline="30000">
                <a:latin typeface="Arial" charset="0"/>
              </a:rPr>
              <a:t>©</a:t>
            </a:r>
            <a:r>
              <a:rPr lang="en-US" altLang="en-US" sz="1800">
                <a:latin typeface="Arial" charset="0"/>
              </a:rPr>
              <a:t> Miller Protección contra caídas</a:t>
            </a:r>
          </a:p>
        </p:txBody>
      </p:sp>
      <p:pic>
        <p:nvPicPr>
          <p:cNvPr id="3" name="Clearance.mpeg" title="Video not available">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Image of Tied of worker</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3"/>
                    </p:tgtEl>
                  </p:cond>
                </p:stCondLst>
                <p:endSync evt="end" delay="0">
                  <p:rtn val="all"/>
                </p:endSync>
                <p:childTnLst>
                  <p:par>
                    <p:cTn id="4" fill="hold" nodeType="clickPar">
                      <p:stCondLst>
                        <p:cond delay="0"/>
                      </p:stCondLst>
                      <p:childTnLst>
                        <p:par>
                          <p:cTn id="5" fill="hold" nodeType="withGroup">
                            <p:stCondLst>
                              <p:cond delay="0"/>
                            </p:stCondLst>
                            <p:childTnLst>
                              <p:par>
                                <p:cTn id="6" presetID="2" presetClass="mediacall" presetSubtype="0" fill="hold" nodeType="clickEffect">
                                  <p:stCondLst>
                                    <p:cond delay="0"/>
                                  </p:stCondLst>
                                  <p:childTnLst>
                                    <p:cmd type="call" cmd="togglePause">
                                      <p:cBhvr>
                                        <p:cTn id="7" dur="1" fill="hold"/>
                                        <p:tgtEl>
                                          <p:spTgt spid="3"/>
                                        </p:tgtEl>
                                      </p:cBhvr>
                                    </p:cmd>
                                  </p:childTnLst>
                                </p:cTn>
                              </p:par>
                            </p:childTnLst>
                          </p:cTn>
                        </p:par>
                      </p:childTnLst>
                    </p:cTn>
                  </p:par>
                </p:childTnLst>
              </p:cTn>
              <p:nextCondLst>
                <p:cond evt="onClick" delay="0">
                  <p:tgtEl>
                    <p:spTgt spid="3"/>
                  </p:tgtEl>
                </p:cond>
              </p:nextCondLst>
            </p:seq>
            <p:video>
              <p:cMediaNode>
                <p:cTn id="8"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DCE6F2"/>
        </a:solidFill>
        <a:effectLst/>
      </p:bgPr>
    </p:bg>
    <p:spTree>
      <p:nvGrpSpPr>
        <p:cNvPr id="1" name=""/>
        <p:cNvGrpSpPr/>
        <p:nvPr/>
      </p:nvGrpSpPr>
      <p:grpSpPr>
        <a:xfrm>
          <a:off x="0" y="0"/>
          <a:ext cx="0" cy="0"/>
          <a:chOff x="0" y="0"/>
          <a:chExt cx="0" cy="0"/>
        </a:xfrm>
      </p:grpSpPr>
      <p:pic>
        <p:nvPicPr>
          <p:cNvPr id="40962" name="Picture 1" title="Video not availab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5675" y="1652588"/>
            <a:ext cx="4687888" cy="354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p:txBody>
          <a:bodyPr/>
          <a:lstStyle/>
          <a:p>
            <a:r>
              <a:rPr lang="en-US" altLang="en-US" dirty="0" smtClean="0">
                <a:latin typeface="Calibri" pitchFamily="34" charset="0"/>
                <a:cs typeface="Arial" charset="0"/>
              </a:rPr>
              <a:t>Este video </a:t>
            </a:r>
            <a:r>
              <a:rPr lang="en-US" altLang="en-US" dirty="0" err="1" smtClean="0">
                <a:latin typeface="Calibri" pitchFamily="34" charset="0"/>
                <a:cs typeface="Arial" charset="0"/>
              </a:rPr>
              <a:t>muestra</a:t>
            </a:r>
            <a:r>
              <a:rPr lang="en-US" altLang="en-US" dirty="0" smtClean="0">
                <a:latin typeface="Calibri" pitchFamily="34" charset="0"/>
                <a:cs typeface="Arial" charset="0"/>
              </a:rPr>
              <a:t> un </a:t>
            </a:r>
            <a:r>
              <a:rPr lang="en-US" altLang="en-US" dirty="0" err="1" smtClean="0">
                <a:latin typeface="Calibri" pitchFamily="34" charset="0"/>
                <a:cs typeface="Arial" charset="0"/>
              </a:rPr>
              <a:t>ejemplo</a:t>
            </a:r>
            <a:r>
              <a:rPr lang="en-US" altLang="en-US" dirty="0" smtClean="0">
                <a:latin typeface="Calibri" pitchFamily="34" charset="0"/>
                <a:cs typeface="Arial" charset="0"/>
              </a:rPr>
              <a:t> de la </a:t>
            </a:r>
            <a:r>
              <a:rPr lang="en-US" altLang="en-US" dirty="0" err="1" smtClean="0">
                <a:latin typeface="Calibri" pitchFamily="34" charset="0"/>
                <a:cs typeface="Arial" charset="0"/>
              </a:rPr>
              <a:t>utilización</a:t>
            </a:r>
            <a:r>
              <a:rPr lang="en-US" altLang="en-US" dirty="0" smtClean="0">
                <a:latin typeface="Calibri" pitchFamily="34" charset="0"/>
                <a:cs typeface="Arial" charset="0"/>
              </a:rPr>
              <a:t> </a:t>
            </a:r>
            <a:r>
              <a:rPr lang="en-US" altLang="en-US" dirty="0" err="1" smtClean="0">
                <a:latin typeface="Calibri" pitchFamily="34" charset="0"/>
                <a:cs typeface="Arial" charset="0"/>
              </a:rPr>
              <a:t>apropiada</a:t>
            </a:r>
            <a:r>
              <a:rPr lang="en-US" altLang="en-US" dirty="0" smtClean="0">
                <a:latin typeface="Calibri" pitchFamily="34" charset="0"/>
                <a:cs typeface="Arial" charset="0"/>
              </a:rPr>
              <a:t> de </a:t>
            </a:r>
            <a:r>
              <a:rPr lang="en-US" altLang="en-US" dirty="0" err="1" smtClean="0">
                <a:latin typeface="Calibri" pitchFamily="34" charset="0"/>
                <a:cs typeface="Arial" charset="0"/>
              </a:rPr>
              <a:t>protección</a:t>
            </a:r>
            <a:r>
              <a:rPr lang="en-US" altLang="en-US" dirty="0" smtClean="0">
                <a:latin typeface="Calibri" pitchFamily="34" charset="0"/>
                <a:cs typeface="Arial" charset="0"/>
              </a:rPr>
              <a:t> contra </a:t>
            </a:r>
            <a:r>
              <a:rPr lang="en-US" altLang="en-US" dirty="0" err="1" smtClean="0">
                <a:latin typeface="Calibri" pitchFamily="34" charset="0"/>
                <a:cs typeface="Arial" charset="0"/>
              </a:rPr>
              <a:t>caídas</a:t>
            </a:r>
            <a:r>
              <a:rPr lang="en-US" altLang="en-US" dirty="0" smtClean="0">
                <a:latin typeface="Calibri" pitchFamily="34" charset="0"/>
                <a:cs typeface="Arial" charset="0"/>
              </a:rPr>
              <a:t> para </a:t>
            </a:r>
            <a:r>
              <a:rPr lang="en-US" altLang="en-US" dirty="0" err="1" smtClean="0">
                <a:latin typeface="Calibri" pitchFamily="34" charset="0"/>
                <a:cs typeface="Arial" charset="0"/>
              </a:rPr>
              <a:t>subir</a:t>
            </a:r>
            <a:r>
              <a:rPr lang="en-US" altLang="en-US" dirty="0" smtClean="0">
                <a:latin typeface="Calibri" pitchFamily="34" charset="0"/>
                <a:cs typeface="Arial" charset="0"/>
              </a:rPr>
              <a:t> a la </a:t>
            </a:r>
            <a:r>
              <a:rPr lang="en-US" altLang="en-US" dirty="0" err="1" smtClean="0">
                <a:latin typeface="Calibri" pitchFamily="34" charset="0"/>
                <a:cs typeface="Arial" charset="0"/>
              </a:rPr>
              <a:t>torre</a:t>
            </a:r>
            <a:r>
              <a:rPr lang="en-US" altLang="en-US" dirty="0" smtClean="0">
                <a:latin typeface="Calibri" pitchFamily="34" charset="0"/>
                <a:cs typeface="Arial" charset="0"/>
              </a:rPr>
              <a:t>.</a:t>
            </a:r>
            <a:br>
              <a:rPr lang="en-US" altLang="en-US" dirty="0" smtClean="0">
                <a:latin typeface="Calibri" pitchFamily="34" charset="0"/>
                <a:cs typeface="Arial" charset="0"/>
              </a:rPr>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marL="741363" indent="-284163">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a:t>Después de este módulo, el alumno debe ser capaz de</a:t>
            </a:r>
          </a:p>
          <a:p>
            <a:pPr lvl="1" eaLnBrk="1" hangingPunct="1">
              <a:buFont typeface="Arial" charset="0"/>
              <a:buChar char="–"/>
            </a:pPr>
            <a:r>
              <a:rPr lang="en-US" altLang="en-US"/>
              <a:t>Identificar los peligros de caídas</a:t>
            </a:r>
          </a:p>
          <a:p>
            <a:pPr lvl="1" eaLnBrk="1" hangingPunct="1">
              <a:buFont typeface="Arial" charset="0"/>
              <a:buChar char="–"/>
            </a:pPr>
            <a:r>
              <a:rPr lang="en-US" altLang="en-US"/>
              <a:t>Adoptar las medidas necesarias para evitar los riesgos</a:t>
            </a:r>
          </a:p>
        </p:txBody>
      </p:sp>
      <p:sp>
        <p:nvSpPr>
          <p:cNvPr id="2" name="Title 1"/>
          <p:cNvSpPr>
            <a:spLocks noGrp="1"/>
          </p:cNvSpPr>
          <p:nvPr>
            <p:ph type="title"/>
          </p:nvPr>
        </p:nvSpPr>
        <p:spPr>
          <a:xfrm>
            <a:off x="457200" y="273050"/>
            <a:ext cx="8228013" cy="641350"/>
          </a:xfrm>
        </p:spPr>
        <p:txBody>
          <a:bodyPr/>
          <a:lstStyle/>
          <a:p>
            <a:r>
              <a:rPr lang="en-US" altLang="en-US" b="1" dirty="0" err="1" smtClean="0">
                <a:effectLst>
                  <a:outerShdw blurRad="38100" dist="38100" dir="2700000" algn="tl">
                    <a:srgbClr val="FFFFFF"/>
                  </a:outerShdw>
                </a:effectLst>
                <a:latin typeface="Calibri" panose="020F0502020204030204" pitchFamily="34" charset="0"/>
              </a:rPr>
              <a:t>Objetivos</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rgbClr val="DCE6F2"/>
        </a:solidFill>
        <a:effectLst/>
      </p:bgPr>
    </p:bg>
    <p:spTree>
      <p:nvGrpSpPr>
        <p:cNvPr id="1" name=""/>
        <p:cNvGrpSpPr/>
        <p:nvPr/>
      </p:nvGrpSpPr>
      <p:grpSpPr>
        <a:xfrm>
          <a:off x="0" y="0"/>
          <a:ext cx="0" cy="0"/>
          <a:chOff x="0" y="0"/>
          <a:chExt cx="0" cy="0"/>
        </a:xfrm>
      </p:grpSpPr>
      <p:pic>
        <p:nvPicPr>
          <p:cNvPr id="43010" name="Picture 1" title="Video not availab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5675" y="1652588"/>
            <a:ext cx="4687888" cy="354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a:xfrm>
            <a:off x="457200" y="304800"/>
            <a:ext cx="8228013" cy="1143000"/>
          </a:xfrm>
        </p:spPr>
        <p:txBody>
          <a:bodyPr/>
          <a:lstStyle/>
          <a:p>
            <a:r>
              <a:rPr lang="en-US" altLang="en-US" dirty="0" smtClean="0">
                <a:latin typeface="Calibri" pitchFamily="34" charset="0"/>
                <a:cs typeface="Arial" charset="0"/>
              </a:rPr>
              <a:t>Este video </a:t>
            </a:r>
            <a:r>
              <a:rPr lang="en-US" altLang="en-US" dirty="0" err="1" smtClean="0">
                <a:latin typeface="Calibri" pitchFamily="34" charset="0"/>
                <a:cs typeface="Arial" charset="0"/>
              </a:rPr>
              <a:t>muestra</a:t>
            </a:r>
            <a:r>
              <a:rPr lang="en-US" altLang="en-US" dirty="0" smtClean="0">
                <a:latin typeface="Calibri" pitchFamily="34" charset="0"/>
                <a:cs typeface="Arial" charset="0"/>
              </a:rPr>
              <a:t> un </a:t>
            </a:r>
            <a:r>
              <a:rPr lang="en-US" altLang="en-US" dirty="0" err="1" smtClean="0">
                <a:latin typeface="Calibri" pitchFamily="34" charset="0"/>
                <a:cs typeface="Arial" charset="0"/>
              </a:rPr>
              <a:t>ejemplo</a:t>
            </a:r>
            <a:r>
              <a:rPr lang="en-US" altLang="en-US" dirty="0" smtClean="0">
                <a:latin typeface="Calibri" pitchFamily="34" charset="0"/>
                <a:cs typeface="Arial" charset="0"/>
              </a:rPr>
              <a:t> de la </a:t>
            </a:r>
            <a:r>
              <a:rPr lang="en-US" altLang="en-US" dirty="0" err="1" smtClean="0">
                <a:latin typeface="Calibri" pitchFamily="34" charset="0"/>
                <a:cs typeface="Arial" charset="0"/>
              </a:rPr>
              <a:t>utilización</a:t>
            </a:r>
            <a:r>
              <a:rPr lang="en-US" altLang="en-US" dirty="0" smtClean="0">
                <a:latin typeface="Calibri" pitchFamily="34" charset="0"/>
                <a:cs typeface="Arial" charset="0"/>
              </a:rPr>
              <a:t> </a:t>
            </a:r>
            <a:r>
              <a:rPr lang="en-US" altLang="en-US" dirty="0" err="1" smtClean="0">
                <a:latin typeface="Calibri" pitchFamily="34" charset="0"/>
                <a:cs typeface="Arial" charset="0"/>
              </a:rPr>
              <a:t>apropiada</a:t>
            </a:r>
            <a:r>
              <a:rPr lang="en-US" altLang="en-US" dirty="0" smtClean="0">
                <a:latin typeface="Calibri" pitchFamily="34" charset="0"/>
                <a:cs typeface="Arial" charset="0"/>
              </a:rPr>
              <a:t> de </a:t>
            </a:r>
            <a:r>
              <a:rPr lang="en-US" altLang="en-US" dirty="0" err="1" smtClean="0">
                <a:latin typeface="Calibri" pitchFamily="34" charset="0"/>
                <a:cs typeface="Arial" charset="0"/>
              </a:rPr>
              <a:t>protección</a:t>
            </a:r>
            <a:r>
              <a:rPr lang="en-US" altLang="en-US" dirty="0" smtClean="0">
                <a:latin typeface="Calibri" pitchFamily="34" charset="0"/>
                <a:cs typeface="Arial" charset="0"/>
              </a:rPr>
              <a:t> contra </a:t>
            </a:r>
            <a:r>
              <a:rPr lang="en-US" altLang="en-US" dirty="0" err="1" smtClean="0">
                <a:latin typeface="Calibri" pitchFamily="34" charset="0"/>
                <a:cs typeface="Arial" charset="0"/>
              </a:rPr>
              <a:t>caídas</a:t>
            </a:r>
            <a:r>
              <a:rPr lang="en-US" altLang="en-US" dirty="0" smtClean="0">
                <a:latin typeface="Calibri" pitchFamily="34" charset="0"/>
                <a:cs typeface="Arial" charset="0"/>
              </a:rPr>
              <a:t> para </a:t>
            </a:r>
            <a:r>
              <a:rPr lang="en-US" altLang="en-US" dirty="0" err="1" smtClean="0">
                <a:latin typeface="Calibri" pitchFamily="34" charset="0"/>
                <a:cs typeface="Arial" charset="0"/>
              </a:rPr>
              <a:t>subir</a:t>
            </a:r>
            <a:r>
              <a:rPr lang="en-US" altLang="en-US" dirty="0" smtClean="0">
                <a:latin typeface="Calibri" pitchFamily="34" charset="0"/>
                <a:cs typeface="Arial" charset="0"/>
              </a:rPr>
              <a:t> a la </a:t>
            </a:r>
            <a:r>
              <a:rPr lang="en-US" altLang="en-US" dirty="0" err="1" smtClean="0">
                <a:latin typeface="Calibri" pitchFamily="34" charset="0"/>
                <a:cs typeface="Arial" charset="0"/>
              </a:rPr>
              <a:t>torre</a:t>
            </a:r>
            <a:r>
              <a:rPr lang="en-US" altLang="en-US" dirty="0" smtClean="0">
                <a:latin typeface="Calibri" pitchFamily="34" charset="0"/>
                <a:cs typeface="Arial" charset="0"/>
              </a:rPr>
              <a:t>.</a:t>
            </a:r>
            <a:r>
              <a:rPr lang="en-US" altLang="en-US" dirty="0">
                <a:latin typeface="Calibri" pitchFamily="34" charset="0"/>
                <a:cs typeface="Arial" charset="0"/>
              </a:rPr>
              <a:t> </a:t>
            </a:r>
            <a:r>
              <a:rPr lang="en-US" altLang="en-US" dirty="0" smtClean="0">
                <a:latin typeface="Calibri" pitchFamily="34" charset="0"/>
                <a:cs typeface="Arial" charset="0"/>
              </a:rPr>
              <a:t>2</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title="Esta fotografía muestra a un trabajador que se levanta en un boatswain presidencia.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0" name="Rectangle 5" title="Blocking logo on hardhat"/>
          <p:cNvSpPr>
            <a:spLocks noChangeArrowheads="1"/>
          </p:cNvSpPr>
          <p:nvPr/>
        </p:nvSpPr>
        <p:spPr bwMode="auto">
          <a:xfrm>
            <a:off x="4175125" y="2422525"/>
            <a:ext cx="92075" cy="92075"/>
          </a:xfrm>
          <a:prstGeom prst="rect">
            <a:avLst/>
          </a:prstGeom>
          <a:solidFill>
            <a:srgbClr val="BFBF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6" charset="0"/>
              <a:buNone/>
            </a:pPr>
            <a:endParaRPr lang="en-US" altLang="en-US"/>
          </a:p>
        </p:txBody>
      </p:sp>
      <p:sp>
        <p:nvSpPr>
          <p:cNvPr id="2" name="Title 1" hidden="1"/>
          <p:cNvSpPr>
            <a:spLocks noGrp="1"/>
          </p:cNvSpPr>
          <p:nvPr>
            <p:ph type="title"/>
          </p:nvPr>
        </p:nvSpPr>
        <p:spPr/>
        <p:txBody>
          <a:bodyPr/>
          <a:lstStyle/>
          <a:p>
            <a:r>
              <a:rPr lang="en-US" altLang="en-US" dirty="0" err="1" smtClean="0"/>
              <a:t>Uso</a:t>
            </a:r>
            <a:r>
              <a:rPr lang="en-US" altLang="en-US" dirty="0" smtClean="0"/>
              <a:t> </a:t>
            </a:r>
            <a:r>
              <a:rPr lang="en-US" altLang="en-US" dirty="0" err="1" smtClean="0"/>
              <a:t>correcto</a:t>
            </a:r>
            <a:r>
              <a:rPr lang="en-US" altLang="en-US" dirty="0" smtClean="0"/>
              <a:t> de un </a:t>
            </a:r>
            <a:r>
              <a:rPr lang="en-US" altLang="en-US" dirty="0" err="1" smtClean="0"/>
              <a:t>trabajador</a:t>
            </a:r>
            <a:r>
              <a:rPr lang="en-US" altLang="en-US" dirty="0" smtClean="0"/>
              <a:t> boatswain </a:t>
            </a:r>
            <a:r>
              <a:rPr lang="en-US" altLang="en-US" dirty="0" err="1" smtClean="0"/>
              <a:t>presidente</a:t>
            </a:r>
            <a:r>
              <a:rPr lang="en-US" altLang="en-US" dirty="0" smtClean="0"/>
              <a:t/>
            </a:r>
            <a:br>
              <a:rPr lang="en-US" altLang="en-US" dirty="0" smtClean="0"/>
            </a:br>
            <a:endParaRPr lang="en-US" dirty="0"/>
          </a:p>
        </p:txBody>
      </p:sp>
      <p:sp>
        <p:nvSpPr>
          <p:cNvPr id="3" name="Rounded Rectangle 2"/>
          <p:cNvSpPr/>
          <p:nvPr/>
        </p:nvSpPr>
        <p:spPr bwMode="auto">
          <a:xfrm>
            <a:off x="5867400" y="76200"/>
            <a:ext cx="3200400" cy="8001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err="1">
                <a:solidFill>
                  <a:schemeClr val="tx1"/>
                </a:solidFill>
                <a:latin typeface="+mn-lt"/>
              </a:rPr>
              <a:t>Uso</a:t>
            </a:r>
            <a:r>
              <a:rPr lang="en-US" altLang="en-US" dirty="0">
                <a:solidFill>
                  <a:schemeClr val="tx1"/>
                </a:solidFill>
                <a:latin typeface="+mn-lt"/>
              </a:rPr>
              <a:t> </a:t>
            </a:r>
            <a:r>
              <a:rPr lang="en-US" altLang="en-US" dirty="0" err="1">
                <a:solidFill>
                  <a:schemeClr val="tx1"/>
                </a:solidFill>
                <a:latin typeface="+mn-lt"/>
              </a:rPr>
              <a:t>correcto</a:t>
            </a:r>
            <a:r>
              <a:rPr lang="en-US" altLang="en-US" dirty="0">
                <a:solidFill>
                  <a:schemeClr val="tx1"/>
                </a:solidFill>
                <a:latin typeface="+mn-lt"/>
              </a:rPr>
              <a:t> de un </a:t>
            </a:r>
            <a:r>
              <a:rPr lang="en-US" altLang="en-US" dirty="0" err="1">
                <a:solidFill>
                  <a:schemeClr val="tx1"/>
                </a:solidFill>
                <a:latin typeface="+mn-lt"/>
              </a:rPr>
              <a:t>trabajador</a:t>
            </a:r>
            <a:r>
              <a:rPr lang="en-US" altLang="en-US" dirty="0">
                <a:solidFill>
                  <a:schemeClr val="tx1"/>
                </a:solidFill>
                <a:latin typeface="+mn-lt"/>
              </a:rPr>
              <a:t> boatswain </a:t>
            </a:r>
            <a:r>
              <a:rPr lang="en-US" altLang="en-US" dirty="0" err="1">
                <a:solidFill>
                  <a:schemeClr val="tx1"/>
                </a:solidFill>
                <a:latin typeface="+mn-lt"/>
              </a:rPr>
              <a:t>presidente</a:t>
            </a:r>
            <a:endParaRPr lang="en-US" altLang="en-US" dirty="0">
              <a:solidFill>
                <a:schemeClr val="tx1"/>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title="BAD - Riding the forklif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p:txBody>
          <a:bodyPr/>
          <a:lstStyle/>
          <a:p>
            <a:pPr lvl="0" eaLnBrk="1" hangingPunct="1"/>
            <a:r>
              <a:rPr lang="en-US" altLang="en-US" sz="1800" dirty="0">
                <a:solidFill>
                  <a:srgbClr val="FFFFFF"/>
                </a:solidFill>
                <a:latin typeface="Arial" charset="0"/>
                <a:ea typeface="+mn-ea"/>
                <a:cs typeface="Arial" charset="0"/>
              </a:rPr>
              <a:t>Las </a:t>
            </a:r>
            <a:r>
              <a:rPr lang="en-US" altLang="en-US" sz="1800" dirty="0" err="1">
                <a:solidFill>
                  <a:srgbClr val="FFFFFF"/>
                </a:solidFill>
                <a:latin typeface="Arial" charset="0"/>
                <a:ea typeface="+mn-ea"/>
                <a:cs typeface="Arial" charset="0"/>
              </a:rPr>
              <a:t>prácticas</a:t>
            </a:r>
            <a:r>
              <a:rPr lang="en-US" altLang="en-US" sz="1800" dirty="0">
                <a:solidFill>
                  <a:srgbClr val="FFFFFF"/>
                </a:solidFill>
                <a:latin typeface="Arial" charset="0"/>
                <a:ea typeface="+mn-ea"/>
                <a:cs typeface="Arial" charset="0"/>
              </a:rPr>
              <a:t> de </a:t>
            </a:r>
            <a:r>
              <a:rPr lang="en-US" altLang="en-US" sz="1800" dirty="0" err="1">
                <a:solidFill>
                  <a:srgbClr val="FFFFFF"/>
                </a:solidFill>
                <a:latin typeface="Arial" charset="0"/>
                <a:ea typeface="+mn-ea"/>
                <a:cs typeface="Arial" charset="0"/>
              </a:rPr>
              <a:t>trabajo</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como</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éstas</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suelen</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acabar</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en</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tragedia</a:t>
            </a:r>
            <a:r>
              <a:rPr lang="en-US" altLang="en-US" sz="1800" dirty="0">
                <a:solidFill>
                  <a:srgbClr val="FFFFFF"/>
                </a:solidFill>
                <a:latin typeface="Arial" charset="0"/>
                <a:ea typeface="+mn-ea"/>
                <a:cs typeface="Arial" charset="0"/>
              </a:rPr>
              <a:t>  para el </a:t>
            </a:r>
            <a:r>
              <a:rPr lang="en-US" altLang="en-US" sz="1800" dirty="0" err="1">
                <a:solidFill>
                  <a:srgbClr val="FFFFFF"/>
                </a:solidFill>
                <a:latin typeface="Arial" charset="0"/>
                <a:ea typeface="+mn-ea"/>
                <a:cs typeface="Arial" charset="0"/>
              </a:rPr>
              <a:t>trabajador</a:t>
            </a:r>
            <a:r>
              <a:rPr lang="en-US" altLang="en-US" sz="1800" dirty="0">
                <a:solidFill>
                  <a:srgbClr val="FFFFFF"/>
                </a:solidFill>
                <a:latin typeface="Arial" charset="0"/>
                <a:ea typeface="+mn-ea"/>
                <a:cs typeface="Arial" charset="0"/>
              </a:rPr>
              <a:t> y </a:t>
            </a:r>
            <a:r>
              <a:rPr lang="en-US" altLang="en-US" sz="1800" dirty="0" err="1">
                <a:solidFill>
                  <a:srgbClr val="FFFFFF"/>
                </a:solidFill>
                <a:latin typeface="Arial" charset="0"/>
                <a:ea typeface="+mn-ea"/>
                <a:cs typeface="Arial" charset="0"/>
              </a:rPr>
              <a:t>su</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familia</a:t>
            </a:r>
            <a:r>
              <a:rPr lang="en-US" altLang="en-US" sz="1800" dirty="0">
                <a:solidFill>
                  <a:srgbClr val="FFFFFF"/>
                </a:solidFill>
                <a:latin typeface="Arial" charset="0"/>
                <a:ea typeface="+mn-ea"/>
                <a:cs typeface="Arial" charset="0"/>
              </a:rPr>
              <a:t> </a:t>
            </a:r>
            <a:br>
              <a:rPr lang="en-US" altLang="en-US" sz="1800" dirty="0">
                <a:solidFill>
                  <a:srgbClr val="FFFFFF"/>
                </a:solidFill>
                <a:latin typeface="Arial" charset="0"/>
                <a:ea typeface="+mn-ea"/>
                <a:cs typeface="Arial" charset="0"/>
              </a:rPr>
            </a:br>
            <a:endParaRPr lang="en-US" dirty="0"/>
          </a:p>
        </p:txBody>
      </p:sp>
      <p:sp>
        <p:nvSpPr>
          <p:cNvPr id="3" name="Rounded Rectangle 2"/>
          <p:cNvSpPr/>
          <p:nvPr/>
        </p:nvSpPr>
        <p:spPr bwMode="auto">
          <a:xfrm>
            <a:off x="-22538" y="0"/>
            <a:ext cx="4038600" cy="1089819"/>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a:solidFill>
                  <a:schemeClr val="tx1"/>
                </a:solidFill>
                <a:latin typeface="+mn-lt"/>
              </a:rPr>
              <a:t>Las </a:t>
            </a:r>
            <a:r>
              <a:rPr lang="en-US" altLang="en-US" dirty="0" err="1">
                <a:solidFill>
                  <a:schemeClr val="tx1"/>
                </a:solidFill>
                <a:latin typeface="+mn-lt"/>
              </a:rPr>
              <a:t>prácticas</a:t>
            </a:r>
            <a:r>
              <a:rPr lang="en-US" altLang="en-US" dirty="0">
                <a:solidFill>
                  <a:schemeClr val="tx1"/>
                </a:solidFill>
                <a:latin typeface="+mn-lt"/>
              </a:rPr>
              <a:t> de </a:t>
            </a:r>
            <a:r>
              <a:rPr lang="en-US" altLang="en-US" dirty="0" err="1">
                <a:solidFill>
                  <a:schemeClr val="tx1"/>
                </a:solidFill>
                <a:latin typeface="+mn-lt"/>
              </a:rPr>
              <a:t>trabajo</a:t>
            </a:r>
            <a:r>
              <a:rPr lang="en-US" altLang="en-US" dirty="0">
                <a:solidFill>
                  <a:schemeClr val="tx1"/>
                </a:solidFill>
                <a:latin typeface="+mn-lt"/>
              </a:rPr>
              <a:t> </a:t>
            </a:r>
            <a:r>
              <a:rPr lang="en-US" altLang="en-US" dirty="0" err="1">
                <a:solidFill>
                  <a:schemeClr val="tx1"/>
                </a:solidFill>
                <a:latin typeface="+mn-lt"/>
              </a:rPr>
              <a:t>como</a:t>
            </a:r>
            <a:r>
              <a:rPr lang="en-US" altLang="en-US" dirty="0">
                <a:solidFill>
                  <a:schemeClr val="tx1"/>
                </a:solidFill>
                <a:latin typeface="+mn-lt"/>
              </a:rPr>
              <a:t> </a:t>
            </a:r>
            <a:r>
              <a:rPr lang="en-US" altLang="en-US" dirty="0" err="1">
                <a:solidFill>
                  <a:schemeClr val="tx1"/>
                </a:solidFill>
                <a:latin typeface="+mn-lt"/>
              </a:rPr>
              <a:t>éstas</a:t>
            </a:r>
            <a:r>
              <a:rPr lang="en-US" altLang="en-US" dirty="0">
                <a:solidFill>
                  <a:schemeClr val="tx1"/>
                </a:solidFill>
                <a:latin typeface="+mn-lt"/>
              </a:rPr>
              <a:t> </a:t>
            </a:r>
            <a:r>
              <a:rPr lang="en-US" altLang="en-US" dirty="0" err="1">
                <a:solidFill>
                  <a:schemeClr val="tx1"/>
                </a:solidFill>
                <a:latin typeface="+mn-lt"/>
              </a:rPr>
              <a:t>suelen</a:t>
            </a:r>
            <a:r>
              <a:rPr lang="en-US" altLang="en-US" dirty="0">
                <a:solidFill>
                  <a:schemeClr val="tx1"/>
                </a:solidFill>
                <a:latin typeface="+mn-lt"/>
              </a:rPr>
              <a:t> </a:t>
            </a:r>
            <a:r>
              <a:rPr lang="en-US" altLang="en-US" dirty="0" err="1">
                <a:solidFill>
                  <a:schemeClr val="tx1"/>
                </a:solidFill>
                <a:latin typeface="+mn-lt"/>
              </a:rPr>
              <a:t>acabar</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a:t>
            </a:r>
            <a:r>
              <a:rPr lang="en-US" altLang="en-US" dirty="0" err="1">
                <a:solidFill>
                  <a:schemeClr val="tx1"/>
                </a:solidFill>
                <a:latin typeface="+mn-lt"/>
              </a:rPr>
              <a:t>tragedia</a:t>
            </a:r>
            <a:r>
              <a:rPr lang="en-US" altLang="en-US" dirty="0">
                <a:solidFill>
                  <a:schemeClr val="tx1"/>
                </a:solidFill>
                <a:latin typeface="+mn-lt"/>
              </a:rPr>
              <a:t>  para el </a:t>
            </a:r>
            <a:r>
              <a:rPr lang="en-US" altLang="en-US" dirty="0" err="1">
                <a:solidFill>
                  <a:schemeClr val="tx1"/>
                </a:solidFill>
                <a:latin typeface="+mn-lt"/>
              </a:rPr>
              <a:t>trabajador</a:t>
            </a:r>
            <a:r>
              <a:rPr lang="en-US" altLang="en-US" dirty="0">
                <a:solidFill>
                  <a:schemeClr val="tx1"/>
                </a:solidFill>
                <a:latin typeface="+mn-lt"/>
              </a:rPr>
              <a:t> y </a:t>
            </a:r>
            <a:r>
              <a:rPr lang="en-US" altLang="en-US" dirty="0" err="1">
                <a:solidFill>
                  <a:schemeClr val="tx1"/>
                </a:solidFill>
                <a:latin typeface="+mn-lt"/>
              </a:rPr>
              <a:t>su</a:t>
            </a:r>
            <a:r>
              <a:rPr lang="en-US" altLang="en-US" dirty="0">
                <a:solidFill>
                  <a:schemeClr val="tx1"/>
                </a:solidFill>
                <a:latin typeface="+mn-lt"/>
              </a:rPr>
              <a:t> </a:t>
            </a:r>
            <a:r>
              <a:rPr lang="en-US" altLang="en-US" dirty="0" err="1">
                <a:solidFill>
                  <a:schemeClr val="tx1"/>
                </a:solidFill>
                <a:latin typeface="+mn-lt"/>
              </a:rPr>
              <a:t>familia</a:t>
            </a:r>
            <a:r>
              <a:rPr lang="en-US" altLang="en-US" dirty="0">
                <a:solidFill>
                  <a:schemeClr val="tx1"/>
                </a:solidFill>
                <a:latin typeface="+mn-lt"/>
              </a:rPr>
              <a:t> </a:t>
            </a:r>
          </a:p>
        </p:txBody>
      </p:sp>
      <p:sp>
        <p:nvSpPr>
          <p:cNvPr id="4" name="Rounded Rectangle 3"/>
          <p:cNvSpPr/>
          <p:nvPr/>
        </p:nvSpPr>
        <p:spPr bwMode="auto">
          <a:xfrm>
            <a:off x="4114800" y="5867400"/>
            <a:ext cx="5029200" cy="990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b="1" dirty="0" err="1">
                <a:solidFill>
                  <a:schemeClr val="tx1"/>
                </a:solidFill>
                <a:latin typeface="+mn-lt"/>
              </a:rPr>
              <a:t>Acciones</a:t>
            </a:r>
            <a:r>
              <a:rPr lang="en-US" altLang="en-US" b="1" dirty="0">
                <a:solidFill>
                  <a:schemeClr val="tx1"/>
                </a:solidFill>
                <a:latin typeface="+mn-lt"/>
              </a:rPr>
              <a:t> </a:t>
            </a:r>
            <a:r>
              <a:rPr lang="en-US" altLang="en-US" b="1" dirty="0" err="1">
                <a:solidFill>
                  <a:schemeClr val="tx1"/>
                </a:solidFill>
                <a:latin typeface="+mn-lt"/>
              </a:rPr>
              <a:t>correctivas</a:t>
            </a:r>
            <a:r>
              <a:rPr lang="en-US" altLang="en-US" b="1" dirty="0">
                <a:solidFill>
                  <a:schemeClr val="tx1"/>
                </a:solidFill>
                <a:latin typeface="+mn-lt"/>
              </a:rPr>
              <a:t>:</a:t>
            </a:r>
            <a:r>
              <a:rPr lang="en-US" altLang="en-US" dirty="0">
                <a:solidFill>
                  <a:schemeClr val="tx1"/>
                </a:solidFill>
                <a:latin typeface="+mn-lt"/>
              </a:rPr>
              <a:t> </a:t>
            </a:r>
            <a:r>
              <a:rPr lang="en-US" altLang="en-US" dirty="0" err="1">
                <a:solidFill>
                  <a:schemeClr val="tx1"/>
                </a:solidFill>
                <a:latin typeface="+mn-lt"/>
              </a:rPr>
              <a:t>nunca</a:t>
            </a:r>
            <a:r>
              <a:rPr lang="en-US" altLang="en-US" dirty="0">
                <a:solidFill>
                  <a:schemeClr val="tx1"/>
                </a:solidFill>
                <a:latin typeface="+mn-lt"/>
              </a:rPr>
              <a:t> se </a:t>
            </a:r>
            <a:r>
              <a:rPr lang="en-US" altLang="en-US" dirty="0" err="1">
                <a:solidFill>
                  <a:schemeClr val="tx1"/>
                </a:solidFill>
                <a:latin typeface="+mn-lt"/>
              </a:rPr>
              <a:t>ubique</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a:t>
            </a:r>
            <a:r>
              <a:rPr lang="en-US" altLang="en-US" dirty="0" err="1">
                <a:solidFill>
                  <a:schemeClr val="tx1"/>
                </a:solidFill>
                <a:latin typeface="+mn-lt"/>
              </a:rPr>
              <a:t>las</a:t>
            </a:r>
            <a:r>
              <a:rPr lang="en-US" altLang="en-US" dirty="0">
                <a:solidFill>
                  <a:schemeClr val="tx1"/>
                </a:solidFill>
                <a:latin typeface="+mn-lt"/>
              </a:rPr>
              <a:t> </a:t>
            </a:r>
            <a:r>
              <a:rPr lang="en-US" altLang="en-US" dirty="0" err="1">
                <a:solidFill>
                  <a:schemeClr val="tx1"/>
                </a:solidFill>
                <a:latin typeface="+mn-lt"/>
              </a:rPr>
              <a:t>horquillas</a:t>
            </a:r>
            <a:r>
              <a:rPr lang="en-US" altLang="en-US" dirty="0">
                <a:solidFill>
                  <a:schemeClr val="tx1"/>
                </a:solidFill>
                <a:latin typeface="+mn-lt"/>
              </a:rPr>
              <a:t> o el </a:t>
            </a:r>
            <a:r>
              <a:rPr lang="en-US" altLang="en-US" dirty="0" err="1">
                <a:solidFill>
                  <a:schemeClr val="tx1"/>
                </a:solidFill>
                <a:latin typeface="+mn-lt"/>
              </a:rPr>
              <a:t>uso</a:t>
            </a:r>
            <a:r>
              <a:rPr lang="en-US" altLang="en-US" dirty="0">
                <a:solidFill>
                  <a:schemeClr val="tx1"/>
                </a:solidFill>
                <a:latin typeface="+mn-lt"/>
              </a:rPr>
              <a:t> </a:t>
            </a:r>
            <a:r>
              <a:rPr lang="en-US" altLang="en-US" dirty="0" err="1">
                <a:solidFill>
                  <a:schemeClr val="tx1"/>
                </a:solidFill>
                <a:latin typeface="+mn-lt"/>
              </a:rPr>
              <a:t>improvisado</a:t>
            </a:r>
            <a:r>
              <a:rPr lang="en-US" altLang="en-US" dirty="0">
                <a:solidFill>
                  <a:schemeClr val="tx1"/>
                </a:solidFill>
                <a:latin typeface="+mn-lt"/>
              </a:rPr>
              <a:t> </a:t>
            </a:r>
            <a:r>
              <a:rPr lang="en-US" altLang="en-US" dirty="0" err="1">
                <a:solidFill>
                  <a:schemeClr val="tx1"/>
                </a:solidFill>
                <a:latin typeface="+mn-lt"/>
              </a:rPr>
              <a:t>cestas</a:t>
            </a:r>
            <a:r>
              <a:rPr lang="en-US" altLang="en-US" dirty="0">
                <a:solidFill>
                  <a:schemeClr val="tx1"/>
                </a:solidFill>
                <a:latin typeface="+mn-lt"/>
              </a:rPr>
              <a:t>; </a:t>
            </a:r>
            <a:r>
              <a:rPr lang="en-US" altLang="en-US" dirty="0" err="1">
                <a:solidFill>
                  <a:schemeClr val="tx1"/>
                </a:solidFill>
                <a:latin typeface="+mn-lt"/>
              </a:rPr>
              <a:t>utilice</a:t>
            </a:r>
            <a:r>
              <a:rPr lang="en-US" altLang="en-US" dirty="0">
                <a:solidFill>
                  <a:schemeClr val="tx1"/>
                </a:solidFill>
                <a:latin typeface="+mn-lt"/>
              </a:rPr>
              <a:t> </a:t>
            </a:r>
            <a:r>
              <a:rPr lang="en-US" altLang="en-US" dirty="0" err="1">
                <a:solidFill>
                  <a:schemeClr val="tx1"/>
                </a:solidFill>
                <a:latin typeface="+mn-lt"/>
              </a:rPr>
              <a:t>siempre</a:t>
            </a:r>
            <a:r>
              <a:rPr lang="en-US" altLang="en-US" dirty="0">
                <a:solidFill>
                  <a:schemeClr val="tx1"/>
                </a:solidFill>
                <a:latin typeface="+mn-lt"/>
              </a:rPr>
              <a:t> la </a:t>
            </a:r>
            <a:r>
              <a:rPr lang="en-US" altLang="en-US" dirty="0" err="1">
                <a:solidFill>
                  <a:schemeClr val="tx1"/>
                </a:solidFill>
                <a:latin typeface="+mn-lt"/>
              </a:rPr>
              <a:t>elevación</a:t>
            </a:r>
            <a:r>
              <a:rPr lang="en-US" altLang="en-US" dirty="0">
                <a:solidFill>
                  <a:schemeClr val="tx1"/>
                </a:solidFill>
                <a:latin typeface="+mn-lt"/>
              </a:rPr>
              <a:t> de </a:t>
            </a:r>
            <a:r>
              <a:rPr lang="en-US" altLang="en-US" dirty="0" err="1">
                <a:solidFill>
                  <a:schemeClr val="tx1"/>
                </a:solidFill>
                <a:latin typeface="+mn-lt"/>
              </a:rPr>
              <a:t>las</a:t>
            </a:r>
            <a:r>
              <a:rPr lang="en-US" altLang="en-US" dirty="0">
                <a:solidFill>
                  <a:schemeClr val="tx1"/>
                </a:solidFill>
                <a:latin typeface="+mn-lt"/>
              </a:rPr>
              <a:t> PROPUESTAS y </a:t>
            </a:r>
            <a:r>
              <a:rPr lang="en-US" altLang="en-US" dirty="0" err="1">
                <a:solidFill>
                  <a:schemeClr val="tx1"/>
                </a:solidFill>
                <a:latin typeface="+mn-lt"/>
              </a:rPr>
              <a:t>cestas</a:t>
            </a:r>
            <a:endParaRPr lang="en-US" altLang="en-US"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title="Esta fotografía muestra a un trabajador un acollador retractable instalación mientras que en una cesta personal aprobad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p:txBody>
          <a:bodyPr/>
          <a:lstStyle/>
          <a:p>
            <a:pPr lvl="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err="1">
                <a:latin typeface="Calibri" pitchFamily="34" charset="0"/>
                <a:ea typeface="+mn-ea"/>
                <a:cs typeface="Arial" charset="0"/>
              </a:rPr>
              <a:t>Esta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fotografía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muestra</a:t>
            </a:r>
            <a:r>
              <a:rPr lang="en-US" altLang="en-US" sz="1200" dirty="0">
                <a:latin typeface="Calibri" pitchFamily="34" charset="0"/>
                <a:ea typeface="+mn-ea"/>
                <a:cs typeface="Arial" charset="0"/>
              </a:rPr>
              <a:t> a un </a:t>
            </a:r>
            <a:r>
              <a:rPr lang="en-US" altLang="en-US" sz="1200" dirty="0" err="1">
                <a:latin typeface="Calibri" pitchFamily="34" charset="0"/>
                <a:ea typeface="+mn-ea"/>
                <a:cs typeface="Arial" charset="0"/>
              </a:rPr>
              <a:t>trabajador</a:t>
            </a:r>
            <a:r>
              <a:rPr lang="en-US" altLang="en-US" sz="1200" dirty="0">
                <a:latin typeface="Calibri" pitchFamily="34" charset="0"/>
                <a:ea typeface="+mn-ea"/>
                <a:cs typeface="Arial" charset="0"/>
              </a:rPr>
              <a:t> un </a:t>
            </a:r>
            <a:r>
              <a:rPr lang="en-US" altLang="en-US" sz="1200" dirty="0" err="1">
                <a:latin typeface="Calibri" pitchFamily="34" charset="0"/>
                <a:ea typeface="+mn-ea"/>
                <a:cs typeface="Arial" charset="0"/>
              </a:rPr>
              <a:t>acollador</a:t>
            </a:r>
            <a:r>
              <a:rPr lang="en-US" altLang="en-US" sz="1200" dirty="0">
                <a:latin typeface="Calibri" pitchFamily="34" charset="0"/>
                <a:ea typeface="+mn-ea"/>
                <a:cs typeface="Arial" charset="0"/>
              </a:rPr>
              <a:t> retractable </a:t>
            </a:r>
            <a:r>
              <a:rPr lang="en-US" altLang="en-US" sz="1200" dirty="0" err="1">
                <a:latin typeface="Calibri" pitchFamily="34" charset="0"/>
                <a:ea typeface="+mn-ea"/>
                <a:cs typeface="Arial" charset="0"/>
              </a:rPr>
              <a:t>instalación</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mientras</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que</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en</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una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cesta</a:t>
            </a:r>
            <a:r>
              <a:rPr lang="en-US" altLang="en-US" sz="1200" dirty="0">
                <a:latin typeface="Calibri" pitchFamily="34" charset="0"/>
                <a:ea typeface="+mn-ea"/>
                <a:cs typeface="Arial" charset="0"/>
              </a:rPr>
              <a:t> personal </a:t>
            </a:r>
            <a:r>
              <a:rPr lang="en-US" altLang="en-US" sz="1200" dirty="0" err="1">
                <a:latin typeface="Calibri" pitchFamily="34" charset="0"/>
                <a:ea typeface="+mn-ea"/>
                <a:cs typeface="Arial" charset="0"/>
              </a:rPr>
              <a:t>aprobado</a:t>
            </a:r>
            <a:r>
              <a:rPr lang="en-US" altLang="en-US" sz="1200" dirty="0">
                <a:latin typeface="Calibri" pitchFamily="34" charset="0"/>
                <a:ea typeface="+mn-ea"/>
                <a:cs typeface="Arial" charset="0"/>
              </a:rPr>
              <a:t>.  Hay </a:t>
            </a:r>
            <a:r>
              <a:rPr lang="en-US" altLang="en-US" sz="1200" dirty="0" err="1">
                <a:latin typeface="Calibri" pitchFamily="34" charset="0"/>
                <a:ea typeface="+mn-ea"/>
                <a:cs typeface="Arial" charset="0"/>
              </a:rPr>
              <a:t>algunas</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acciones</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correctas</a:t>
            </a:r>
            <a:r>
              <a:rPr lang="en-US" altLang="en-US" sz="1200" dirty="0">
                <a:latin typeface="Calibri" pitchFamily="34" charset="0"/>
                <a:ea typeface="+mn-ea"/>
                <a:cs typeface="Arial" charset="0"/>
              </a:rPr>
              <a:t> e </a:t>
            </a:r>
            <a:r>
              <a:rPr lang="en-US" altLang="en-US" sz="1200" dirty="0" err="1">
                <a:latin typeface="Calibri" pitchFamily="34" charset="0"/>
                <a:ea typeface="+mn-ea"/>
                <a:cs typeface="Arial" charset="0"/>
              </a:rPr>
              <a:t>incorrectas</a:t>
            </a:r>
            <a:r>
              <a:rPr lang="en-US" altLang="en-US" sz="1200" dirty="0">
                <a:latin typeface="Calibri" pitchFamily="34" charset="0"/>
                <a:ea typeface="+mn-ea"/>
                <a:cs typeface="Arial" charset="0"/>
              </a:rPr>
              <a:t>.</a:t>
            </a:r>
            <a:br>
              <a:rPr lang="en-US" altLang="en-US" sz="1200" dirty="0">
                <a:latin typeface="Calibri" pitchFamily="34" charset="0"/>
                <a:ea typeface="+mn-ea"/>
                <a:cs typeface="Arial" charset="0"/>
              </a:rPr>
            </a:br>
            <a:endParaRPr lang="en-US" dirty="0"/>
          </a:p>
        </p:txBody>
      </p:sp>
      <p:sp>
        <p:nvSpPr>
          <p:cNvPr id="3" name="Rounded Rectangle 2"/>
          <p:cNvSpPr/>
          <p:nvPr/>
        </p:nvSpPr>
        <p:spPr bwMode="auto">
          <a:xfrm>
            <a:off x="6934200" y="228600"/>
            <a:ext cx="1566863" cy="428625"/>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err="1">
                <a:solidFill>
                  <a:schemeClr val="tx1"/>
                </a:solidFill>
                <a:latin typeface="+mn-lt"/>
              </a:rPr>
              <a:t>Es</a:t>
            </a:r>
            <a:r>
              <a:rPr lang="en-US" altLang="en-US" dirty="0">
                <a:solidFill>
                  <a:schemeClr val="tx1"/>
                </a:solidFill>
                <a:latin typeface="+mn-lt"/>
              </a:rPr>
              <a:t> el </a:t>
            </a:r>
            <a:r>
              <a:rPr lang="en-US" altLang="en-US" dirty="0" err="1">
                <a:solidFill>
                  <a:schemeClr val="tx1"/>
                </a:solidFill>
                <a:latin typeface="+mn-lt"/>
              </a:rPr>
              <a:t>mejor</a:t>
            </a:r>
            <a:r>
              <a:rPr lang="en-US" altLang="en-US" dirty="0">
                <a:solidFill>
                  <a:schemeClr val="tx1"/>
                </a:solidFill>
                <a:latin typeface="+mn-lt"/>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title="Picture of man lif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p:txBody>
          <a:bodyPr/>
          <a:lstStyle/>
          <a:p>
            <a:pPr lvl="0" eaLnBrk="1" hangingPunct="1"/>
            <a:r>
              <a:rPr lang="en-US" altLang="en-US" sz="1800" dirty="0">
                <a:solidFill>
                  <a:srgbClr val="FFFFFF"/>
                </a:solidFill>
                <a:latin typeface="Arial" charset="0"/>
                <a:ea typeface="+mn-ea"/>
                <a:cs typeface="Arial" charset="0"/>
              </a:rPr>
              <a:t>Un </a:t>
            </a:r>
            <a:r>
              <a:rPr lang="en-US" altLang="en-US" sz="1800" dirty="0" err="1">
                <a:solidFill>
                  <a:srgbClr val="FFFFFF"/>
                </a:solidFill>
                <a:latin typeface="Arial" charset="0"/>
                <a:ea typeface="+mn-ea"/>
                <a:cs typeface="Arial" charset="0"/>
              </a:rPr>
              <a:t>trabajador</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puede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ser</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despedido</a:t>
            </a:r>
            <a:r>
              <a:rPr lang="en-US" altLang="en-US" sz="1800" dirty="0">
                <a:solidFill>
                  <a:srgbClr val="FFFFFF"/>
                </a:solidFill>
                <a:latin typeface="Arial" charset="0"/>
                <a:ea typeface="+mn-ea"/>
                <a:cs typeface="Arial" charset="0"/>
              </a:rPr>
              <a:t> del o se </a:t>
            </a:r>
            <a:r>
              <a:rPr lang="en-US" altLang="en-US" sz="1800" dirty="0" err="1">
                <a:solidFill>
                  <a:srgbClr val="FFFFFF"/>
                </a:solidFill>
                <a:latin typeface="Arial" charset="0"/>
                <a:ea typeface="+mn-ea"/>
                <a:cs typeface="Arial" charset="0"/>
              </a:rPr>
              <a:t>caerá</a:t>
            </a:r>
            <a:r>
              <a:rPr lang="en-US" altLang="en-US" sz="1800" dirty="0">
                <a:solidFill>
                  <a:srgbClr val="FFFFFF"/>
                </a:solidFill>
                <a:latin typeface="Arial" charset="0"/>
                <a:ea typeface="+mn-ea"/>
                <a:cs typeface="Arial" charset="0"/>
              </a:rPr>
              <a:t> de la </a:t>
            </a:r>
            <a:r>
              <a:rPr lang="en-US" altLang="en-US" sz="1800" dirty="0" err="1">
                <a:solidFill>
                  <a:srgbClr val="FFFFFF"/>
                </a:solidFill>
                <a:latin typeface="Arial" charset="0"/>
                <a:ea typeface="+mn-ea"/>
                <a:cs typeface="Arial" charset="0"/>
              </a:rPr>
              <a:t>cesta</a:t>
            </a:r>
            <a:r>
              <a:rPr lang="en-US" altLang="en-US" sz="1800" dirty="0">
                <a:solidFill>
                  <a:srgbClr val="FFFFFF"/>
                </a:solidFill>
                <a:latin typeface="Arial" charset="0"/>
                <a:ea typeface="+mn-ea"/>
                <a:cs typeface="Arial" charset="0"/>
              </a:rPr>
              <a:t> de un </a:t>
            </a:r>
            <a:r>
              <a:rPr lang="en-US" altLang="en-US" sz="1800" dirty="0" err="1">
                <a:solidFill>
                  <a:srgbClr val="FFFFFF"/>
                </a:solidFill>
                <a:latin typeface="Arial" charset="0"/>
                <a:ea typeface="+mn-ea"/>
                <a:cs typeface="Arial" charset="0"/>
              </a:rPr>
              <a:t>elevador</a:t>
            </a:r>
            <a:r>
              <a:rPr lang="en-US" altLang="en-US" sz="1800" dirty="0">
                <a:solidFill>
                  <a:srgbClr val="FFFFFF"/>
                </a:solidFill>
                <a:latin typeface="Arial" charset="0"/>
                <a:ea typeface="+mn-ea"/>
                <a:cs typeface="Arial" charset="0"/>
              </a:rPr>
              <a:t> de</a:t>
            </a:r>
            <a:br>
              <a:rPr lang="en-US" altLang="en-US" sz="1800" dirty="0">
                <a:solidFill>
                  <a:srgbClr val="FFFFFF"/>
                </a:solidFill>
                <a:latin typeface="Arial" charset="0"/>
                <a:ea typeface="+mn-ea"/>
                <a:cs typeface="Arial" charset="0"/>
              </a:rPr>
            </a:br>
            <a:endParaRPr lang="en-US" dirty="0"/>
          </a:p>
        </p:txBody>
      </p:sp>
      <p:sp>
        <p:nvSpPr>
          <p:cNvPr id="3" name="Rounded Rectangle 2"/>
          <p:cNvSpPr/>
          <p:nvPr/>
        </p:nvSpPr>
        <p:spPr bwMode="auto">
          <a:xfrm>
            <a:off x="6096000" y="0"/>
            <a:ext cx="3048000"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eaLnBrk="1" hangingPunct="1"/>
            <a:r>
              <a:rPr lang="en-US" altLang="en-US" dirty="0">
                <a:solidFill>
                  <a:schemeClr val="tx1"/>
                </a:solidFill>
                <a:latin typeface="+mn-lt"/>
              </a:rPr>
              <a:t>Un </a:t>
            </a:r>
            <a:r>
              <a:rPr lang="en-US" altLang="en-US" dirty="0" err="1">
                <a:solidFill>
                  <a:schemeClr val="tx1"/>
                </a:solidFill>
                <a:latin typeface="+mn-lt"/>
              </a:rPr>
              <a:t>trabajador</a:t>
            </a:r>
            <a:r>
              <a:rPr lang="en-US" altLang="en-US" dirty="0">
                <a:solidFill>
                  <a:schemeClr val="tx1"/>
                </a:solidFill>
                <a:latin typeface="+mn-lt"/>
              </a:rPr>
              <a:t> </a:t>
            </a:r>
            <a:r>
              <a:rPr lang="en-US" altLang="en-US" dirty="0" err="1">
                <a:solidFill>
                  <a:schemeClr val="tx1"/>
                </a:solidFill>
                <a:latin typeface="+mn-lt"/>
              </a:rPr>
              <a:t>puede</a:t>
            </a:r>
            <a:r>
              <a:rPr lang="en-US" altLang="en-US" dirty="0">
                <a:solidFill>
                  <a:schemeClr val="tx1"/>
                </a:solidFill>
                <a:latin typeface="+mn-lt"/>
              </a:rPr>
              <a:t> </a:t>
            </a:r>
            <a:r>
              <a:rPr lang="en-US" altLang="en-US" dirty="0" err="1">
                <a:solidFill>
                  <a:schemeClr val="tx1"/>
                </a:solidFill>
                <a:latin typeface="+mn-lt"/>
              </a:rPr>
              <a:t>ser</a:t>
            </a:r>
            <a:r>
              <a:rPr lang="en-US" altLang="en-US" dirty="0">
                <a:solidFill>
                  <a:schemeClr val="tx1"/>
                </a:solidFill>
                <a:latin typeface="+mn-lt"/>
              </a:rPr>
              <a:t> </a:t>
            </a:r>
            <a:r>
              <a:rPr lang="en-US" altLang="en-US" dirty="0" err="1">
                <a:solidFill>
                  <a:schemeClr val="tx1"/>
                </a:solidFill>
                <a:latin typeface="+mn-lt"/>
              </a:rPr>
              <a:t>despedido</a:t>
            </a:r>
            <a:r>
              <a:rPr lang="en-US" altLang="en-US" dirty="0">
                <a:solidFill>
                  <a:schemeClr val="tx1"/>
                </a:solidFill>
                <a:latin typeface="+mn-lt"/>
              </a:rPr>
              <a:t> del o se </a:t>
            </a:r>
            <a:r>
              <a:rPr lang="en-US" altLang="en-US" dirty="0" err="1">
                <a:solidFill>
                  <a:schemeClr val="tx1"/>
                </a:solidFill>
                <a:latin typeface="+mn-lt"/>
              </a:rPr>
              <a:t>caerá</a:t>
            </a:r>
            <a:r>
              <a:rPr lang="en-US" altLang="en-US" dirty="0">
                <a:solidFill>
                  <a:schemeClr val="tx1"/>
                </a:solidFill>
                <a:latin typeface="+mn-lt"/>
              </a:rPr>
              <a:t> de la </a:t>
            </a:r>
            <a:r>
              <a:rPr lang="en-US" altLang="en-US" dirty="0" err="1">
                <a:solidFill>
                  <a:schemeClr val="tx1"/>
                </a:solidFill>
                <a:latin typeface="+mn-lt"/>
              </a:rPr>
              <a:t>cesta</a:t>
            </a:r>
            <a:r>
              <a:rPr lang="en-US" altLang="en-US" dirty="0">
                <a:solidFill>
                  <a:schemeClr val="tx1"/>
                </a:solidFill>
                <a:latin typeface="+mn-lt"/>
              </a:rPr>
              <a:t> de un </a:t>
            </a:r>
            <a:r>
              <a:rPr lang="en-US" altLang="en-US" dirty="0" err="1">
                <a:solidFill>
                  <a:schemeClr val="tx1"/>
                </a:solidFill>
                <a:latin typeface="+mn-lt"/>
              </a:rPr>
              <a:t>elevador</a:t>
            </a:r>
            <a:r>
              <a:rPr lang="en-US" altLang="en-US" dirty="0">
                <a:solidFill>
                  <a:schemeClr val="tx1"/>
                </a:solidFill>
                <a:latin typeface="+mn-lt"/>
              </a:rPr>
              <a:t> de</a:t>
            </a:r>
          </a:p>
        </p:txBody>
      </p:sp>
      <p:sp>
        <p:nvSpPr>
          <p:cNvPr id="4" name="Rounded Rectangle 3"/>
          <p:cNvSpPr/>
          <p:nvPr/>
        </p:nvSpPr>
        <p:spPr bwMode="auto">
          <a:xfrm>
            <a:off x="0" y="5927501"/>
            <a:ext cx="4114800"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err="1">
                <a:solidFill>
                  <a:schemeClr val="tx1"/>
                </a:solidFill>
                <a:latin typeface="+mn-lt"/>
              </a:rPr>
              <a:t>Lleve</a:t>
            </a:r>
            <a:r>
              <a:rPr lang="en-US" altLang="en-US" dirty="0">
                <a:solidFill>
                  <a:schemeClr val="tx1"/>
                </a:solidFill>
                <a:latin typeface="+mn-lt"/>
              </a:rPr>
              <a:t> </a:t>
            </a:r>
            <a:r>
              <a:rPr lang="en-US" altLang="en-US" dirty="0" err="1">
                <a:solidFill>
                  <a:schemeClr val="tx1"/>
                </a:solidFill>
                <a:latin typeface="+mn-lt"/>
              </a:rPr>
              <a:t>siempre</a:t>
            </a:r>
            <a:r>
              <a:rPr lang="en-US" altLang="en-US" dirty="0">
                <a:solidFill>
                  <a:schemeClr val="tx1"/>
                </a:solidFill>
                <a:latin typeface="+mn-lt"/>
              </a:rPr>
              <a:t> </a:t>
            </a:r>
            <a:r>
              <a:rPr lang="en-US" altLang="en-US" dirty="0" err="1">
                <a:solidFill>
                  <a:schemeClr val="tx1"/>
                </a:solidFill>
                <a:latin typeface="+mn-lt"/>
              </a:rPr>
              <a:t>una</a:t>
            </a:r>
            <a:r>
              <a:rPr lang="en-US" altLang="en-US" dirty="0">
                <a:solidFill>
                  <a:schemeClr val="tx1"/>
                </a:solidFill>
                <a:latin typeface="+mn-lt"/>
              </a:rPr>
              <a:t> </a:t>
            </a:r>
            <a:r>
              <a:rPr lang="en-US" altLang="en-US" dirty="0" err="1">
                <a:solidFill>
                  <a:schemeClr val="tx1"/>
                </a:solidFill>
                <a:latin typeface="+mn-lt"/>
              </a:rPr>
              <a:t>vez</a:t>
            </a:r>
            <a:r>
              <a:rPr lang="en-US" altLang="en-US" dirty="0">
                <a:solidFill>
                  <a:schemeClr val="tx1"/>
                </a:solidFill>
                <a:latin typeface="+mn-lt"/>
              </a:rPr>
              <a:t> </a:t>
            </a:r>
            <a:r>
              <a:rPr lang="en-US" altLang="en-US" dirty="0" err="1">
                <a:solidFill>
                  <a:schemeClr val="tx1"/>
                </a:solidFill>
                <a:latin typeface="+mn-lt"/>
              </a:rPr>
              <a:t>que</a:t>
            </a:r>
            <a:r>
              <a:rPr lang="en-US" altLang="en-US" dirty="0">
                <a:solidFill>
                  <a:schemeClr val="tx1"/>
                </a:solidFill>
                <a:latin typeface="+mn-lt"/>
              </a:rPr>
              <a:t> </a:t>
            </a:r>
            <a:r>
              <a:rPr lang="en-US" altLang="en-US" dirty="0" err="1">
                <a:solidFill>
                  <a:schemeClr val="tx1"/>
                </a:solidFill>
                <a:latin typeface="+mn-lt"/>
              </a:rPr>
              <a:t>las</a:t>
            </a:r>
            <a:r>
              <a:rPr lang="en-US" altLang="en-US" dirty="0">
                <a:solidFill>
                  <a:schemeClr val="tx1"/>
                </a:solidFill>
                <a:latin typeface="+mn-lt"/>
              </a:rPr>
              <a:t> </a:t>
            </a:r>
            <a:r>
              <a:rPr lang="en-US" altLang="en-US" dirty="0" err="1">
                <a:solidFill>
                  <a:schemeClr val="tx1"/>
                </a:solidFill>
                <a:latin typeface="+mn-lt"/>
              </a:rPr>
              <a:t>propuestas</a:t>
            </a:r>
            <a:r>
              <a:rPr lang="en-US" altLang="en-US" dirty="0">
                <a:solidFill>
                  <a:schemeClr val="tx1"/>
                </a:solidFill>
                <a:latin typeface="+mn-lt"/>
              </a:rPr>
              <a:t> de la canasta; </a:t>
            </a:r>
            <a:r>
              <a:rPr lang="en-US" altLang="en-US" dirty="0" err="1">
                <a:solidFill>
                  <a:schemeClr val="tx1"/>
                </a:solidFill>
                <a:latin typeface="+mn-lt"/>
              </a:rPr>
              <a:t>fijar</a:t>
            </a:r>
            <a:r>
              <a:rPr lang="en-US" altLang="en-US" dirty="0">
                <a:solidFill>
                  <a:schemeClr val="tx1"/>
                </a:solidFill>
                <a:latin typeface="+mn-lt"/>
              </a:rPr>
              <a:t> </a:t>
            </a:r>
            <a:r>
              <a:rPr lang="en-US" altLang="en-US" dirty="0" err="1">
                <a:solidFill>
                  <a:schemeClr val="tx1"/>
                </a:solidFill>
                <a:latin typeface="+mn-lt"/>
              </a:rPr>
              <a:t>las</a:t>
            </a:r>
            <a:r>
              <a:rPr lang="en-US" altLang="en-US" dirty="0">
                <a:solidFill>
                  <a:schemeClr val="tx1"/>
                </a:solidFill>
                <a:latin typeface="+mn-lt"/>
              </a:rPr>
              <a:t> </a:t>
            </a:r>
            <a:r>
              <a:rPr lang="en-US" altLang="en-US" dirty="0" err="1">
                <a:solidFill>
                  <a:schemeClr val="tx1"/>
                </a:solidFill>
                <a:latin typeface="+mn-lt"/>
              </a:rPr>
              <a:t>propuestas</a:t>
            </a:r>
            <a:r>
              <a:rPr lang="en-US" altLang="en-US" dirty="0">
                <a:solidFill>
                  <a:schemeClr val="tx1"/>
                </a:solidFill>
                <a:latin typeface="+mn-lt"/>
              </a:rPr>
              <a:t> </a:t>
            </a:r>
            <a:r>
              <a:rPr lang="en-US" altLang="en-US" dirty="0" err="1">
                <a:solidFill>
                  <a:schemeClr val="tx1"/>
                </a:solidFill>
                <a:latin typeface="+mn-lt"/>
              </a:rPr>
              <a:t>adecuadas</a:t>
            </a:r>
            <a:r>
              <a:rPr lang="en-US" altLang="en-US" dirty="0">
                <a:solidFill>
                  <a:schemeClr val="tx1"/>
                </a:solidFill>
                <a:latin typeface="+mn-lt"/>
              </a:rPr>
              <a:t> a un </a:t>
            </a:r>
            <a:r>
              <a:rPr lang="en-US" altLang="en-US" dirty="0" err="1">
                <a:solidFill>
                  <a:schemeClr val="tx1"/>
                </a:solidFill>
                <a:latin typeface="+mn-lt"/>
              </a:rPr>
              <a:t>punto</a:t>
            </a:r>
            <a:r>
              <a:rPr lang="en-US" altLang="en-US" dirty="0">
                <a:solidFill>
                  <a:schemeClr val="tx1"/>
                </a:solidFill>
                <a:latin typeface="+mn-lt"/>
              </a:rPr>
              <a:t> de </a:t>
            </a:r>
            <a:r>
              <a:rPr lang="en-US" altLang="en-US" dirty="0" err="1">
                <a:solidFill>
                  <a:schemeClr val="tx1"/>
                </a:solidFill>
                <a:latin typeface="+mn-lt"/>
              </a:rPr>
              <a:t>anclaje</a:t>
            </a:r>
            <a:endParaRPr lang="en-US" altLang="en-US" dirty="0">
              <a:solidFill>
                <a:schemeClr val="tx1"/>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title="Esta fotografía muestra una brecha en el sistema del guardarraíl en una plataforma.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p:txBody>
          <a:bodyPr/>
          <a:lstStyle/>
          <a:p>
            <a:pPr lvl="0" eaLnBrk="1" hangingPunct="1"/>
            <a:r>
              <a:rPr lang="en-US" altLang="en-US" sz="1800" dirty="0" err="1">
                <a:solidFill>
                  <a:srgbClr val="FFFFFF"/>
                </a:solidFill>
                <a:latin typeface="Arial" charset="0"/>
                <a:ea typeface="+mn-ea"/>
                <a:cs typeface="Arial" charset="0"/>
              </a:rPr>
              <a:t>Una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brecha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en</a:t>
            </a:r>
            <a:r>
              <a:rPr lang="en-US" altLang="en-US" sz="1800" dirty="0">
                <a:solidFill>
                  <a:srgbClr val="FFFFFF"/>
                </a:solidFill>
                <a:latin typeface="Arial" charset="0"/>
                <a:ea typeface="+mn-ea"/>
                <a:cs typeface="Arial" charset="0"/>
              </a:rPr>
              <a:t> el </a:t>
            </a:r>
            <a:r>
              <a:rPr lang="en-US" altLang="en-US" sz="1800" dirty="0" err="1">
                <a:solidFill>
                  <a:srgbClr val="FFFFFF"/>
                </a:solidFill>
                <a:latin typeface="Arial" charset="0"/>
                <a:ea typeface="+mn-ea"/>
                <a:cs typeface="Arial" charset="0"/>
              </a:rPr>
              <a:t>sistema</a:t>
            </a:r>
            <a:r>
              <a:rPr lang="en-US" altLang="en-US" sz="1800" dirty="0">
                <a:solidFill>
                  <a:srgbClr val="FFFFFF"/>
                </a:solidFill>
                <a:latin typeface="Arial" charset="0"/>
                <a:ea typeface="+mn-ea"/>
                <a:cs typeface="Arial" charset="0"/>
              </a:rPr>
              <a:t> del </a:t>
            </a:r>
            <a:r>
              <a:rPr lang="en-US" altLang="en-US" sz="1800" dirty="0" err="1">
                <a:solidFill>
                  <a:srgbClr val="FFFFFF"/>
                </a:solidFill>
                <a:latin typeface="Arial" charset="0"/>
                <a:ea typeface="+mn-ea"/>
                <a:cs typeface="Arial" charset="0"/>
              </a:rPr>
              <a:t>guardarraíl</a:t>
            </a:r>
            <a:r>
              <a:rPr lang="en-US" altLang="en-US" sz="1800" dirty="0">
                <a:solidFill>
                  <a:srgbClr val="FFFFFF"/>
                </a:solidFill>
                <a:latin typeface="Arial" charset="0"/>
                <a:ea typeface="+mn-ea"/>
                <a:cs typeface="Arial" charset="0"/>
              </a:rPr>
              <a:t/>
            </a:r>
            <a:br>
              <a:rPr lang="en-US" altLang="en-US" sz="1800" dirty="0">
                <a:solidFill>
                  <a:srgbClr val="FFFFFF"/>
                </a:solidFill>
                <a:latin typeface="Arial" charset="0"/>
                <a:ea typeface="+mn-ea"/>
                <a:cs typeface="Arial" charset="0"/>
              </a:rPr>
            </a:br>
            <a:endParaRPr lang="en-US" dirty="0"/>
          </a:p>
        </p:txBody>
      </p:sp>
      <p:sp>
        <p:nvSpPr>
          <p:cNvPr id="3" name="Rounded Rectangle 2"/>
          <p:cNvSpPr/>
          <p:nvPr/>
        </p:nvSpPr>
        <p:spPr bwMode="auto">
          <a:xfrm>
            <a:off x="6613815" y="0"/>
            <a:ext cx="2513013" cy="7620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err="1">
                <a:solidFill>
                  <a:schemeClr val="tx1"/>
                </a:solidFill>
                <a:latin typeface="+mn-lt"/>
              </a:rPr>
              <a:t>Una</a:t>
            </a:r>
            <a:r>
              <a:rPr lang="en-US" altLang="en-US" dirty="0">
                <a:solidFill>
                  <a:schemeClr val="tx1"/>
                </a:solidFill>
                <a:latin typeface="+mn-lt"/>
              </a:rPr>
              <a:t> </a:t>
            </a:r>
            <a:r>
              <a:rPr lang="en-US" altLang="en-US" dirty="0" err="1">
                <a:solidFill>
                  <a:schemeClr val="tx1"/>
                </a:solidFill>
                <a:latin typeface="+mn-lt"/>
              </a:rPr>
              <a:t>brecha</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el </a:t>
            </a:r>
            <a:r>
              <a:rPr lang="en-US" altLang="en-US" dirty="0" err="1">
                <a:solidFill>
                  <a:schemeClr val="tx1"/>
                </a:solidFill>
                <a:latin typeface="+mn-lt"/>
              </a:rPr>
              <a:t>sistema</a:t>
            </a:r>
            <a:r>
              <a:rPr lang="en-US" altLang="en-US" dirty="0">
                <a:solidFill>
                  <a:schemeClr val="tx1"/>
                </a:solidFill>
                <a:latin typeface="+mn-lt"/>
              </a:rPr>
              <a:t> del </a:t>
            </a:r>
            <a:r>
              <a:rPr lang="en-US" altLang="en-US" dirty="0" err="1">
                <a:solidFill>
                  <a:schemeClr val="tx1"/>
                </a:solidFill>
                <a:latin typeface="+mn-lt"/>
              </a:rPr>
              <a:t>guardarraíl</a:t>
            </a:r>
            <a:endParaRPr lang="en-US" altLang="en-US" dirty="0">
              <a:solidFill>
                <a:schemeClr val="tx1"/>
              </a:solidFill>
              <a:latin typeface="+mn-lt"/>
            </a:endParaRPr>
          </a:p>
        </p:txBody>
      </p:sp>
      <p:sp>
        <p:nvSpPr>
          <p:cNvPr id="4" name="Rounded Rectangle 3"/>
          <p:cNvSpPr/>
          <p:nvPr/>
        </p:nvSpPr>
        <p:spPr bwMode="auto">
          <a:xfrm>
            <a:off x="35417" y="5871693"/>
            <a:ext cx="3088783" cy="990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b="1" dirty="0" err="1">
                <a:solidFill>
                  <a:schemeClr val="tx1"/>
                </a:solidFill>
                <a:latin typeface="+mn-lt"/>
              </a:rPr>
              <a:t>Acción</a:t>
            </a:r>
            <a:r>
              <a:rPr lang="en-US" altLang="en-US" b="1" dirty="0">
                <a:solidFill>
                  <a:schemeClr val="tx1"/>
                </a:solidFill>
                <a:latin typeface="+mn-lt"/>
              </a:rPr>
              <a:t> </a:t>
            </a:r>
            <a:r>
              <a:rPr lang="en-US" altLang="en-US" b="1" dirty="0" err="1">
                <a:solidFill>
                  <a:schemeClr val="tx1"/>
                </a:solidFill>
                <a:latin typeface="+mn-lt"/>
              </a:rPr>
              <a:t>correctiva</a:t>
            </a:r>
            <a:r>
              <a:rPr lang="en-US" altLang="en-US" b="1" dirty="0">
                <a:solidFill>
                  <a:schemeClr val="tx1"/>
                </a:solidFill>
                <a:latin typeface="+mn-lt"/>
              </a:rPr>
              <a:t>:</a:t>
            </a:r>
            <a:r>
              <a:rPr lang="en-US" altLang="en-US" dirty="0">
                <a:solidFill>
                  <a:schemeClr val="tx1"/>
                </a:solidFill>
                <a:latin typeface="+mn-lt"/>
              </a:rPr>
              <a:t> </a:t>
            </a:r>
            <a:r>
              <a:rPr lang="en-US" altLang="en-US" dirty="0" err="1">
                <a:solidFill>
                  <a:schemeClr val="tx1"/>
                </a:solidFill>
                <a:latin typeface="+mn-lt"/>
              </a:rPr>
              <a:t>informar</a:t>
            </a:r>
            <a:r>
              <a:rPr lang="en-US" altLang="en-US" dirty="0">
                <a:solidFill>
                  <a:schemeClr val="tx1"/>
                </a:solidFill>
                <a:latin typeface="+mn-lt"/>
              </a:rPr>
              <a:t> a </a:t>
            </a:r>
            <a:r>
              <a:rPr lang="en-US" altLang="en-US" dirty="0" err="1">
                <a:solidFill>
                  <a:schemeClr val="tx1"/>
                </a:solidFill>
                <a:latin typeface="+mn-lt"/>
              </a:rPr>
              <a:t>su</a:t>
            </a:r>
            <a:r>
              <a:rPr lang="en-US" altLang="en-US" dirty="0">
                <a:solidFill>
                  <a:schemeClr val="tx1"/>
                </a:solidFill>
                <a:latin typeface="+mn-lt"/>
              </a:rPr>
              <a:t> supervisor </a:t>
            </a:r>
            <a:r>
              <a:rPr lang="en-US" altLang="en-US" dirty="0" err="1">
                <a:solidFill>
                  <a:schemeClr val="tx1"/>
                </a:solidFill>
                <a:latin typeface="+mn-lt"/>
              </a:rPr>
              <a:t>que</a:t>
            </a:r>
            <a:r>
              <a:rPr lang="en-US" altLang="en-US" dirty="0">
                <a:solidFill>
                  <a:schemeClr val="tx1"/>
                </a:solidFill>
                <a:latin typeface="+mn-lt"/>
              </a:rPr>
              <a:t> </a:t>
            </a:r>
            <a:r>
              <a:rPr lang="en-US" altLang="en-US" dirty="0" err="1">
                <a:solidFill>
                  <a:schemeClr val="tx1"/>
                </a:solidFill>
                <a:latin typeface="+mn-lt"/>
              </a:rPr>
              <a:t>existe</a:t>
            </a:r>
            <a:r>
              <a:rPr lang="en-US" altLang="en-US" dirty="0">
                <a:solidFill>
                  <a:schemeClr val="tx1"/>
                </a:solidFill>
                <a:latin typeface="+mn-lt"/>
              </a:rPr>
              <a:t> </a:t>
            </a:r>
            <a:r>
              <a:rPr lang="en-US" altLang="en-US" dirty="0" err="1">
                <a:solidFill>
                  <a:schemeClr val="tx1"/>
                </a:solidFill>
                <a:latin typeface="+mn-lt"/>
              </a:rPr>
              <a:t>posibilidad</a:t>
            </a:r>
            <a:r>
              <a:rPr lang="en-US" altLang="en-US" dirty="0">
                <a:solidFill>
                  <a:schemeClr val="tx1"/>
                </a:solidFill>
                <a:latin typeface="+mn-lt"/>
              </a:rPr>
              <a:t> de </a:t>
            </a:r>
            <a:r>
              <a:rPr lang="en-US" altLang="en-US" dirty="0" err="1">
                <a:solidFill>
                  <a:schemeClr val="tx1"/>
                </a:solidFill>
                <a:latin typeface="+mn-lt"/>
              </a:rPr>
              <a:t>caídas</a:t>
            </a:r>
            <a:r>
              <a:rPr lang="en-US" altLang="en-US" dirty="0">
                <a:solidFill>
                  <a:schemeClr val="tx1"/>
                </a:solidFill>
                <a:latin typeface="+mn-lt"/>
              </a:rPr>
              <a:t> </a:t>
            </a:r>
            <a:r>
              <a:rPr lang="en-US" altLang="en-US" dirty="0" err="1">
                <a:solidFill>
                  <a:schemeClr val="tx1"/>
                </a:solidFill>
                <a:latin typeface="+mn-lt"/>
              </a:rPr>
              <a:t>aquí</a:t>
            </a:r>
            <a:endParaRPr lang="en-US" altLang="en-US"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title="Esta fotografía muestra la acción correctiv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p:txBody>
          <a:bodyPr/>
          <a:lstStyle/>
          <a:p>
            <a:pPr lvl="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dirty="0" err="1">
                <a:latin typeface="Calibri" pitchFamily="34" charset="0"/>
                <a:ea typeface="+mn-ea"/>
                <a:cs typeface="Arial" charset="0"/>
              </a:rPr>
              <a:t>Esta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fotografía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muestra</a:t>
            </a:r>
            <a:r>
              <a:rPr lang="en-US" altLang="en-US" sz="1200" dirty="0">
                <a:latin typeface="Calibri" pitchFamily="34" charset="0"/>
                <a:ea typeface="+mn-ea"/>
                <a:cs typeface="Arial" charset="0"/>
              </a:rPr>
              <a:t> la </a:t>
            </a:r>
            <a:r>
              <a:rPr lang="en-US" altLang="en-US" sz="1200" dirty="0" err="1">
                <a:latin typeface="Calibri" pitchFamily="34" charset="0"/>
                <a:ea typeface="+mn-ea"/>
                <a:cs typeface="Arial" charset="0"/>
              </a:rPr>
              <a:t>acción</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correctiva</a:t>
            </a:r>
            <a:r>
              <a:rPr lang="en-US" altLang="en-US" sz="1200" dirty="0">
                <a:latin typeface="Calibri" pitchFamily="34" charset="0"/>
                <a:ea typeface="+mn-ea"/>
                <a:cs typeface="Arial" charset="0"/>
              </a:rPr>
              <a:t>.</a:t>
            </a:r>
            <a:br>
              <a:rPr lang="en-US" altLang="en-US" sz="1200" dirty="0">
                <a:latin typeface="Calibri" pitchFamily="34" charset="0"/>
                <a:ea typeface="+mn-ea"/>
                <a:cs typeface="Arial" charset="0"/>
              </a:rPr>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title="Esta fotografía muestra un orificio del piso que se ha quedado al descubiert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p:txBody>
          <a:bodyPr/>
          <a:lstStyle/>
          <a:p>
            <a:pPr lvl="0" eaLnBrk="1" hangingPunct="1"/>
            <a:r>
              <a:rPr lang="en-US" altLang="en-US" sz="1800" dirty="0">
                <a:solidFill>
                  <a:srgbClr val="FFFFFF"/>
                </a:solidFill>
                <a:latin typeface="Arial" charset="0"/>
                <a:ea typeface="+mn-ea"/>
                <a:cs typeface="Arial" charset="0"/>
              </a:rPr>
              <a:t>El </a:t>
            </a:r>
            <a:r>
              <a:rPr lang="en-US" altLang="en-US" sz="1800" dirty="0" err="1">
                <a:solidFill>
                  <a:srgbClr val="FFFFFF"/>
                </a:solidFill>
                <a:latin typeface="Arial" charset="0"/>
                <a:ea typeface="+mn-ea"/>
                <a:cs typeface="Arial" charset="0"/>
              </a:rPr>
              <a:t>orificio</a:t>
            </a:r>
            <a:r>
              <a:rPr lang="en-US" altLang="en-US" sz="1800" dirty="0">
                <a:solidFill>
                  <a:srgbClr val="FFFFFF"/>
                </a:solidFill>
                <a:latin typeface="Arial" charset="0"/>
                <a:ea typeface="+mn-ea"/>
                <a:cs typeface="Arial" charset="0"/>
              </a:rPr>
              <a:t> del </a:t>
            </a:r>
            <a:r>
              <a:rPr lang="en-US" altLang="en-US" sz="1800" dirty="0" err="1">
                <a:solidFill>
                  <a:srgbClr val="FFFFFF"/>
                </a:solidFill>
                <a:latin typeface="Arial" charset="0"/>
                <a:ea typeface="+mn-ea"/>
                <a:cs typeface="Arial" charset="0"/>
              </a:rPr>
              <a:t>piso</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que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puede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causar</a:t>
            </a:r>
            <a:r>
              <a:rPr lang="en-US" altLang="en-US" sz="1800" dirty="0">
                <a:solidFill>
                  <a:srgbClr val="FFFFFF"/>
                </a:solidFill>
                <a:latin typeface="Arial" charset="0"/>
                <a:ea typeface="+mn-ea"/>
                <a:cs typeface="Arial" charset="0"/>
              </a:rPr>
              <a:t> un </a:t>
            </a:r>
            <a:r>
              <a:rPr lang="en-US" altLang="en-US" sz="1800" dirty="0" err="1">
                <a:solidFill>
                  <a:srgbClr val="FFFFFF"/>
                </a:solidFill>
                <a:latin typeface="Arial" charset="0"/>
                <a:ea typeface="+mn-ea"/>
                <a:cs typeface="Arial" charset="0"/>
              </a:rPr>
              <a:t>viaje</a:t>
            </a:r>
            <a:r>
              <a:rPr lang="en-US" altLang="en-US" sz="1800" dirty="0">
                <a:solidFill>
                  <a:srgbClr val="FFFFFF"/>
                </a:solidFill>
                <a:latin typeface="Arial" charset="0"/>
                <a:ea typeface="+mn-ea"/>
                <a:cs typeface="Arial" charset="0"/>
              </a:rPr>
              <a:t>; los </a:t>
            </a:r>
            <a:r>
              <a:rPr lang="en-US" altLang="en-US" sz="1800" dirty="0" err="1">
                <a:solidFill>
                  <a:srgbClr val="FFFFFF"/>
                </a:solidFill>
                <a:latin typeface="Arial" charset="0"/>
                <a:ea typeface="+mn-ea"/>
                <a:cs typeface="Arial" charset="0"/>
              </a:rPr>
              <a:t>materiales</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pueden</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caer</a:t>
            </a:r>
            <a:r>
              <a:rPr lang="en-US" altLang="en-US" sz="1800" dirty="0">
                <a:solidFill>
                  <a:srgbClr val="FFFFFF"/>
                </a:solidFill>
                <a:latin typeface="Arial" charset="0"/>
                <a:ea typeface="+mn-ea"/>
                <a:cs typeface="Arial" charset="0"/>
              </a:rPr>
              <a:t> a </a:t>
            </a:r>
            <a:r>
              <a:rPr lang="en-US" altLang="en-US" sz="1800" dirty="0" err="1">
                <a:solidFill>
                  <a:srgbClr val="FFFFFF"/>
                </a:solidFill>
                <a:latin typeface="Arial" charset="0"/>
                <a:ea typeface="+mn-ea"/>
                <a:cs typeface="Arial" charset="0"/>
              </a:rPr>
              <a:t>través</a:t>
            </a:r>
            <a:r>
              <a:rPr lang="en-US" altLang="en-US" sz="1800" dirty="0">
                <a:solidFill>
                  <a:srgbClr val="FFFFFF"/>
                </a:solidFill>
                <a:latin typeface="Arial" charset="0"/>
                <a:ea typeface="+mn-ea"/>
                <a:cs typeface="Arial" charset="0"/>
              </a:rPr>
              <a:t> y a la </a:t>
            </a:r>
            <a:r>
              <a:rPr lang="en-US" altLang="en-US" sz="1800" dirty="0" err="1">
                <a:solidFill>
                  <a:srgbClr val="FFFFFF"/>
                </a:solidFill>
                <a:latin typeface="Arial" charset="0"/>
                <a:ea typeface="+mn-ea"/>
                <a:cs typeface="Arial" charset="0"/>
              </a:rPr>
              <a:t>huelga</a:t>
            </a:r>
            <a:r>
              <a:rPr lang="en-US" altLang="en-US" sz="1800" dirty="0">
                <a:solidFill>
                  <a:srgbClr val="FFFFFF"/>
                </a:solidFill>
                <a:latin typeface="Arial" charset="0"/>
                <a:ea typeface="+mn-ea"/>
                <a:cs typeface="Arial" charset="0"/>
              </a:rPr>
              <a:t> el </a:t>
            </a:r>
            <a:r>
              <a:rPr lang="en-US" altLang="en-US" sz="1800" dirty="0" err="1">
                <a:solidFill>
                  <a:srgbClr val="FFFFFF"/>
                </a:solidFill>
                <a:latin typeface="Arial" charset="0"/>
                <a:ea typeface="+mn-ea"/>
                <a:cs typeface="Arial" charset="0"/>
              </a:rPr>
              <a:t>trabajador</a:t>
            </a:r>
            <a:r>
              <a:rPr lang="en-US" altLang="en-US" sz="1800" dirty="0">
                <a:solidFill>
                  <a:srgbClr val="FFFFFF"/>
                </a:solidFill>
                <a:latin typeface="Arial" charset="0"/>
                <a:ea typeface="+mn-ea"/>
                <a:cs typeface="Arial" charset="0"/>
              </a:rPr>
              <a:t> a </a:t>
            </a:r>
            <a:r>
              <a:rPr lang="en-US" altLang="en-US" sz="1800" dirty="0" err="1">
                <a:solidFill>
                  <a:srgbClr val="FFFFFF"/>
                </a:solidFill>
                <a:latin typeface="Arial" charset="0"/>
                <a:ea typeface="+mn-ea"/>
                <a:cs typeface="Arial" charset="0"/>
              </a:rPr>
              <a:t>continuación</a:t>
            </a:r>
            <a:r>
              <a:rPr lang="en-US" altLang="en-US" sz="1800" dirty="0">
                <a:solidFill>
                  <a:srgbClr val="FFFFFF"/>
                </a:solidFill>
                <a:latin typeface="Arial" charset="0"/>
                <a:ea typeface="+mn-ea"/>
                <a:cs typeface="Arial" charset="0"/>
              </a:rPr>
              <a:t/>
            </a:r>
            <a:br>
              <a:rPr lang="en-US" altLang="en-US" sz="1800" dirty="0">
                <a:solidFill>
                  <a:srgbClr val="FFFFFF"/>
                </a:solidFill>
                <a:latin typeface="Arial" charset="0"/>
                <a:ea typeface="+mn-ea"/>
                <a:cs typeface="Arial" charset="0"/>
              </a:rPr>
            </a:br>
            <a:endParaRPr lang="en-US" dirty="0"/>
          </a:p>
        </p:txBody>
      </p:sp>
      <p:sp>
        <p:nvSpPr>
          <p:cNvPr id="3" name="Rounded Rectangle 2"/>
          <p:cNvSpPr/>
          <p:nvPr/>
        </p:nvSpPr>
        <p:spPr bwMode="auto">
          <a:xfrm>
            <a:off x="4343400" y="0"/>
            <a:ext cx="4800600" cy="990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a:solidFill>
                  <a:schemeClr val="tx1"/>
                </a:solidFill>
                <a:latin typeface="+mn-lt"/>
              </a:rPr>
              <a:t>El </a:t>
            </a:r>
            <a:r>
              <a:rPr lang="en-US" altLang="en-US" dirty="0" err="1">
                <a:solidFill>
                  <a:schemeClr val="tx1"/>
                </a:solidFill>
                <a:latin typeface="+mn-lt"/>
              </a:rPr>
              <a:t>orificio</a:t>
            </a:r>
            <a:r>
              <a:rPr lang="en-US" altLang="en-US" dirty="0">
                <a:solidFill>
                  <a:schemeClr val="tx1"/>
                </a:solidFill>
                <a:latin typeface="+mn-lt"/>
              </a:rPr>
              <a:t> del </a:t>
            </a:r>
            <a:r>
              <a:rPr lang="en-US" altLang="en-US" dirty="0" err="1">
                <a:solidFill>
                  <a:schemeClr val="tx1"/>
                </a:solidFill>
                <a:latin typeface="+mn-lt"/>
              </a:rPr>
              <a:t>piso</a:t>
            </a:r>
            <a:r>
              <a:rPr lang="en-US" altLang="en-US" dirty="0">
                <a:solidFill>
                  <a:schemeClr val="tx1"/>
                </a:solidFill>
                <a:latin typeface="+mn-lt"/>
              </a:rPr>
              <a:t> </a:t>
            </a:r>
            <a:r>
              <a:rPr lang="en-US" altLang="en-US" dirty="0" err="1">
                <a:solidFill>
                  <a:schemeClr val="tx1"/>
                </a:solidFill>
                <a:latin typeface="+mn-lt"/>
              </a:rPr>
              <a:t>que</a:t>
            </a:r>
            <a:r>
              <a:rPr lang="en-US" altLang="en-US" dirty="0">
                <a:solidFill>
                  <a:schemeClr val="tx1"/>
                </a:solidFill>
                <a:latin typeface="+mn-lt"/>
              </a:rPr>
              <a:t> </a:t>
            </a:r>
            <a:r>
              <a:rPr lang="en-US" altLang="en-US" dirty="0" err="1">
                <a:solidFill>
                  <a:schemeClr val="tx1"/>
                </a:solidFill>
                <a:latin typeface="+mn-lt"/>
              </a:rPr>
              <a:t>puede</a:t>
            </a:r>
            <a:r>
              <a:rPr lang="en-US" altLang="en-US" dirty="0">
                <a:solidFill>
                  <a:schemeClr val="tx1"/>
                </a:solidFill>
                <a:latin typeface="+mn-lt"/>
              </a:rPr>
              <a:t> </a:t>
            </a:r>
            <a:r>
              <a:rPr lang="en-US" altLang="en-US" dirty="0" err="1">
                <a:solidFill>
                  <a:schemeClr val="tx1"/>
                </a:solidFill>
                <a:latin typeface="+mn-lt"/>
              </a:rPr>
              <a:t>causar</a:t>
            </a:r>
            <a:r>
              <a:rPr lang="en-US" altLang="en-US" dirty="0">
                <a:solidFill>
                  <a:schemeClr val="tx1"/>
                </a:solidFill>
                <a:latin typeface="+mn-lt"/>
              </a:rPr>
              <a:t> un </a:t>
            </a:r>
            <a:r>
              <a:rPr lang="en-US" altLang="en-US" dirty="0" err="1">
                <a:solidFill>
                  <a:schemeClr val="tx1"/>
                </a:solidFill>
                <a:latin typeface="+mn-lt"/>
              </a:rPr>
              <a:t>viaje</a:t>
            </a:r>
            <a:r>
              <a:rPr lang="en-US" altLang="en-US" dirty="0">
                <a:solidFill>
                  <a:schemeClr val="tx1"/>
                </a:solidFill>
                <a:latin typeface="+mn-lt"/>
              </a:rPr>
              <a:t>; los </a:t>
            </a:r>
            <a:r>
              <a:rPr lang="en-US" altLang="en-US" dirty="0" err="1">
                <a:solidFill>
                  <a:schemeClr val="tx1"/>
                </a:solidFill>
                <a:latin typeface="+mn-lt"/>
              </a:rPr>
              <a:t>materiales</a:t>
            </a:r>
            <a:r>
              <a:rPr lang="en-US" altLang="en-US" dirty="0">
                <a:solidFill>
                  <a:schemeClr val="tx1"/>
                </a:solidFill>
                <a:latin typeface="+mn-lt"/>
              </a:rPr>
              <a:t> </a:t>
            </a:r>
            <a:r>
              <a:rPr lang="en-US" altLang="en-US" dirty="0" err="1">
                <a:solidFill>
                  <a:schemeClr val="tx1"/>
                </a:solidFill>
                <a:latin typeface="+mn-lt"/>
              </a:rPr>
              <a:t>pueden</a:t>
            </a:r>
            <a:r>
              <a:rPr lang="en-US" altLang="en-US" dirty="0">
                <a:solidFill>
                  <a:schemeClr val="tx1"/>
                </a:solidFill>
                <a:latin typeface="+mn-lt"/>
              </a:rPr>
              <a:t> </a:t>
            </a:r>
            <a:r>
              <a:rPr lang="en-US" altLang="en-US" dirty="0" err="1">
                <a:solidFill>
                  <a:schemeClr val="tx1"/>
                </a:solidFill>
                <a:latin typeface="+mn-lt"/>
              </a:rPr>
              <a:t>caer</a:t>
            </a:r>
            <a:r>
              <a:rPr lang="en-US" altLang="en-US" dirty="0">
                <a:solidFill>
                  <a:schemeClr val="tx1"/>
                </a:solidFill>
                <a:latin typeface="+mn-lt"/>
              </a:rPr>
              <a:t> a </a:t>
            </a:r>
            <a:r>
              <a:rPr lang="en-US" altLang="en-US" dirty="0" err="1">
                <a:solidFill>
                  <a:schemeClr val="tx1"/>
                </a:solidFill>
                <a:latin typeface="+mn-lt"/>
              </a:rPr>
              <a:t>través</a:t>
            </a:r>
            <a:r>
              <a:rPr lang="en-US" altLang="en-US" dirty="0">
                <a:solidFill>
                  <a:schemeClr val="tx1"/>
                </a:solidFill>
                <a:latin typeface="+mn-lt"/>
              </a:rPr>
              <a:t> y a la </a:t>
            </a:r>
            <a:r>
              <a:rPr lang="en-US" altLang="en-US" dirty="0" err="1">
                <a:solidFill>
                  <a:schemeClr val="tx1"/>
                </a:solidFill>
                <a:latin typeface="+mn-lt"/>
              </a:rPr>
              <a:t>huelga</a:t>
            </a:r>
            <a:r>
              <a:rPr lang="en-US" altLang="en-US" dirty="0">
                <a:solidFill>
                  <a:schemeClr val="tx1"/>
                </a:solidFill>
                <a:latin typeface="+mn-lt"/>
              </a:rPr>
              <a:t> el </a:t>
            </a:r>
            <a:r>
              <a:rPr lang="en-US" altLang="en-US" dirty="0" err="1">
                <a:solidFill>
                  <a:schemeClr val="tx1"/>
                </a:solidFill>
                <a:latin typeface="+mn-lt"/>
              </a:rPr>
              <a:t>trabajador</a:t>
            </a:r>
            <a:r>
              <a:rPr lang="en-US" altLang="en-US" dirty="0">
                <a:solidFill>
                  <a:schemeClr val="tx1"/>
                </a:solidFill>
                <a:latin typeface="+mn-lt"/>
              </a:rPr>
              <a:t> a </a:t>
            </a:r>
            <a:r>
              <a:rPr lang="en-US" altLang="en-US" dirty="0" err="1">
                <a:solidFill>
                  <a:schemeClr val="tx1"/>
                </a:solidFill>
                <a:latin typeface="+mn-lt"/>
              </a:rPr>
              <a:t>continuación</a:t>
            </a:r>
            <a:endParaRPr lang="en-US" altLang="en-US" dirty="0">
              <a:solidFill>
                <a:schemeClr val="tx1"/>
              </a:solidFill>
              <a:latin typeface="+mn-lt"/>
            </a:endParaRPr>
          </a:p>
        </p:txBody>
      </p:sp>
      <p:sp>
        <p:nvSpPr>
          <p:cNvPr id="4" name="Rounded Rectangle 3"/>
          <p:cNvSpPr/>
          <p:nvPr/>
        </p:nvSpPr>
        <p:spPr bwMode="auto">
          <a:xfrm>
            <a:off x="-7513" y="5905500"/>
            <a:ext cx="4572000" cy="9525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b="1" dirty="0" err="1">
                <a:solidFill>
                  <a:schemeClr val="tx1"/>
                </a:solidFill>
                <a:latin typeface="+mn-lt"/>
              </a:rPr>
              <a:t>Acción</a:t>
            </a:r>
            <a:r>
              <a:rPr lang="en-US" altLang="en-US" b="1" dirty="0">
                <a:solidFill>
                  <a:schemeClr val="tx1"/>
                </a:solidFill>
                <a:latin typeface="+mn-lt"/>
              </a:rPr>
              <a:t> </a:t>
            </a:r>
            <a:r>
              <a:rPr lang="en-US" altLang="en-US" b="1" dirty="0" err="1">
                <a:solidFill>
                  <a:schemeClr val="tx1"/>
                </a:solidFill>
                <a:latin typeface="+mn-lt"/>
              </a:rPr>
              <a:t>correctiva</a:t>
            </a:r>
            <a:r>
              <a:rPr lang="en-US" altLang="en-US" b="1" dirty="0">
                <a:solidFill>
                  <a:schemeClr val="tx1"/>
                </a:solidFill>
                <a:latin typeface="+mn-lt"/>
              </a:rPr>
              <a:t>:</a:t>
            </a:r>
            <a:r>
              <a:rPr lang="en-US" altLang="en-US" dirty="0">
                <a:solidFill>
                  <a:schemeClr val="tx1"/>
                </a:solidFill>
                <a:latin typeface="+mn-lt"/>
              </a:rPr>
              <a:t> </a:t>
            </a:r>
            <a:r>
              <a:rPr lang="en-US" altLang="en-US" dirty="0" err="1">
                <a:solidFill>
                  <a:schemeClr val="tx1"/>
                </a:solidFill>
                <a:latin typeface="+mn-lt"/>
              </a:rPr>
              <a:t>siempre</a:t>
            </a:r>
            <a:r>
              <a:rPr lang="en-US" altLang="en-US" dirty="0">
                <a:solidFill>
                  <a:schemeClr val="tx1"/>
                </a:solidFill>
                <a:latin typeface="+mn-lt"/>
              </a:rPr>
              <a:t> </a:t>
            </a:r>
            <a:r>
              <a:rPr lang="en-US" altLang="en-US" dirty="0" err="1">
                <a:solidFill>
                  <a:schemeClr val="tx1"/>
                </a:solidFill>
                <a:latin typeface="+mn-lt"/>
              </a:rPr>
              <a:t>vuelva</a:t>
            </a:r>
            <a:r>
              <a:rPr lang="en-US" altLang="en-US" dirty="0">
                <a:solidFill>
                  <a:schemeClr val="tx1"/>
                </a:solidFill>
                <a:latin typeface="+mn-lt"/>
              </a:rPr>
              <a:t> a </a:t>
            </a:r>
            <a:r>
              <a:rPr lang="en-US" altLang="en-US" dirty="0" err="1">
                <a:solidFill>
                  <a:schemeClr val="tx1"/>
                </a:solidFill>
                <a:latin typeface="+mn-lt"/>
              </a:rPr>
              <a:t>colocar</a:t>
            </a:r>
            <a:r>
              <a:rPr lang="en-US" altLang="en-US" dirty="0">
                <a:solidFill>
                  <a:schemeClr val="tx1"/>
                </a:solidFill>
                <a:latin typeface="+mn-lt"/>
              </a:rPr>
              <a:t> </a:t>
            </a:r>
            <a:r>
              <a:rPr lang="en-US" altLang="en-US" dirty="0" err="1">
                <a:solidFill>
                  <a:schemeClr val="tx1"/>
                </a:solidFill>
                <a:latin typeface="+mn-lt"/>
              </a:rPr>
              <a:t>las</a:t>
            </a:r>
            <a:r>
              <a:rPr lang="en-US" altLang="en-US" dirty="0">
                <a:solidFill>
                  <a:schemeClr val="tx1"/>
                </a:solidFill>
                <a:latin typeface="+mn-lt"/>
              </a:rPr>
              <a:t> </a:t>
            </a:r>
            <a:r>
              <a:rPr lang="en-US" altLang="en-US" dirty="0" err="1">
                <a:solidFill>
                  <a:schemeClr val="tx1"/>
                </a:solidFill>
                <a:latin typeface="+mn-lt"/>
              </a:rPr>
              <a:t>cubiertas</a:t>
            </a:r>
            <a:r>
              <a:rPr lang="en-US" altLang="en-US" dirty="0">
                <a:solidFill>
                  <a:schemeClr val="tx1"/>
                </a:solidFill>
                <a:latin typeface="+mn-lt"/>
              </a:rPr>
              <a:t> </a:t>
            </a:r>
            <a:r>
              <a:rPr lang="en-US" altLang="en-US" dirty="0" err="1">
                <a:solidFill>
                  <a:schemeClr val="tx1"/>
                </a:solidFill>
                <a:latin typeface="+mn-lt"/>
              </a:rPr>
              <a:t>sobre</a:t>
            </a:r>
            <a:r>
              <a:rPr lang="en-US" altLang="en-US" dirty="0">
                <a:solidFill>
                  <a:schemeClr val="tx1"/>
                </a:solidFill>
                <a:latin typeface="+mn-lt"/>
              </a:rPr>
              <a:t> los </a:t>
            </a:r>
            <a:r>
              <a:rPr lang="en-US" altLang="en-US" dirty="0" err="1">
                <a:solidFill>
                  <a:schemeClr val="tx1"/>
                </a:solidFill>
                <a:latin typeface="+mn-lt"/>
              </a:rPr>
              <a:t>orificios</a:t>
            </a:r>
            <a:r>
              <a:rPr lang="en-US" altLang="en-US" dirty="0">
                <a:solidFill>
                  <a:schemeClr val="tx1"/>
                </a:solidFill>
                <a:latin typeface="+mn-lt"/>
              </a:rPr>
              <a:t> de </a:t>
            </a:r>
            <a:r>
              <a:rPr lang="en-US" altLang="en-US" dirty="0" err="1">
                <a:solidFill>
                  <a:schemeClr val="tx1"/>
                </a:solidFill>
                <a:latin typeface="+mn-lt"/>
              </a:rPr>
              <a:t>perforación</a:t>
            </a:r>
            <a:r>
              <a:rPr lang="en-US" altLang="en-US" dirty="0">
                <a:solidFill>
                  <a:schemeClr val="tx1"/>
                </a:solidFill>
                <a:latin typeface="+mn-lt"/>
              </a:rPr>
              <a:t> </a:t>
            </a:r>
            <a:r>
              <a:rPr lang="en-US" altLang="en-US" dirty="0" err="1">
                <a:solidFill>
                  <a:schemeClr val="tx1"/>
                </a:solidFill>
                <a:latin typeface="+mn-lt"/>
              </a:rPr>
              <a:t>piso</a:t>
            </a:r>
            <a:r>
              <a:rPr lang="en-US" altLang="en-US" dirty="0">
                <a:solidFill>
                  <a:schemeClr val="tx1"/>
                </a:solidFill>
                <a:latin typeface="+mn-lt"/>
              </a:rPr>
              <a:t> </a:t>
            </a:r>
            <a:r>
              <a:rPr lang="en-US" altLang="en-US" dirty="0" err="1">
                <a:solidFill>
                  <a:schemeClr val="tx1"/>
                </a:solidFill>
                <a:latin typeface="+mn-lt"/>
              </a:rPr>
              <a:t>cuando</a:t>
            </a:r>
            <a:r>
              <a:rPr lang="en-US" altLang="en-US" dirty="0">
                <a:solidFill>
                  <a:schemeClr val="tx1"/>
                </a:solidFill>
                <a:latin typeface="+mn-lt"/>
              </a:rPr>
              <a:t> no </a:t>
            </a:r>
            <a:r>
              <a:rPr lang="en-US" altLang="en-US" dirty="0" err="1">
                <a:solidFill>
                  <a:schemeClr val="tx1"/>
                </a:solidFill>
                <a:latin typeface="+mn-lt"/>
              </a:rPr>
              <a:t>está</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a:t>
            </a:r>
            <a:r>
              <a:rPr lang="en-US" altLang="en-US" dirty="0" err="1">
                <a:solidFill>
                  <a:schemeClr val="tx1"/>
                </a:solidFill>
                <a:latin typeface="+mn-lt"/>
              </a:rPr>
              <a:t>uso</a:t>
            </a:r>
            <a:endParaRPr lang="en-US" altLang="en-US"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title="Picutre of a man stepping in a ho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p:txBody>
          <a:bodyPr/>
          <a:lstStyle/>
          <a:p>
            <a:pPr lvl="0" eaLnBrk="1" hangingPunct="1"/>
            <a:r>
              <a:rPr lang="en-US" altLang="en-US" sz="1800" dirty="0" err="1">
                <a:solidFill>
                  <a:srgbClr val="FFFFFF"/>
                </a:solidFill>
                <a:latin typeface="Arial" charset="0"/>
                <a:ea typeface="+mn-ea"/>
                <a:cs typeface="Arial" charset="0"/>
              </a:rPr>
              <a:t>Esta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apertura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puede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acercarse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sigilosamente</a:t>
            </a:r>
            <a:r>
              <a:rPr lang="en-US" altLang="en-US" sz="1800" dirty="0">
                <a:solidFill>
                  <a:srgbClr val="FFFFFF"/>
                </a:solidFill>
                <a:latin typeface="Arial" charset="0"/>
                <a:ea typeface="+mn-ea"/>
                <a:cs typeface="Arial" charset="0"/>
              </a:rPr>
              <a:t> a un </a:t>
            </a:r>
            <a:r>
              <a:rPr lang="en-US" altLang="en-US" sz="1800" dirty="0" err="1">
                <a:solidFill>
                  <a:srgbClr val="FFFFFF"/>
                </a:solidFill>
                <a:latin typeface="Arial" charset="0"/>
                <a:ea typeface="+mn-ea"/>
                <a:cs typeface="Arial" charset="0"/>
              </a:rPr>
              <a:t>trabajador</a:t>
            </a:r>
            <a:r>
              <a:rPr lang="en-US" altLang="en-US" sz="1800" dirty="0">
                <a:solidFill>
                  <a:srgbClr val="FFFFFF"/>
                </a:solidFill>
                <a:latin typeface="Arial" charset="0"/>
                <a:ea typeface="+mn-ea"/>
                <a:cs typeface="Arial" charset="0"/>
              </a:rPr>
              <a:t> al </a:t>
            </a:r>
            <a:r>
              <a:rPr lang="en-US" altLang="en-US" sz="1800" dirty="0" err="1">
                <a:solidFill>
                  <a:srgbClr val="FFFFFF"/>
                </a:solidFill>
                <a:latin typeface="Arial" charset="0"/>
                <a:ea typeface="+mn-ea"/>
                <a:cs typeface="Arial" charset="0"/>
              </a:rPr>
              <a:t>caminar</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hacia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atrás</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dirigiendo</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una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carga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en</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su</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posición</a:t>
            </a:r>
            <a:r>
              <a:rPr lang="en-US" altLang="en-US" sz="1800" dirty="0">
                <a:solidFill>
                  <a:srgbClr val="FFFFFF"/>
                </a:solidFill>
                <a:latin typeface="Arial" charset="0"/>
                <a:ea typeface="+mn-ea"/>
                <a:cs typeface="Arial" charset="0"/>
              </a:rPr>
              <a:t/>
            </a:r>
            <a:br>
              <a:rPr lang="en-US" altLang="en-US" sz="1800" dirty="0">
                <a:solidFill>
                  <a:srgbClr val="FFFFFF"/>
                </a:solidFill>
                <a:latin typeface="Arial" charset="0"/>
                <a:ea typeface="+mn-ea"/>
                <a:cs typeface="Arial" charset="0"/>
              </a:rPr>
            </a:br>
            <a:endParaRPr lang="en-US" dirty="0"/>
          </a:p>
        </p:txBody>
      </p:sp>
      <p:sp>
        <p:nvSpPr>
          <p:cNvPr id="3" name="Rounded Rectangle 2"/>
          <p:cNvSpPr/>
          <p:nvPr/>
        </p:nvSpPr>
        <p:spPr bwMode="auto">
          <a:xfrm>
            <a:off x="5334000" y="0"/>
            <a:ext cx="3810000" cy="1295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err="1">
                <a:solidFill>
                  <a:schemeClr val="tx1"/>
                </a:solidFill>
                <a:latin typeface="+mn-lt"/>
              </a:rPr>
              <a:t>Esta</a:t>
            </a:r>
            <a:r>
              <a:rPr lang="en-US" altLang="en-US" dirty="0">
                <a:solidFill>
                  <a:schemeClr val="tx1"/>
                </a:solidFill>
                <a:latin typeface="+mn-lt"/>
              </a:rPr>
              <a:t> </a:t>
            </a:r>
            <a:r>
              <a:rPr lang="en-US" altLang="en-US" dirty="0" err="1">
                <a:solidFill>
                  <a:schemeClr val="tx1"/>
                </a:solidFill>
                <a:latin typeface="+mn-lt"/>
              </a:rPr>
              <a:t>apertura</a:t>
            </a:r>
            <a:r>
              <a:rPr lang="en-US" altLang="en-US" dirty="0">
                <a:solidFill>
                  <a:schemeClr val="tx1"/>
                </a:solidFill>
                <a:latin typeface="+mn-lt"/>
              </a:rPr>
              <a:t> </a:t>
            </a:r>
            <a:r>
              <a:rPr lang="en-US" altLang="en-US" dirty="0" err="1">
                <a:solidFill>
                  <a:schemeClr val="tx1"/>
                </a:solidFill>
                <a:latin typeface="+mn-lt"/>
              </a:rPr>
              <a:t>puede</a:t>
            </a:r>
            <a:r>
              <a:rPr lang="en-US" altLang="en-US" dirty="0">
                <a:solidFill>
                  <a:schemeClr val="tx1"/>
                </a:solidFill>
                <a:latin typeface="+mn-lt"/>
              </a:rPr>
              <a:t> </a:t>
            </a:r>
            <a:r>
              <a:rPr lang="en-US" altLang="en-US" dirty="0" err="1">
                <a:solidFill>
                  <a:schemeClr val="tx1"/>
                </a:solidFill>
                <a:latin typeface="+mn-lt"/>
              </a:rPr>
              <a:t>acercarse</a:t>
            </a:r>
            <a:r>
              <a:rPr lang="en-US" altLang="en-US" dirty="0">
                <a:solidFill>
                  <a:schemeClr val="tx1"/>
                </a:solidFill>
                <a:latin typeface="+mn-lt"/>
              </a:rPr>
              <a:t> </a:t>
            </a:r>
            <a:r>
              <a:rPr lang="en-US" altLang="en-US" dirty="0" err="1">
                <a:solidFill>
                  <a:schemeClr val="tx1"/>
                </a:solidFill>
                <a:latin typeface="+mn-lt"/>
              </a:rPr>
              <a:t>sigilosamente</a:t>
            </a:r>
            <a:r>
              <a:rPr lang="en-US" altLang="en-US" dirty="0">
                <a:solidFill>
                  <a:schemeClr val="tx1"/>
                </a:solidFill>
                <a:latin typeface="+mn-lt"/>
              </a:rPr>
              <a:t> a un </a:t>
            </a:r>
            <a:r>
              <a:rPr lang="en-US" altLang="en-US" dirty="0" err="1">
                <a:solidFill>
                  <a:schemeClr val="tx1"/>
                </a:solidFill>
                <a:latin typeface="+mn-lt"/>
              </a:rPr>
              <a:t>trabajador</a:t>
            </a:r>
            <a:r>
              <a:rPr lang="en-US" altLang="en-US" dirty="0">
                <a:solidFill>
                  <a:schemeClr val="tx1"/>
                </a:solidFill>
                <a:latin typeface="+mn-lt"/>
              </a:rPr>
              <a:t> al </a:t>
            </a:r>
            <a:r>
              <a:rPr lang="en-US" altLang="en-US" dirty="0" err="1">
                <a:solidFill>
                  <a:schemeClr val="tx1"/>
                </a:solidFill>
                <a:latin typeface="+mn-lt"/>
              </a:rPr>
              <a:t>caminar</a:t>
            </a:r>
            <a:r>
              <a:rPr lang="en-US" altLang="en-US" dirty="0">
                <a:solidFill>
                  <a:schemeClr val="tx1"/>
                </a:solidFill>
                <a:latin typeface="+mn-lt"/>
              </a:rPr>
              <a:t> </a:t>
            </a:r>
            <a:r>
              <a:rPr lang="en-US" altLang="en-US" dirty="0" err="1">
                <a:solidFill>
                  <a:schemeClr val="tx1"/>
                </a:solidFill>
                <a:latin typeface="+mn-lt"/>
              </a:rPr>
              <a:t>hacia</a:t>
            </a:r>
            <a:r>
              <a:rPr lang="en-US" altLang="en-US" dirty="0">
                <a:solidFill>
                  <a:schemeClr val="tx1"/>
                </a:solidFill>
                <a:latin typeface="+mn-lt"/>
              </a:rPr>
              <a:t> </a:t>
            </a:r>
            <a:r>
              <a:rPr lang="en-US" altLang="en-US" dirty="0" err="1">
                <a:solidFill>
                  <a:schemeClr val="tx1"/>
                </a:solidFill>
                <a:latin typeface="+mn-lt"/>
              </a:rPr>
              <a:t>atrás</a:t>
            </a:r>
            <a:r>
              <a:rPr lang="en-US" altLang="en-US" dirty="0">
                <a:solidFill>
                  <a:schemeClr val="tx1"/>
                </a:solidFill>
                <a:latin typeface="+mn-lt"/>
              </a:rPr>
              <a:t> </a:t>
            </a:r>
            <a:r>
              <a:rPr lang="en-US" altLang="en-US" dirty="0" err="1">
                <a:solidFill>
                  <a:schemeClr val="tx1"/>
                </a:solidFill>
                <a:latin typeface="+mn-lt"/>
              </a:rPr>
              <a:t>dirigiendo</a:t>
            </a:r>
            <a:r>
              <a:rPr lang="en-US" altLang="en-US" dirty="0">
                <a:solidFill>
                  <a:schemeClr val="tx1"/>
                </a:solidFill>
                <a:latin typeface="+mn-lt"/>
              </a:rPr>
              <a:t> </a:t>
            </a:r>
            <a:r>
              <a:rPr lang="en-US" altLang="en-US" dirty="0" err="1">
                <a:solidFill>
                  <a:schemeClr val="tx1"/>
                </a:solidFill>
                <a:latin typeface="+mn-lt"/>
              </a:rPr>
              <a:t>una</a:t>
            </a:r>
            <a:r>
              <a:rPr lang="en-US" altLang="en-US" dirty="0">
                <a:solidFill>
                  <a:schemeClr val="tx1"/>
                </a:solidFill>
                <a:latin typeface="+mn-lt"/>
              </a:rPr>
              <a:t> </a:t>
            </a:r>
            <a:r>
              <a:rPr lang="en-US" altLang="en-US" dirty="0" err="1">
                <a:solidFill>
                  <a:schemeClr val="tx1"/>
                </a:solidFill>
                <a:latin typeface="+mn-lt"/>
              </a:rPr>
              <a:t>carga</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a:t>
            </a:r>
            <a:r>
              <a:rPr lang="en-US" altLang="en-US" dirty="0" err="1">
                <a:solidFill>
                  <a:schemeClr val="tx1"/>
                </a:solidFill>
                <a:latin typeface="+mn-lt"/>
              </a:rPr>
              <a:t>su</a:t>
            </a:r>
            <a:r>
              <a:rPr lang="en-US" altLang="en-US" dirty="0">
                <a:solidFill>
                  <a:schemeClr val="tx1"/>
                </a:solidFill>
                <a:latin typeface="+mn-lt"/>
              </a:rPr>
              <a:t> </a:t>
            </a:r>
            <a:r>
              <a:rPr lang="en-US" altLang="en-US" dirty="0" err="1">
                <a:solidFill>
                  <a:schemeClr val="tx1"/>
                </a:solidFill>
                <a:latin typeface="+mn-lt"/>
              </a:rPr>
              <a:t>posición</a:t>
            </a:r>
            <a:endParaRPr lang="en-US" altLang="en-US" dirty="0">
              <a:solidFill>
                <a:schemeClr val="tx1"/>
              </a:solidFill>
              <a:latin typeface="+mn-lt"/>
            </a:endParaRPr>
          </a:p>
        </p:txBody>
      </p:sp>
      <p:sp>
        <p:nvSpPr>
          <p:cNvPr id="4" name="Rounded Rectangle 3"/>
          <p:cNvSpPr/>
          <p:nvPr/>
        </p:nvSpPr>
        <p:spPr bwMode="auto">
          <a:xfrm>
            <a:off x="0" y="6096000"/>
            <a:ext cx="3505200" cy="584915"/>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b="1" dirty="0" err="1">
                <a:solidFill>
                  <a:schemeClr val="tx1"/>
                </a:solidFill>
                <a:latin typeface="+mn-lt"/>
              </a:rPr>
              <a:t>Acciones</a:t>
            </a:r>
            <a:r>
              <a:rPr lang="en-US" altLang="en-US" b="1" dirty="0">
                <a:solidFill>
                  <a:schemeClr val="tx1"/>
                </a:solidFill>
                <a:latin typeface="+mn-lt"/>
              </a:rPr>
              <a:t> </a:t>
            </a:r>
            <a:r>
              <a:rPr lang="en-US" altLang="en-US" b="1" dirty="0" err="1">
                <a:solidFill>
                  <a:schemeClr val="tx1"/>
                </a:solidFill>
                <a:latin typeface="+mn-lt"/>
              </a:rPr>
              <a:t>correctivas</a:t>
            </a:r>
            <a:r>
              <a:rPr lang="en-US" altLang="en-US" b="1" dirty="0">
                <a:solidFill>
                  <a:schemeClr val="tx1"/>
                </a:solidFill>
                <a:latin typeface="+mn-lt"/>
              </a:rPr>
              <a:t>:</a:t>
            </a:r>
            <a:r>
              <a:rPr lang="en-US" altLang="en-US" dirty="0">
                <a:solidFill>
                  <a:schemeClr val="tx1"/>
                </a:solidFill>
                <a:latin typeface="+mn-lt"/>
              </a:rPr>
              <a:t> </a:t>
            </a:r>
            <a:r>
              <a:rPr lang="en-US" altLang="en-US" dirty="0" err="1">
                <a:solidFill>
                  <a:schemeClr val="tx1"/>
                </a:solidFill>
                <a:latin typeface="+mn-lt"/>
              </a:rPr>
              <a:t>colocar</a:t>
            </a:r>
            <a:r>
              <a:rPr lang="en-US" altLang="en-US" dirty="0">
                <a:solidFill>
                  <a:schemeClr val="tx1"/>
                </a:solidFill>
                <a:latin typeface="+mn-lt"/>
              </a:rPr>
              <a:t> </a:t>
            </a:r>
            <a:r>
              <a:rPr lang="en-US" altLang="en-US" dirty="0" err="1">
                <a:solidFill>
                  <a:schemeClr val="tx1"/>
                </a:solidFill>
                <a:latin typeface="+mn-lt"/>
              </a:rPr>
              <a:t>una</a:t>
            </a:r>
            <a:r>
              <a:rPr lang="en-US" altLang="en-US" dirty="0">
                <a:solidFill>
                  <a:schemeClr val="tx1"/>
                </a:solidFill>
                <a:latin typeface="+mn-lt"/>
              </a:rPr>
              <a:t> </a:t>
            </a:r>
            <a:r>
              <a:rPr lang="en-US" altLang="en-US" dirty="0" err="1">
                <a:solidFill>
                  <a:schemeClr val="tx1"/>
                </a:solidFill>
                <a:latin typeface="+mn-lt"/>
              </a:rPr>
              <a:t>cubierta</a:t>
            </a:r>
            <a:r>
              <a:rPr lang="en-US" altLang="en-US" dirty="0">
                <a:solidFill>
                  <a:schemeClr val="tx1"/>
                </a:solidFill>
                <a:latin typeface="+mn-lt"/>
              </a:rPr>
              <a:t> </a:t>
            </a:r>
            <a:r>
              <a:rPr lang="en-US" altLang="en-US" dirty="0" err="1">
                <a:solidFill>
                  <a:schemeClr val="tx1"/>
                </a:solidFill>
                <a:latin typeface="+mn-lt"/>
              </a:rPr>
              <a:t>sobre</a:t>
            </a:r>
            <a:r>
              <a:rPr lang="en-US" altLang="en-US" dirty="0">
                <a:solidFill>
                  <a:schemeClr val="tx1"/>
                </a:solidFill>
                <a:latin typeface="+mn-lt"/>
              </a:rPr>
              <a:t> </a:t>
            </a:r>
            <a:r>
              <a:rPr lang="en-US" altLang="en-US" dirty="0" err="1">
                <a:solidFill>
                  <a:schemeClr val="tx1"/>
                </a:solidFill>
                <a:latin typeface="+mn-lt"/>
              </a:rPr>
              <a:t>esta</a:t>
            </a:r>
            <a:r>
              <a:rPr lang="en-US" altLang="en-US" dirty="0">
                <a:solidFill>
                  <a:schemeClr val="tx1"/>
                </a:solidFill>
                <a:latin typeface="+mn-lt"/>
              </a:rPr>
              <a:t> </a:t>
            </a:r>
            <a:r>
              <a:rPr lang="en-US" altLang="en-US" dirty="0" err="1">
                <a:solidFill>
                  <a:schemeClr val="tx1"/>
                </a:solidFill>
                <a:latin typeface="+mn-lt"/>
              </a:rPr>
              <a:t>apertura</a:t>
            </a:r>
            <a:endParaRPr lang="en-US" altLang="en-US"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title="Esta fotografía muestra una rejilla que se coloca sobre un agujer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p:txBody>
          <a:bodyPr/>
          <a:lstStyle/>
          <a:p>
            <a:pPr lvl="0" eaLnBrk="1" hangingPunct="1"/>
            <a:r>
              <a:rPr lang="en-US" altLang="en-US" sz="1800" dirty="0">
                <a:solidFill>
                  <a:srgbClr val="FFFFFF"/>
                </a:solidFill>
                <a:latin typeface="Arial" charset="0"/>
                <a:ea typeface="+mn-ea"/>
                <a:cs typeface="Arial" charset="0"/>
              </a:rPr>
              <a:t>Este </a:t>
            </a:r>
            <a:r>
              <a:rPr lang="en-US" altLang="en-US" sz="1800" dirty="0" err="1">
                <a:solidFill>
                  <a:srgbClr val="FFFFFF"/>
                </a:solidFill>
                <a:latin typeface="Arial" charset="0"/>
                <a:ea typeface="+mn-ea"/>
                <a:cs typeface="Arial" charset="0"/>
              </a:rPr>
              <a:t>es</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otro</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ejemplo</a:t>
            </a:r>
            <a:r>
              <a:rPr lang="en-US" altLang="en-US" sz="1800" dirty="0">
                <a:solidFill>
                  <a:srgbClr val="FFFFFF"/>
                </a:solidFill>
                <a:latin typeface="Arial" charset="0"/>
                <a:ea typeface="+mn-ea"/>
                <a:cs typeface="Arial" charset="0"/>
              </a:rPr>
              <a:t> de un </a:t>
            </a:r>
            <a:r>
              <a:rPr lang="en-US" altLang="en-US" sz="1800" dirty="0" err="1">
                <a:solidFill>
                  <a:srgbClr val="FFFFFF"/>
                </a:solidFill>
                <a:latin typeface="Arial" charset="0"/>
                <a:ea typeface="+mn-ea"/>
                <a:cs typeface="Arial" charset="0"/>
              </a:rPr>
              <a:t>peligro</a:t>
            </a:r>
            <a:r>
              <a:rPr lang="en-US" altLang="en-US" sz="1800" dirty="0">
                <a:solidFill>
                  <a:srgbClr val="FFFFFF"/>
                </a:solidFill>
                <a:latin typeface="Arial" charset="0"/>
                <a:ea typeface="+mn-ea"/>
                <a:cs typeface="Arial" charset="0"/>
              </a:rPr>
              <a:t> de </a:t>
            </a:r>
            <a:r>
              <a:rPr lang="en-US" altLang="en-US" sz="1800" dirty="0" err="1">
                <a:solidFill>
                  <a:srgbClr val="FFFFFF"/>
                </a:solidFill>
                <a:latin typeface="Arial" charset="0"/>
                <a:ea typeface="+mn-ea"/>
                <a:cs typeface="Arial" charset="0"/>
              </a:rPr>
              <a:t>caída</a:t>
            </a:r>
            <a:r>
              <a:rPr lang="en-US" altLang="en-US" sz="1800" dirty="0">
                <a:solidFill>
                  <a:srgbClr val="FFFFFF"/>
                </a:solidFill>
                <a:latin typeface="Arial" charset="0"/>
                <a:ea typeface="+mn-ea"/>
                <a:cs typeface="Arial" charset="0"/>
              </a:rPr>
              <a:t/>
            </a:r>
            <a:br>
              <a:rPr lang="en-US" altLang="en-US" sz="1800" dirty="0">
                <a:solidFill>
                  <a:srgbClr val="FFFFFF"/>
                </a:solidFill>
                <a:latin typeface="Arial" charset="0"/>
                <a:ea typeface="+mn-ea"/>
                <a:cs typeface="Arial" charset="0"/>
              </a:rPr>
            </a:br>
            <a:endParaRPr lang="en-US" dirty="0"/>
          </a:p>
        </p:txBody>
      </p:sp>
      <p:sp>
        <p:nvSpPr>
          <p:cNvPr id="3" name="Rounded Rectangle 2"/>
          <p:cNvSpPr/>
          <p:nvPr/>
        </p:nvSpPr>
        <p:spPr bwMode="auto">
          <a:xfrm>
            <a:off x="4578350" y="24685"/>
            <a:ext cx="4565650" cy="432515"/>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a:solidFill>
                  <a:schemeClr val="tx1"/>
                </a:solidFill>
                <a:latin typeface="+mn-lt"/>
              </a:rPr>
              <a:t>Este </a:t>
            </a:r>
            <a:r>
              <a:rPr lang="en-US" altLang="en-US" dirty="0" err="1">
                <a:solidFill>
                  <a:schemeClr val="tx1"/>
                </a:solidFill>
                <a:latin typeface="+mn-lt"/>
              </a:rPr>
              <a:t>es</a:t>
            </a:r>
            <a:r>
              <a:rPr lang="en-US" altLang="en-US" dirty="0">
                <a:solidFill>
                  <a:schemeClr val="tx1"/>
                </a:solidFill>
                <a:latin typeface="+mn-lt"/>
              </a:rPr>
              <a:t> </a:t>
            </a:r>
            <a:r>
              <a:rPr lang="en-US" altLang="en-US" dirty="0" err="1">
                <a:solidFill>
                  <a:schemeClr val="tx1"/>
                </a:solidFill>
                <a:latin typeface="+mn-lt"/>
              </a:rPr>
              <a:t>otro</a:t>
            </a:r>
            <a:r>
              <a:rPr lang="en-US" altLang="en-US" dirty="0">
                <a:solidFill>
                  <a:schemeClr val="tx1"/>
                </a:solidFill>
                <a:latin typeface="+mn-lt"/>
              </a:rPr>
              <a:t> </a:t>
            </a:r>
            <a:r>
              <a:rPr lang="en-US" altLang="en-US" dirty="0" err="1">
                <a:solidFill>
                  <a:schemeClr val="tx1"/>
                </a:solidFill>
                <a:latin typeface="+mn-lt"/>
              </a:rPr>
              <a:t>ejemplo</a:t>
            </a:r>
            <a:r>
              <a:rPr lang="en-US" altLang="en-US" dirty="0">
                <a:solidFill>
                  <a:schemeClr val="tx1"/>
                </a:solidFill>
                <a:latin typeface="+mn-lt"/>
              </a:rPr>
              <a:t> de un </a:t>
            </a:r>
            <a:r>
              <a:rPr lang="en-US" altLang="en-US" dirty="0" err="1">
                <a:solidFill>
                  <a:schemeClr val="tx1"/>
                </a:solidFill>
                <a:latin typeface="+mn-lt"/>
              </a:rPr>
              <a:t>peligro</a:t>
            </a:r>
            <a:r>
              <a:rPr lang="en-US" altLang="en-US" dirty="0">
                <a:solidFill>
                  <a:schemeClr val="tx1"/>
                </a:solidFill>
                <a:latin typeface="+mn-lt"/>
              </a:rPr>
              <a:t> de </a:t>
            </a:r>
            <a:r>
              <a:rPr lang="en-US" altLang="en-US" dirty="0" err="1">
                <a:solidFill>
                  <a:schemeClr val="tx1"/>
                </a:solidFill>
                <a:latin typeface="+mn-lt"/>
              </a:rPr>
              <a:t>caída</a:t>
            </a:r>
            <a:endParaRPr lang="en-US" altLang="en-US" dirty="0">
              <a:solidFill>
                <a:schemeClr val="tx1"/>
              </a:solidFill>
              <a:latin typeface="+mn-lt"/>
            </a:endParaRPr>
          </a:p>
        </p:txBody>
      </p:sp>
      <p:sp>
        <p:nvSpPr>
          <p:cNvPr id="4" name="Rounded Rectangle 3"/>
          <p:cNvSpPr/>
          <p:nvPr/>
        </p:nvSpPr>
        <p:spPr bwMode="auto">
          <a:xfrm>
            <a:off x="-12879" y="5931794"/>
            <a:ext cx="3899079"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b="1" dirty="0" err="1">
                <a:solidFill>
                  <a:schemeClr val="tx1"/>
                </a:solidFill>
                <a:latin typeface="+mn-lt"/>
              </a:rPr>
              <a:t>Acción</a:t>
            </a:r>
            <a:r>
              <a:rPr lang="en-US" altLang="en-US" b="1" dirty="0">
                <a:solidFill>
                  <a:schemeClr val="tx1"/>
                </a:solidFill>
                <a:latin typeface="+mn-lt"/>
              </a:rPr>
              <a:t> </a:t>
            </a:r>
            <a:r>
              <a:rPr lang="en-US" altLang="en-US" b="1" dirty="0" err="1">
                <a:solidFill>
                  <a:schemeClr val="tx1"/>
                </a:solidFill>
                <a:latin typeface="+mn-lt"/>
              </a:rPr>
              <a:t>correctiva</a:t>
            </a:r>
            <a:r>
              <a:rPr lang="en-US" altLang="en-US" b="1" dirty="0">
                <a:solidFill>
                  <a:schemeClr val="tx1"/>
                </a:solidFill>
                <a:latin typeface="+mn-lt"/>
              </a:rPr>
              <a:t>:</a:t>
            </a:r>
            <a:r>
              <a:rPr lang="en-US" altLang="en-US" dirty="0">
                <a:solidFill>
                  <a:schemeClr val="tx1"/>
                </a:solidFill>
                <a:latin typeface="+mn-lt"/>
              </a:rPr>
              <a:t> </a:t>
            </a:r>
            <a:r>
              <a:rPr lang="en-US" altLang="en-US" dirty="0" err="1">
                <a:solidFill>
                  <a:schemeClr val="tx1"/>
                </a:solidFill>
                <a:latin typeface="+mn-lt"/>
              </a:rPr>
              <a:t>cubrir</a:t>
            </a:r>
            <a:r>
              <a:rPr lang="en-US" altLang="en-US" dirty="0">
                <a:solidFill>
                  <a:schemeClr val="tx1"/>
                </a:solidFill>
                <a:latin typeface="+mn-lt"/>
              </a:rPr>
              <a:t> el </a:t>
            </a:r>
            <a:r>
              <a:rPr lang="en-US" altLang="en-US" dirty="0" err="1">
                <a:solidFill>
                  <a:schemeClr val="tx1"/>
                </a:solidFill>
                <a:latin typeface="+mn-lt"/>
              </a:rPr>
              <a:t>resto</a:t>
            </a:r>
            <a:r>
              <a:rPr lang="en-US" altLang="en-US" dirty="0">
                <a:solidFill>
                  <a:schemeClr val="tx1"/>
                </a:solidFill>
                <a:latin typeface="+mn-lt"/>
              </a:rPr>
              <a:t> de los </a:t>
            </a:r>
            <a:r>
              <a:rPr lang="en-US" altLang="en-US" dirty="0" err="1">
                <a:solidFill>
                  <a:schemeClr val="tx1"/>
                </a:solidFill>
                <a:latin typeface="+mn-lt"/>
              </a:rPr>
              <a:t>agujero</a:t>
            </a:r>
            <a:r>
              <a:rPr lang="en-US" altLang="en-US" dirty="0">
                <a:solidFill>
                  <a:schemeClr val="tx1"/>
                </a:solidFill>
                <a:latin typeface="+mn-lt"/>
              </a:rPr>
              <a:t> </a:t>
            </a:r>
            <a:r>
              <a:rPr lang="en-US" altLang="en-US" dirty="0" err="1">
                <a:solidFill>
                  <a:schemeClr val="tx1"/>
                </a:solidFill>
                <a:latin typeface="+mn-lt"/>
              </a:rPr>
              <a:t>agujero</a:t>
            </a:r>
            <a:r>
              <a:rPr lang="en-US" altLang="en-US" dirty="0">
                <a:solidFill>
                  <a:schemeClr val="tx1"/>
                </a:solidFill>
                <a:latin typeface="+mn-lt"/>
              </a:rPr>
              <a:t> o </a:t>
            </a:r>
            <a:r>
              <a:rPr lang="en-US" altLang="en-US" dirty="0" err="1">
                <a:solidFill>
                  <a:schemeClr val="tx1"/>
                </a:solidFill>
                <a:latin typeface="+mn-lt"/>
              </a:rPr>
              <a:t>cubrir</a:t>
            </a:r>
            <a:r>
              <a:rPr lang="en-US" altLang="en-US" dirty="0">
                <a:solidFill>
                  <a:schemeClr val="tx1"/>
                </a:solidFill>
                <a:latin typeface="+mn-lt"/>
              </a:rPr>
              <a:t> </a:t>
            </a:r>
            <a:r>
              <a:rPr lang="en-US" altLang="en-US" dirty="0" err="1">
                <a:solidFill>
                  <a:schemeClr val="tx1"/>
                </a:solidFill>
                <a:latin typeface="+mn-lt"/>
              </a:rPr>
              <a:t>todo</a:t>
            </a:r>
            <a:r>
              <a:rPr lang="en-US" altLang="en-US" dirty="0">
                <a:solidFill>
                  <a:schemeClr val="tx1"/>
                </a:solidFill>
                <a:latin typeface="+mn-lt"/>
              </a:rPr>
              <a:t> con </a:t>
            </a:r>
            <a:r>
              <a:rPr lang="en-US" altLang="en-US" dirty="0" err="1">
                <a:solidFill>
                  <a:schemeClr val="tx1"/>
                </a:solidFill>
                <a:latin typeface="+mn-lt"/>
              </a:rPr>
              <a:t>una</a:t>
            </a:r>
            <a:r>
              <a:rPr lang="en-US" altLang="en-US" dirty="0">
                <a:solidFill>
                  <a:schemeClr val="tx1"/>
                </a:solidFill>
                <a:latin typeface="+mn-lt"/>
              </a:rPr>
              <a:t> </a:t>
            </a:r>
            <a:r>
              <a:rPr lang="en-US" altLang="en-US" dirty="0" err="1">
                <a:solidFill>
                  <a:schemeClr val="tx1"/>
                </a:solidFill>
                <a:latin typeface="+mn-lt"/>
              </a:rPr>
              <a:t>parrilla</a:t>
            </a:r>
            <a:r>
              <a:rPr lang="en-US" altLang="en-US" dirty="0">
                <a:solidFill>
                  <a:schemeClr val="tx1"/>
                </a:solidFill>
                <a:latin typeface="+mn-lt"/>
              </a:rPr>
              <a:t> </a:t>
            </a:r>
            <a:r>
              <a:rPr lang="en-US" altLang="en-US" dirty="0" err="1">
                <a:solidFill>
                  <a:schemeClr val="tx1"/>
                </a:solidFill>
                <a:latin typeface="+mn-lt"/>
              </a:rPr>
              <a:t>más</a:t>
            </a:r>
            <a:r>
              <a:rPr lang="en-US" altLang="en-US" dirty="0">
                <a:solidFill>
                  <a:schemeClr val="tx1"/>
                </a:solidFill>
                <a:latin typeface="+mn-lt"/>
              </a:rPr>
              <a:t> </a:t>
            </a:r>
            <a:r>
              <a:rPr lang="en-US" altLang="en-US" dirty="0" err="1">
                <a:solidFill>
                  <a:schemeClr val="tx1"/>
                </a:solidFill>
                <a:latin typeface="+mn-lt"/>
              </a:rPr>
              <a:t>grande</a:t>
            </a:r>
            <a:endParaRPr lang="en-US" altLang="en-US"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marL="741363" indent="-284163">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a:spcBef>
                <a:spcPts val="600"/>
              </a:spcBef>
              <a:buFont typeface="Arial" charset="0"/>
              <a:buChar char="•"/>
            </a:pPr>
            <a:r>
              <a:rPr lang="en-US" altLang="en-US" sz="2400"/>
              <a:t>No puede ser el resultado de</a:t>
            </a:r>
          </a:p>
          <a:p>
            <a:pPr lvl="1">
              <a:spcBef>
                <a:spcPts val="500"/>
              </a:spcBef>
              <a:buFont typeface="Arial" charset="0"/>
              <a:buChar char="–"/>
            </a:pPr>
            <a:r>
              <a:rPr lang="en-US" altLang="en-US" sz="2000"/>
              <a:t>Protección lados o bordes</a:t>
            </a:r>
          </a:p>
          <a:p>
            <a:pPr lvl="1">
              <a:spcBef>
                <a:spcPts val="500"/>
              </a:spcBef>
              <a:buFont typeface="Arial" charset="0"/>
              <a:buChar char="–"/>
            </a:pPr>
            <a:r>
              <a:rPr lang="en-US" altLang="en-US" sz="2000"/>
              <a:t>Viajes o se desliza</a:t>
            </a:r>
          </a:p>
          <a:p>
            <a:pPr lvl="1">
              <a:spcBef>
                <a:spcPts val="500"/>
              </a:spcBef>
              <a:buFont typeface="Arial" charset="0"/>
              <a:buChar char="–"/>
            </a:pPr>
            <a:r>
              <a:rPr lang="en-US" altLang="en-US" sz="2000"/>
              <a:t>Mal uso de las escaleras</a:t>
            </a:r>
          </a:p>
          <a:p>
            <a:pPr lvl="1">
              <a:spcBef>
                <a:spcPts val="500"/>
              </a:spcBef>
              <a:buFont typeface="Arial" charset="0"/>
              <a:buChar char="–"/>
            </a:pPr>
            <a:r>
              <a:rPr lang="en-US" altLang="en-US" sz="2000"/>
              <a:t>Mucho más</a:t>
            </a:r>
          </a:p>
          <a:p>
            <a:pPr>
              <a:spcBef>
                <a:spcPts val="600"/>
              </a:spcBef>
              <a:buFont typeface="Arial" charset="0"/>
              <a:buChar char="•"/>
            </a:pPr>
            <a:r>
              <a:rPr lang="en-US" altLang="en-US" sz="2400"/>
              <a:t>Prevención de caídas ejemplos</a:t>
            </a:r>
          </a:p>
          <a:p>
            <a:pPr lvl="1">
              <a:spcBef>
                <a:spcPts val="500"/>
              </a:spcBef>
              <a:buFont typeface="Arial" charset="0"/>
              <a:buChar char="–"/>
            </a:pPr>
            <a:r>
              <a:rPr lang="en-US" altLang="en-US" sz="2000"/>
              <a:t>Las barandillas</a:t>
            </a:r>
          </a:p>
          <a:p>
            <a:pPr lvl="1">
              <a:spcBef>
                <a:spcPts val="500"/>
              </a:spcBef>
              <a:buFont typeface="Arial" charset="0"/>
              <a:buChar char="–"/>
            </a:pPr>
            <a:r>
              <a:rPr lang="en-US" altLang="en-US" sz="2000"/>
              <a:t>Las cubiertas del orificio</a:t>
            </a:r>
          </a:p>
          <a:p>
            <a:pPr>
              <a:spcBef>
                <a:spcPts val="600"/>
              </a:spcBef>
              <a:buFont typeface="Arial" charset="0"/>
              <a:buChar char="•"/>
            </a:pPr>
            <a:r>
              <a:rPr lang="en-US" altLang="en-US" sz="2400"/>
              <a:t>Protección contra caídas ejemplos</a:t>
            </a:r>
          </a:p>
          <a:p>
            <a:pPr lvl="1">
              <a:spcBef>
                <a:spcPts val="500"/>
              </a:spcBef>
              <a:buFont typeface="Arial" charset="0"/>
              <a:buChar char="–"/>
            </a:pPr>
            <a:r>
              <a:rPr lang="en-US" altLang="en-US" sz="2000"/>
              <a:t>Sistema personal de detención de caídas (PFAS)</a:t>
            </a:r>
          </a:p>
          <a:p>
            <a:pPr lvl="1">
              <a:spcBef>
                <a:spcPts val="500"/>
              </a:spcBef>
              <a:buFont typeface="Arial" charset="0"/>
              <a:buChar char="–"/>
            </a:pPr>
            <a:r>
              <a:rPr lang="en-US" altLang="en-US" sz="2000"/>
              <a:t>Redes de seguridad</a:t>
            </a:r>
          </a:p>
          <a:p>
            <a:pPr>
              <a:spcBef>
                <a:spcPts val="600"/>
              </a:spcBef>
              <a:buFont typeface="Arial" charset="0"/>
              <a:buChar char="•"/>
            </a:pPr>
            <a:r>
              <a:rPr lang="en-US" altLang="en-US" sz="2400"/>
              <a:t>Protección contra caídas (que incluye la prevención y protección) es necesario a 4' para la industria en general y 6' para la construcción</a:t>
            </a:r>
          </a:p>
        </p:txBody>
      </p:sp>
      <p:sp>
        <p:nvSpPr>
          <p:cNvPr id="2" name="Title 1"/>
          <p:cNvSpPr>
            <a:spLocks noGrp="1"/>
          </p:cNvSpPr>
          <p:nvPr>
            <p:ph type="title"/>
          </p:nvPr>
        </p:nvSpPr>
        <p:spPr>
          <a:xfrm>
            <a:off x="457200" y="273050"/>
            <a:ext cx="8228013" cy="793750"/>
          </a:xfrm>
        </p:spPr>
        <p:txBody>
          <a:bodyPr/>
          <a:lstStyle/>
          <a:p>
            <a:r>
              <a:rPr lang="en-US" altLang="en-US" b="1" dirty="0" err="1">
                <a:effectLst>
                  <a:outerShdw blurRad="38100" dist="38100" dir="2700000" algn="tl">
                    <a:srgbClr val="FFFFFF"/>
                  </a:outerShdw>
                </a:effectLst>
                <a:latin typeface="Calibri" panose="020F0502020204030204" pitchFamily="34" charset="0"/>
              </a:rPr>
              <a:t>Prevención</a:t>
            </a:r>
            <a:r>
              <a:rPr lang="en-US" altLang="en-US" b="1" dirty="0">
                <a:effectLst>
                  <a:outerShdw blurRad="38100" dist="38100" dir="2700000" algn="tl">
                    <a:srgbClr val="FFFFFF"/>
                  </a:outerShdw>
                </a:effectLst>
                <a:latin typeface="Calibri" panose="020F0502020204030204" pitchFamily="34" charset="0"/>
              </a:rPr>
              <a:t> y </a:t>
            </a:r>
            <a:r>
              <a:rPr lang="en-US" altLang="en-US" b="1" dirty="0" err="1" smtClean="0">
                <a:effectLst>
                  <a:outerShdw blurRad="38100" dist="38100" dir="2700000" algn="tl">
                    <a:srgbClr val="FFFFFF"/>
                  </a:outerShdw>
                </a:effectLst>
                <a:latin typeface="Calibri" panose="020F0502020204030204" pitchFamily="34" charset="0"/>
              </a:rPr>
              <a:t>Protección</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title="Esta fotografía muestra varias carreras de una manguera para vapor que quedaba en la plataforma.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chemeClr val="bg1"/>
          </a:solidFill>
          <a:ln>
            <a:noFill/>
          </a:ln>
          <a:effectLst/>
          <a:extLst/>
        </p:spPr>
      </p:pic>
      <p:sp>
        <p:nvSpPr>
          <p:cNvPr id="2" name="Title 1" hidden="1"/>
          <p:cNvSpPr>
            <a:spLocks noGrp="1"/>
          </p:cNvSpPr>
          <p:nvPr>
            <p:ph type="title"/>
          </p:nvPr>
        </p:nvSpPr>
        <p:spPr/>
        <p:txBody>
          <a:bodyPr/>
          <a:lstStyle/>
          <a:p>
            <a:pPr lvl="0" eaLnBrk="1" hangingPunct="1"/>
            <a:r>
              <a:rPr lang="en-US" altLang="en-US" sz="1800" dirty="0">
                <a:solidFill>
                  <a:srgbClr val="FFFFFF"/>
                </a:solidFill>
                <a:latin typeface="Arial" charset="0"/>
                <a:ea typeface="+mn-ea"/>
                <a:cs typeface="Arial" charset="0"/>
              </a:rPr>
              <a:t>Las </a:t>
            </a:r>
            <a:r>
              <a:rPr lang="en-US" altLang="en-US" sz="1800" dirty="0" err="1">
                <a:solidFill>
                  <a:srgbClr val="FFFFFF"/>
                </a:solidFill>
                <a:latin typeface="Arial" charset="0"/>
                <a:ea typeface="+mn-ea"/>
                <a:cs typeface="Arial" charset="0"/>
              </a:rPr>
              <a:t>mangueras</a:t>
            </a:r>
            <a:r>
              <a:rPr lang="en-US" altLang="en-US" sz="1800" dirty="0">
                <a:solidFill>
                  <a:srgbClr val="FFFFFF"/>
                </a:solidFill>
                <a:latin typeface="Arial" charset="0"/>
                <a:ea typeface="+mn-ea"/>
                <a:cs typeface="Arial" charset="0"/>
              </a:rPr>
              <a:t> y </a:t>
            </a:r>
            <a:r>
              <a:rPr lang="en-US" altLang="en-US" sz="1800" dirty="0" err="1">
                <a:solidFill>
                  <a:srgbClr val="FFFFFF"/>
                </a:solidFill>
                <a:latin typeface="Arial" charset="0"/>
                <a:ea typeface="+mn-ea"/>
                <a:cs typeface="Arial" charset="0"/>
              </a:rPr>
              <a:t>otros</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equipos</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en</a:t>
            </a:r>
            <a:r>
              <a:rPr lang="en-US" altLang="en-US" sz="1800" dirty="0">
                <a:solidFill>
                  <a:srgbClr val="FFFFFF"/>
                </a:solidFill>
                <a:latin typeface="Arial" charset="0"/>
                <a:ea typeface="+mn-ea"/>
                <a:cs typeface="Arial" charset="0"/>
              </a:rPr>
              <a:t> la </a:t>
            </a:r>
            <a:r>
              <a:rPr lang="en-US" altLang="en-US" sz="1800" dirty="0" err="1">
                <a:solidFill>
                  <a:srgbClr val="FFFFFF"/>
                </a:solidFill>
                <a:latin typeface="Arial" charset="0"/>
                <a:ea typeface="+mn-ea"/>
                <a:cs typeface="Arial" charset="0"/>
              </a:rPr>
              <a:t>plataforma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izquierda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suelo</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tropezar</a:t>
            </a:r>
            <a:r>
              <a:rPr lang="en-US" altLang="en-US" sz="1800" dirty="0">
                <a:solidFill>
                  <a:srgbClr val="FFFFFF"/>
                </a:solidFill>
                <a:latin typeface="Arial" charset="0"/>
                <a:ea typeface="+mn-ea"/>
                <a:cs typeface="Arial" charset="0"/>
              </a:rPr>
              <a:t> los </a:t>
            </a:r>
            <a:r>
              <a:rPr lang="en-US" altLang="en-US" sz="1800" dirty="0" err="1">
                <a:solidFill>
                  <a:srgbClr val="FFFFFF"/>
                </a:solidFill>
                <a:latin typeface="Arial" charset="0"/>
                <a:ea typeface="+mn-ea"/>
                <a:cs typeface="Arial" charset="0"/>
              </a:rPr>
              <a:t>riesgos</a:t>
            </a:r>
            <a:r>
              <a:rPr lang="en-US" altLang="en-US" sz="1800" dirty="0">
                <a:solidFill>
                  <a:srgbClr val="FFFFFF"/>
                </a:solidFill>
                <a:latin typeface="Arial" charset="0"/>
                <a:ea typeface="+mn-ea"/>
                <a:cs typeface="Arial" charset="0"/>
              </a:rPr>
              <a:t/>
            </a:r>
            <a:br>
              <a:rPr lang="en-US" altLang="en-US" sz="1800" dirty="0">
                <a:solidFill>
                  <a:srgbClr val="FFFFFF"/>
                </a:solidFill>
                <a:latin typeface="Arial" charset="0"/>
                <a:ea typeface="+mn-ea"/>
                <a:cs typeface="Arial" charset="0"/>
              </a:rPr>
            </a:br>
            <a:endParaRPr lang="en-US" dirty="0"/>
          </a:p>
        </p:txBody>
      </p:sp>
      <p:sp>
        <p:nvSpPr>
          <p:cNvPr id="3" name="Rounded Rectangle 2"/>
          <p:cNvSpPr/>
          <p:nvPr/>
        </p:nvSpPr>
        <p:spPr bwMode="auto">
          <a:xfrm>
            <a:off x="0" y="0"/>
            <a:ext cx="3359150" cy="990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a:solidFill>
                  <a:schemeClr val="tx1"/>
                </a:solidFill>
                <a:latin typeface="+mn-lt"/>
              </a:rPr>
              <a:t>Las </a:t>
            </a:r>
            <a:r>
              <a:rPr lang="en-US" altLang="en-US" dirty="0" err="1">
                <a:solidFill>
                  <a:schemeClr val="tx1"/>
                </a:solidFill>
                <a:latin typeface="+mn-lt"/>
              </a:rPr>
              <a:t>mangueras</a:t>
            </a:r>
            <a:r>
              <a:rPr lang="en-US" altLang="en-US" dirty="0">
                <a:solidFill>
                  <a:schemeClr val="tx1"/>
                </a:solidFill>
                <a:latin typeface="+mn-lt"/>
              </a:rPr>
              <a:t> y </a:t>
            </a:r>
            <a:r>
              <a:rPr lang="en-US" altLang="en-US" dirty="0" err="1">
                <a:solidFill>
                  <a:schemeClr val="tx1"/>
                </a:solidFill>
                <a:latin typeface="+mn-lt"/>
              </a:rPr>
              <a:t>otros</a:t>
            </a:r>
            <a:r>
              <a:rPr lang="en-US" altLang="en-US" dirty="0">
                <a:solidFill>
                  <a:schemeClr val="tx1"/>
                </a:solidFill>
                <a:latin typeface="+mn-lt"/>
              </a:rPr>
              <a:t> </a:t>
            </a:r>
            <a:r>
              <a:rPr lang="en-US" altLang="en-US" dirty="0" err="1">
                <a:solidFill>
                  <a:schemeClr val="tx1"/>
                </a:solidFill>
                <a:latin typeface="+mn-lt"/>
              </a:rPr>
              <a:t>equipos</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la </a:t>
            </a:r>
            <a:r>
              <a:rPr lang="en-US" altLang="en-US" dirty="0" err="1">
                <a:solidFill>
                  <a:schemeClr val="tx1"/>
                </a:solidFill>
                <a:latin typeface="+mn-lt"/>
              </a:rPr>
              <a:t>plataforma</a:t>
            </a:r>
            <a:r>
              <a:rPr lang="en-US" altLang="en-US" dirty="0">
                <a:solidFill>
                  <a:schemeClr val="tx1"/>
                </a:solidFill>
                <a:latin typeface="+mn-lt"/>
              </a:rPr>
              <a:t> </a:t>
            </a:r>
            <a:r>
              <a:rPr lang="en-US" altLang="en-US" dirty="0" err="1">
                <a:solidFill>
                  <a:schemeClr val="tx1"/>
                </a:solidFill>
                <a:latin typeface="+mn-lt"/>
              </a:rPr>
              <a:t>izquierda</a:t>
            </a:r>
            <a:r>
              <a:rPr lang="en-US" altLang="en-US" dirty="0">
                <a:solidFill>
                  <a:schemeClr val="tx1"/>
                </a:solidFill>
                <a:latin typeface="+mn-lt"/>
              </a:rPr>
              <a:t> </a:t>
            </a:r>
            <a:r>
              <a:rPr lang="en-US" altLang="en-US" dirty="0" err="1">
                <a:solidFill>
                  <a:schemeClr val="tx1"/>
                </a:solidFill>
                <a:latin typeface="+mn-lt"/>
              </a:rPr>
              <a:t>suelo</a:t>
            </a:r>
            <a:r>
              <a:rPr lang="en-US" altLang="en-US" dirty="0">
                <a:solidFill>
                  <a:schemeClr val="tx1"/>
                </a:solidFill>
                <a:latin typeface="+mn-lt"/>
              </a:rPr>
              <a:t> </a:t>
            </a:r>
            <a:r>
              <a:rPr lang="en-US" altLang="en-US" dirty="0" err="1">
                <a:solidFill>
                  <a:schemeClr val="tx1"/>
                </a:solidFill>
                <a:latin typeface="+mn-lt"/>
              </a:rPr>
              <a:t>tropezar</a:t>
            </a:r>
            <a:r>
              <a:rPr lang="en-US" altLang="en-US" dirty="0">
                <a:solidFill>
                  <a:schemeClr val="tx1"/>
                </a:solidFill>
                <a:latin typeface="+mn-lt"/>
              </a:rPr>
              <a:t> los </a:t>
            </a:r>
            <a:r>
              <a:rPr lang="en-US" altLang="en-US" dirty="0" err="1">
                <a:solidFill>
                  <a:schemeClr val="tx1"/>
                </a:solidFill>
                <a:latin typeface="+mn-lt"/>
              </a:rPr>
              <a:t>riesgos</a:t>
            </a:r>
            <a:endParaRPr lang="en-US" altLang="en-US" dirty="0">
              <a:solidFill>
                <a:schemeClr val="tx1"/>
              </a:solidFill>
              <a:latin typeface="+mn-lt"/>
            </a:endParaRPr>
          </a:p>
        </p:txBody>
      </p:sp>
      <p:sp>
        <p:nvSpPr>
          <p:cNvPr id="4" name="Rounded Rectangle 3"/>
          <p:cNvSpPr/>
          <p:nvPr/>
        </p:nvSpPr>
        <p:spPr bwMode="auto">
          <a:xfrm>
            <a:off x="5060951" y="5946775"/>
            <a:ext cx="4075112" cy="911225"/>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b="1" dirty="0" err="1">
                <a:solidFill>
                  <a:schemeClr val="tx1"/>
                </a:solidFill>
                <a:latin typeface="+mn-lt"/>
              </a:rPr>
              <a:t>Acción</a:t>
            </a:r>
            <a:r>
              <a:rPr lang="en-US" altLang="en-US" b="1" dirty="0">
                <a:solidFill>
                  <a:schemeClr val="tx1"/>
                </a:solidFill>
                <a:latin typeface="+mn-lt"/>
              </a:rPr>
              <a:t> </a:t>
            </a:r>
            <a:r>
              <a:rPr lang="en-US" altLang="en-US" b="1" dirty="0" err="1">
                <a:solidFill>
                  <a:schemeClr val="tx1"/>
                </a:solidFill>
                <a:latin typeface="+mn-lt"/>
              </a:rPr>
              <a:t>correctiva</a:t>
            </a:r>
            <a:r>
              <a:rPr lang="en-US" altLang="en-US" b="1" dirty="0">
                <a:solidFill>
                  <a:schemeClr val="tx1"/>
                </a:solidFill>
                <a:latin typeface="+mn-lt"/>
              </a:rPr>
              <a:t>:</a:t>
            </a:r>
            <a:r>
              <a:rPr lang="en-US" altLang="en-US" dirty="0">
                <a:solidFill>
                  <a:schemeClr val="tx1"/>
                </a:solidFill>
                <a:latin typeface="+mn-lt"/>
              </a:rPr>
              <a:t> </a:t>
            </a:r>
            <a:r>
              <a:rPr lang="en-US" altLang="en-US" dirty="0" err="1">
                <a:solidFill>
                  <a:schemeClr val="tx1"/>
                </a:solidFill>
                <a:latin typeface="+mn-lt"/>
              </a:rPr>
              <a:t>meterlo</a:t>
            </a:r>
            <a:r>
              <a:rPr lang="en-US" altLang="en-US" dirty="0">
                <a:solidFill>
                  <a:schemeClr val="tx1"/>
                </a:solidFill>
                <a:latin typeface="+mn-lt"/>
              </a:rPr>
              <a:t> para </a:t>
            </a:r>
            <a:r>
              <a:rPr lang="en-US" altLang="en-US" dirty="0" err="1">
                <a:solidFill>
                  <a:schemeClr val="tx1"/>
                </a:solidFill>
                <a:latin typeface="+mn-lt"/>
              </a:rPr>
              <a:t>evitar</a:t>
            </a:r>
            <a:r>
              <a:rPr lang="en-US" altLang="en-US" dirty="0">
                <a:solidFill>
                  <a:schemeClr val="tx1"/>
                </a:solidFill>
                <a:latin typeface="+mn-lt"/>
              </a:rPr>
              <a:t> </a:t>
            </a:r>
            <a:r>
              <a:rPr lang="en-US" altLang="en-US" dirty="0" err="1">
                <a:solidFill>
                  <a:schemeClr val="tx1"/>
                </a:solidFill>
                <a:latin typeface="+mn-lt"/>
              </a:rPr>
              <a:t>que</a:t>
            </a:r>
            <a:r>
              <a:rPr lang="en-US" altLang="en-US" dirty="0">
                <a:solidFill>
                  <a:schemeClr val="tx1"/>
                </a:solidFill>
                <a:latin typeface="+mn-lt"/>
              </a:rPr>
              <a:t> se </a:t>
            </a:r>
            <a:r>
              <a:rPr lang="en-US" altLang="en-US" dirty="0" err="1">
                <a:solidFill>
                  <a:schemeClr val="tx1"/>
                </a:solidFill>
                <a:latin typeface="+mn-lt"/>
              </a:rPr>
              <a:t>dispare</a:t>
            </a:r>
            <a:r>
              <a:rPr lang="en-US" altLang="en-US" dirty="0">
                <a:solidFill>
                  <a:schemeClr val="tx1"/>
                </a:solidFill>
                <a:latin typeface="+mn-lt"/>
              </a:rPr>
              <a:t> o </a:t>
            </a:r>
            <a:r>
              <a:rPr lang="en-US" altLang="en-US" dirty="0" err="1">
                <a:solidFill>
                  <a:schemeClr val="tx1"/>
                </a:solidFill>
                <a:latin typeface="+mn-lt"/>
              </a:rPr>
              <a:t>almacenamiento</a:t>
            </a:r>
            <a:r>
              <a:rPr lang="en-US" altLang="en-US" dirty="0">
                <a:solidFill>
                  <a:schemeClr val="tx1"/>
                </a:solidFill>
                <a:latin typeface="+mn-lt"/>
              </a:rPr>
              <a:t> </a:t>
            </a:r>
            <a:r>
              <a:rPr lang="en-US" altLang="en-US" dirty="0" err="1">
                <a:solidFill>
                  <a:schemeClr val="tx1"/>
                </a:solidFill>
                <a:latin typeface="+mn-lt"/>
              </a:rPr>
              <a:t>después</a:t>
            </a:r>
            <a:r>
              <a:rPr lang="en-US" altLang="en-US" dirty="0">
                <a:solidFill>
                  <a:schemeClr val="tx1"/>
                </a:solidFill>
                <a:latin typeface="+mn-lt"/>
              </a:rPr>
              <a:t> de </a:t>
            </a:r>
            <a:r>
              <a:rPr lang="en-US" altLang="en-US" dirty="0" err="1">
                <a:solidFill>
                  <a:schemeClr val="tx1"/>
                </a:solidFill>
                <a:latin typeface="+mn-lt"/>
              </a:rPr>
              <a:t>su</a:t>
            </a:r>
            <a:r>
              <a:rPr lang="en-US" altLang="en-US" dirty="0">
                <a:solidFill>
                  <a:schemeClr val="tx1"/>
                </a:solidFill>
                <a:latin typeface="+mn-lt"/>
              </a:rPr>
              <a:t> </a:t>
            </a:r>
            <a:r>
              <a:rPr lang="en-US" altLang="en-US" dirty="0" err="1">
                <a:solidFill>
                  <a:schemeClr val="tx1"/>
                </a:solidFill>
                <a:latin typeface="+mn-lt"/>
              </a:rPr>
              <a:t>uso</a:t>
            </a:r>
            <a:endParaRPr lang="en-US" altLang="en-US"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title="Esta fotografía muestra el cable que ha sido marcada con cinta de precaución.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p:txBody>
          <a:bodyPr/>
          <a:lstStyle/>
          <a:p>
            <a:pPr lvl="0" eaLnBrk="1" hangingPunct="1"/>
            <a:r>
              <a:rPr lang="en-US" altLang="en-US" sz="1800" dirty="0">
                <a:solidFill>
                  <a:srgbClr val="FFFFFF"/>
                </a:solidFill>
                <a:latin typeface="Arial" charset="0"/>
                <a:ea typeface="+mn-ea"/>
                <a:cs typeface="Arial" charset="0"/>
              </a:rPr>
              <a:t>Los cables </a:t>
            </a:r>
            <a:r>
              <a:rPr lang="en-US" altLang="en-US" sz="1800" dirty="0" err="1">
                <a:solidFill>
                  <a:srgbClr val="FFFFFF"/>
                </a:solidFill>
                <a:latin typeface="Arial" charset="0"/>
                <a:ea typeface="+mn-ea"/>
                <a:cs typeface="Arial" charset="0"/>
              </a:rPr>
              <a:t>pueden</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causar</a:t>
            </a:r>
            <a:r>
              <a:rPr lang="en-US" altLang="en-US" sz="1800" dirty="0">
                <a:solidFill>
                  <a:srgbClr val="FFFFFF"/>
                </a:solidFill>
                <a:latin typeface="Arial" charset="0"/>
                <a:ea typeface="+mn-ea"/>
                <a:cs typeface="Arial" charset="0"/>
              </a:rPr>
              <a:t> un </a:t>
            </a:r>
            <a:r>
              <a:rPr lang="en-US" altLang="en-US" sz="1800" dirty="0" err="1">
                <a:solidFill>
                  <a:srgbClr val="FFFFFF"/>
                </a:solidFill>
                <a:latin typeface="Arial" charset="0"/>
                <a:ea typeface="+mn-ea"/>
                <a:cs typeface="Arial" charset="0"/>
              </a:rPr>
              <a:t>viaje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si</a:t>
            </a:r>
            <a:r>
              <a:rPr lang="en-US" altLang="en-US" sz="1800" dirty="0">
                <a:solidFill>
                  <a:srgbClr val="FFFFFF"/>
                </a:solidFill>
                <a:latin typeface="Arial" charset="0"/>
                <a:ea typeface="+mn-ea"/>
                <a:cs typeface="Arial" charset="0"/>
              </a:rPr>
              <a:t> un </a:t>
            </a:r>
            <a:r>
              <a:rPr lang="en-US" altLang="en-US" sz="1800" dirty="0" err="1">
                <a:solidFill>
                  <a:srgbClr val="FFFFFF"/>
                </a:solidFill>
                <a:latin typeface="Arial" charset="0"/>
                <a:ea typeface="+mn-ea"/>
                <a:cs typeface="Arial" charset="0"/>
              </a:rPr>
              <a:t>trabajador</a:t>
            </a:r>
            <a:r>
              <a:rPr lang="en-US" altLang="en-US" sz="1800" dirty="0">
                <a:solidFill>
                  <a:srgbClr val="FFFFFF"/>
                </a:solidFill>
                <a:latin typeface="Arial" charset="0"/>
                <a:ea typeface="+mn-ea"/>
                <a:cs typeface="Arial" charset="0"/>
              </a:rPr>
              <a:t> se </a:t>
            </a:r>
            <a:r>
              <a:rPr lang="en-US" altLang="en-US" sz="1800" dirty="0" err="1">
                <a:solidFill>
                  <a:srgbClr val="FFFFFF"/>
                </a:solidFill>
                <a:latin typeface="Arial" charset="0"/>
                <a:ea typeface="+mn-ea"/>
                <a:cs typeface="Arial" charset="0"/>
              </a:rPr>
              <a:t>olvida</a:t>
            </a:r>
            <a:r>
              <a:rPr lang="en-US" altLang="en-US" sz="1800" dirty="0">
                <a:solidFill>
                  <a:srgbClr val="FFFFFF"/>
                </a:solidFill>
                <a:latin typeface="Arial" charset="0"/>
                <a:ea typeface="+mn-ea"/>
                <a:cs typeface="Arial" charset="0"/>
              </a:rPr>
              <a:t> o no </a:t>
            </a:r>
            <a:r>
              <a:rPr lang="en-US" altLang="en-US" sz="1800" dirty="0" err="1">
                <a:solidFill>
                  <a:srgbClr val="FFFFFF"/>
                </a:solidFill>
                <a:latin typeface="Arial" charset="0"/>
                <a:ea typeface="+mn-ea"/>
                <a:cs typeface="Arial" charset="0"/>
              </a:rPr>
              <a:t>sabe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dónde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están</a:t>
            </a:r>
            <a:r>
              <a:rPr lang="en-US" altLang="en-US" sz="1800" dirty="0">
                <a:solidFill>
                  <a:srgbClr val="FFFFFF"/>
                </a:solidFill>
                <a:latin typeface="Arial" charset="0"/>
                <a:ea typeface="+mn-ea"/>
                <a:cs typeface="Arial" charset="0"/>
              </a:rPr>
              <a:t/>
            </a:r>
            <a:br>
              <a:rPr lang="en-US" altLang="en-US" sz="1800" dirty="0">
                <a:solidFill>
                  <a:srgbClr val="FFFFFF"/>
                </a:solidFill>
                <a:latin typeface="Arial" charset="0"/>
                <a:ea typeface="+mn-ea"/>
                <a:cs typeface="Arial" charset="0"/>
              </a:rPr>
            </a:br>
            <a:endParaRPr lang="en-US" dirty="0"/>
          </a:p>
        </p:txBody>
      </p:sp>
      <p:sp>
        <p:nvSpPr>
          <p:cNvPr id="3" name="Rounded Rectangle 2"/>
          <p:cNvSpPr/>
          <p:nvPr/>
        </p:nvSpPr>
        <p:spPr bwMode="auto">
          <a:xfrm>
            <a:off x="4724400" y="26273"/>
            <a:ext cx="4344988" cy="735727"/>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a:solidFill>
                  <a:schemeClr val="tx1"/>
                </a:solidFill>
                <a:latin typeface="+mn-lt"/>
              </a:rPr>
              <a:t>Los cables </a:t>
            </a:r>
            <a:r>
              <a:rPr lang="en-US" altLang="en-US" dirty="0" err="1">
                <a:solidFill>
                  <a:schemeClr val="tx1"/>
                </a:solidFill>
                <a:latin typeface="+mn-lt"/>
              </a:rPr>
              <a:t>pueden</a:t>
            </a:r>
            <a:r>
              <a:rPr lang="en-US" altLang="en-US" dirty="0">
                <a:solidFill>
                  <a:schemeClr val="tx1"/>
                </a:solidFill>
                <a:latin typeface="+mn-lt"/>
              </a:rPr>
              <a:t> </a:t>
            </a:r>
            <a:r>
              <a:rPr lang="en-US" altLang="en-US" dirty="0" err="1">
                <a:solidFill>
                  <a:schemeClr val="tx1"/>
                </a:solidFill>
                <a:latin typeface="+mn-lt"/>
              </a:rPr>
              <a:t>causar</a:t>
            </a:r>
            <a:r>
              <a:rPr lang="en-US" altLang="en-US" dirty="0">
                <a:solidFill>
                  <a:schemeClr val="tx1"/>
                </a:solidFill>
                <a:latin typeface="+mn-lt"/>
              </a:rPr>
              <a:t> un </a:t>
            </a:r>
            <a:r>
              <a:rPr lang="en-US" altLang="en-US" dirty="0" err="1">
                <a:solidFill>
                  <a:schemeClr val="tx1"/>
                </a:solidFill>
                <a:latin typeface="+mn-lt"/>
              </a:rPr>
              <a:t>viaje</a:t>
            </a:r>
            <a:r>
              <a:rPr lang="en-US" altLang="en-US" dirty="0">
                <a:solidFill>
                  <a:schemeClr val="tx1"/>
                </a:solidFill>
                <a:latin typeface="+mn-lt"/>
              </a:rPr>
              <a:t> </a:t>
            </a:r>
            <a:r>
              <a:rPr lang="en-US" altLang="en-US" dirty="0" err="1">
                <a:solidFill>
                  <a:schemeClr val="tx1"/>
                </a:solidFill>
                <a:latin typeface="+mn-lt"/>
              </a:rPr>
              <a:t>si</a:t>
            </a:r>
            <a:r>
              <a:rPr lang="en-US" altLang="en-US" dirty="0">
                <a:solidFill>
                  <a:schemeClr val="tx1"/>
                </a:solidFill>
                <a:latin typeface="+mn-lt"/>
              </a:rPr>
              <a:t> un </a:t>
            </a:r>
            <a:r>
              <a:rPr lang="en-US" altLang="en-US" dirty="0" err="1">
                <a:solidFill>
                  <a:schemeClr val="tx1"/>
                </a:solidFill>
                <a:latin typeface="+mn-lt"/>
              </a:rPr>
              <a:t>trabajador</a:t>
            </a:r>
            <a:r>
              <a:rPr lang="en-US" altLang="en-US" dirty="0">
                <a:solidFill>
                  <a:schemeClr val="tx1"/>
                </a:solidFill>
                <a:latin typeface="+mn-lt"/>
              </a:rPr>
              <a:t> se </a:t>
            </a:r>
            <a:r>
              <a:rPr lang="en-US" altLang="en-US" dirty="0" err="1">
                <a:solidFill>
                  <a:schemeClr val="tx1"/>
                </a:solidFill>
                <a:latin typeface="+mn-lt"/>
              </a:rPr>
              <a:t>olvida</a:t>
            </a:r>
            <a:r>
              <a:rPr lang="en-US" altLang="en-US" dirty="0">
                <a:solidFill>
                  <a:schemeClr val="tx1"/>
                </a:solidFill>
                <a:latin typeface="+mn-lt"/>
              </a:rPr>
              <a:t> o no </a:t>
            </a:r>
            <a:r>
              <a:rPr lang="en-US" altLang="en-US" dirty="0" err="1">
                <a:solidFill>
                  <a:schemeClr val="tx1"/>
                </a:solidFill>
                <a:latin typeface="+mn-lt"/>
              </a:rPr>
              <a:t>sabe</a:t>
            </a:r>
            <a:r>
              <a:rPr lang="en-US" altLang="en-US" dirty="0">
                <a:solidFill>
                  <a:schemeClr val="tx1"/>
                </a:solidFill>
                <a:latin typeface="+mn-lt"/>
              </a:rPr>
              <a:t> </a:t>
            </a:r>
            <a:r>
              <a:rPr lang="en-US" altLang="en-US" dirty="0" err="1">
                <a:solidFill>
                  <a:schemeClr val="tx1"/>
                </a:solidFill>
                <a:latin typeface="+mn-lt"/>
              </a:rPr>
              <a:t>dónde</a:t>
            </a:r>
            <a:r>
              <a:rPr lang="en-US" altLang="en-US" dirty="0">
                <a:solidFill>
                  <a:schemeClr val="tx1"/>
                </a:solidFill>
                <a:latin typeface="+mn-lt"/>
              </a:rPr>
              <a:t> </a:t>
            </a:r>
            <a:r>
              <a:rPr lang="en-US" altLang="en-US" dirty="0" err="1">
                <a:solidFill>
                  <a:schemeClr val="tx1"/>
                </a:solidFill>
                <a:latin typeface="+mn-lt"/>
              </a:rPr>
              <a:t>están</a:t>
            </a:r>
            <a:endParaRPr lang="en-US" altLang="en-US" dirty="0">
              <a:solidFill>
                <a:schemeClr val="tx1"/>
              </a:solidFill>
              <a:latin typeface="+mn-lt"/>
            </a:endParaRPr>
          </a:p>
        </p:txBody>
      </p:sp>
      <p:sp>
        <p:nvSpPr>
          <p:cNvPr id="4" name="Rounded Rectangle 3"/>
          <p:cNvSpPr/>
          <p:nvPr/>
        </p:nvSpPr>
        <p:spPr bwMode="auto">
          <a:xfrm>
            <a:off x="0" y="6172200"/>
            <a:ext cx="3994150" cy="685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a:solidFill>
                  <a:schemeClr val="tx1"/>
                </a:solidFill>
                <a:latin typeface="+mn-lt"/>
              </a:rPr>
              <a:t>Amarillo </a:t>
            </a:r>
            <a:r>
              <a:rPr lang="en-US" altLang="en-US" dirty="0" err="1">
                <a:solidFill>
                  <a:schemeClr val="tx1"/>
                </a:solidFill>
                <a:latin typeface="+mn-lt"/>
              </a:rPr>
              <a:t>cinta</a:t>
            </a:r>
            <a:r>
              <a:rPr lang="en-US" altLang="en-US" dirty="0">
                <a:solidFill>
                  <a:schemeClr val="tx1"/>
                </a:solidFill>
                <a:latin typeface="+mn-lt"/>
              </a:rPr>
              <a:t> de </a:t>
            </a:r>
            <a:r>
              <a:rPr lang="en-US" altLang="en-US" dirty="0" err="1">
                <a:solidFill>
                  <a:schemeClr val="tx1"/>
                </a:solidFill>
                <a:latin typeface="+mn-lt"/>
              </a:rPr>
              <a:t>precaución</a:t>
            </a:r>
            <a:r>
              <a:rPr lang="en-US" altLang="en-US" dirty="0">
                <a:solidFill>
                  <a:schemeClr val="tx1"/>
                </a:solidFill>
                <a:latin typeface="+mn-lt"/>
              </a:rPr>
              <a:t> se </a:t>
            </a:r>
            <a:r>
              <a:rPr lang="en-US" altLang="en-US" dirty="0" err="1">
                <a:solidFill>
                  <a:schemeClr val="tx1"/>
                </a:solidFill>
                <a:latin typeface="+mn-lt"/>
              </a:rPr>
              <a:t>utiliza</a:t>
            </a:r>
            <a:r>
              <a:rPr lang="en-US" altLang="en-US" dirty="0">
                <a:solidFill>
                  <a:schemeClr val="tx1"/>
                </a:solidFill>
                <a:latin typeface="+mn-lt"/>
              </a:rPr>
              <a:t> </a:t>
            </a:r>
            <a:r>
              <a:rPr lang="en-US" altLang="en-US" dirty="0" err="1">
                <a:solidFill>
                  <a:schemeClr val="tx1"/>
                </a:solidFill>
                <a:latin typeface="+mn-lt"/>
              </a:rPr>
              <a:t>aquí</a:t>
            </a:r>
            <a:r>
              <a:rPr lang="en-US" altLang="en-US" dirty="0">
                <a:solidFill>
                  <a:schemeClr val="tx1"/>
                </a:solidFill>
                <a:latin typeface="+mn-lt"/>
              </a:rPr>
              <a:t> para </a:t>
            </a:r>
            <a:r>
              <a:rPr lang="en-US" altLang="en-US" dirty="0" err="1">
                <a:solidFill>
                  <a:schemeClr val="tx1"/>
                </a:solidFill>
                <a:latin typeface="+mn-lt"/>
              </a:rPr>
              <a:t>indicar</a:t>
            </a:r>
            <a:r>
              <a:rPr lang="en-US" altLang="en-US" dirty="0">
                <a:solidFill>
                  <a:schemeClr val="tx1"/>
                </a:solidFill>
                <a:latin typeface="+mn-lt"/>
              </a:rPr>
              <a:t> </a:t>
            </a:r>
            <a:r>
              <a:rPr lang="en-US" altLang="en-US" dirty="0" err="1">
                <a:solidFill>
                  <a:schemeClr val="tx1"/>
                </a:solidFill>
                <a:latin typeface="+mn-lt"/>
              </a:rPr>
              <a:t>que</a:t>
            </a:r>
            <a:r>
              <a:rPr lang="en-US" altLang="en-US" dirty="0">
                <a:solidFill>
                  <a:schemeClr val="tx1"/>
                </a:solidFill>
                <a:latin typeface="+mn-lt"/>
              </a:rPr>
              <a:t> hay un </a:t>
            </a:r>
            <a:r>
              <a:rPr lang="en-US" altLang="en-US" dirty="0" err="1">
                <a:solidFill>
                  <a:schemeClr val="tx1"/>
                </a:solidFill>
                <a:latin typeface="+mn-lt"/>
              </a:rPr>
              <a:t>peligro</a:t>
            </a:r>
            <a:endParaRPr lang="en-US" altLang="en-US"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title="Esta fotografía muestra a un trabajador para que un tema del toolpusher.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6831"/>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9" name="Rectangle 8" title="Blackout License Plate"/>
          <p:cNvSpPr>
            <a:spLocks noChangeArrowheads="1"/>
          </p:cNvSpPr>
          <p:nvPr/>
        </p:nvSpPr>
        <p:spPr bwMode="auto">
          <a:xfrm>
            <a:off x="685800" y="3962400"/>
            <a:ext cx="533400" cy="457200"/>
          </a:xfrm>
          <a:prstGeom prst="rect">
            <a:avLst/>
          </a:prstGeom>
          <a:solidFill>
            <a:srgbClr val="26262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6" charset="0"/>
              <a:buNone/>
            </a:pPr>
            <a:endParaRPr lang="en-US" altLang="en-US">
              <a:latin typeface="+mn-lt"/>
            </a:endParaRPr>
          </a:p>
        </p:txBody>
      </p:sp>
      <p:sp>
        <p:nvSpPr>
          <p:cNvPr id="2" name="Title 1" hidden="1"/>
          <p:cNvSpPr>
            <a:spLocks noGrp="1"/>
          </p:cNvSpPr>
          <p:nvPr>
            <p:ph type="title"/>
          </p:nvPr>
        </p:nvSpPr>
        <p:spPr/>
        <p:txBody>
          <a:bodyPr/>
          <a:lstStyle/>
          <a:p>
            <a:pPr lvl="0" eaLnBrk="1" hangingPunct="1"/>
            <a:r>
              <a:rPr lang="en-US" altLang="en-US" sz="1800" dirty="0" err="1">
                <a:solidFill>
                  <a:srgbClr val="FFFFFF"/>
                </a:solidFill>
                <a:latin typeface="Arial" charset="0"/>
                <a:ea typeface="+mn-ea"/>
                <a:cs typeface="Arial" charset="0"/>
              </a:rPr>
              <a:t>Ejecuta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en</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sitio</a:t>
            </a:r>
            <a:r>
              <a:rPr lang="en-US" altLang="en-US" sz="1800" dirty="0">
                <a:solidFill>
                  <a:srgbClr val="FFFFFF"/>
                </a:solidFill>
                <a:latin typeface="Arial" charset="0"/>
                <a:ea typeface="+mn-ea"/>
                <a:cs typeface="Arial" charset="0"/>
              </a:rPr>
              <a:t> no </a:t>
            </a:r>
            <a:r>
              <a:rPr lang="en-US" altLang="en-US" sz="1800" dirty="0" err="1">
                <a:solidFill>
                  <a:srgbClr val="FFFFFF"/>
                </a:solidFill>
                <a:latin typeface="Arial" charset="0"/>
                <a:ea typeface="+mn-ea"/>
                <a:cs typeface="Arial" charset="0"/>
              </a:rPr>
              <a:t>es</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necesario</a:t>
            </a:r>
            <a:r>
              <a:rPr lang="en-US" altLang="en-US" sz="1800" dirty="0">
                <a:solidFill>
                  <a:srgbClr val="FFFFFF"/>
                </a:solidFill>
                <a:latin typeface="Arial" charset="0"/>
                <a:ea typeface="+mn-ea"/>
                <a:cs typeface="Arial" charset="0"/>
              </a:rPr>
              <a:t/>
            </a:r>
            <a:br>
              <a:rPr lang="en-US" altLang="en-US" sz="1800" dirty="0">
                <a:solidFill>
                  <a:srgbClr val="FFFFFF"/>
                </a:solidFill>
                <a:latin typeface="Arial" charset="0"/>
                <a:ea typeface="+mn-ea"/>
                <a:cs typeface="Arial" charset="0"/>
              </a:rPr>
            </a:br>
            <a:endParaRPr lang="en-US" dirty="0"/>
          </a:p>
        </p:txBody>
      </p:sp>
      <p:sp>
        <p:nvSpPr>
          <p:cNvPr id="3" name="Rounded Rectangle 2"/>
          <p:cNvSpPr/>
          <p:nvPr/>
        </p:nvSpPr>
        <p:spPr bwMode="auto">
          <a:xfrm>
            <a:off x="5867400" y="152400"/>
            <a:ext cx="3178465" cy="396025"/>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dirty="0" err="1">
                <a:solidFill>
                  <a:schemeClr val="tx1"/>
                </a:solidFill>
                <a:latin typeface="+mn-lt"/>
              </a:rPr>
              <a:t>Ejecuta</a:t>
            </a:r>
            <a:r>
              <a:rPr lang="en-US" altLang="en-US" dirty="0">
                <a:solidFill>
                  <a:schemeClr val="tx1"/>
                </a:solidFill>
                <a:latin typeface="+mn-lt"/>
              </a:rPr>
              <a:t> </a:t>
            </a:r>
            <a:r>
              <a:rPr lang="en-US" altLang="en-US" dirty="0" err="1">
                <a:solidFill>
                  <a:schemeClr val="tx1"/>
                </a:solidFill>
                <a:latin typeface="+mn-lt"/>
              </a:rPr>
              <a:t>en</a:t>
            </a:r>
            <a:r>
              <a:rPr lang="en-US" altLang="en-US" dirty="0">
                <a:solidFill>
                  <a:schemeClr val="tx1"/>
                </a:solidFill>
                <a:latin typeface="+mn-lt"/>
              </a:rPr>
              <a:t> </a:t>
            </a:r>
            <a:r>
              <a:rPr lang="en-US" altLang="en-US" dirty="0" err="1">
                <a:solidFill>
                  <a:schemeClr val="tx1"/>
                </a:solidFill>
                <a:latin typeface="+mn-lt"/>
              </a:rPr>
              <a:t>sitio</a:t>
            </a:r>
            <a:r>
              <a:rPr lang="en-US" altLang="en-US" dirty="0">
                <a:solidFill>
                  <a:schemeClr val="tx1"/>
                </a:solidFill>
                <a:latin typeface="+mn-lt"/>
              </a:rPr>
              <a:t> no </a:t>
            </a:r>
            <a:r>
              <a:rPr lang="en-US" altLang="en-US" dirty="0" err="1">
                <a:solidFill>
                  <a:schemeClr val="tx1"/>
                </a:solidFill>
                <a:latin typeface="+mn-lt"/>
              </a:rPr>
              <a:t>es</a:t>
            </a:r>
            <a:r>
              <a:rPr lang="en-US" altLang="en-US" dirty="0">
                <a:solidFill>
                  <a:schemeClr val="tx1"/>
                </a:solidFill>
                <a:latin typeface="+mn-lt"/>
              </a:rPr>
              <a:t> </a:t>
            </a:r>
            <a:r>
              <a:rPr lang="en-US" altLang="en-US" dirty="0" err="1">
                <a:solidFill>
                  <a:schemeClr val="tx1"/>
                </a:solidFill>
                <a:latin typeface="+mn-lt"/>
              </a:rPr>
              <a:t>necesario</a:t>
            </a:r>
            <a:endParaRPr lang="en-US" altLang="en-US" dirty="0">
              <a:solidFill>
                <a:schemeClr val="tx1"/>
              </a:solidFill>
              <a:latin typeface="+mn-lt"/>
            </a:endParaRPr>
          </a:p>
        </p:txBody>
      </p:sp>
      <p:sp>
        <p:nvSpPr>
          <p:cNvPr id="4" name="Rounded Rectangle 3"/>
          <p:cNvSpPr/>
          <p:nvPr/>
        </p:nvSpPr>
        <p:spPr bwMode="auto">
          <a:xfrm>
            <a:off x="3220" y="6373969"/>
            <a:ext cx="3810000" cy="4572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r>
              <a:rPr lang="en-US" altLang="en-US" b="1" dirty="0" err="1">
                <a:solidFill>
                  <a:schemeClr val="tx1"/>
                </a:solidFill>
                <a:latin typeface="+mn-lt"/>
              </a:rPr>
              <a:t>Acción</a:t>
            </a:r>
            <a:r>
              <a:rPr lang="en-US" altLang="en-US" b="1" dirty="0">
                <a:solidFill>
                  <a:schemeClr val="tx1"/>
                </a:solidFill>
                <a:latin typeface="+mn-lt"/>
              </a:rPr>
              <a:t> </a:t>
            </a:r>
            <a:r>
              <a:rPr lang="en-US" altLang="en-US" b="1" dirty="0" err="1">
                <a:solidFill>
                  <a:schemeClr val="tx1"/>
                </a:solidFill>
                <a:latin typeface="+mn-lt"/>
              </a:rPr>
              <a:t>correctiva</a:t>
            </a:r>
            <a:r>
              <a:rPr lang="en-US" altLang="en-US" b="1" dirty="0">
                <a:solidFill>
                  <a:schemeClr val="tx1"/>
                </a:solidFill>
                <a:latin typeface="+mn-lt"/>
              </a:rPr>
              <a:t>:</a:t>
            </a:r>
            <a:r>
              <a:rPr lang="en-US" altLang="en-US" dirty="0">
                <a:solidFill>
                  <a:schemeClr val="tx1"/>
                </a:solidFill>
                <a:latin typeface="+mn-lt"/>
              </a:rPr>
              <a:t> </a:t>
            </a:r>
            <a:r>
              <a:rPr lang="en-US" altLang="en-US" dirty="0" err="1">
                <a:solidFill>
                  <a:schemeClr val="tx1"/>
                </a:solidFill>
                <a:latin typeface="+mn-lt"/>
              </a:rPr>
              <a:t>camina</a:t>
            </a:r>
            <a:r>
              <a:rPr lang="en-US" altLang="en-US" dirty="0">
                <a:solidFill>
                  <a:schemeClr val="tx1"/>
                </a:solidFill>
                <a:latin typeface="+mn-lt"/>
              </a:rPr>
              <a:t>, no </a:t>
            </a:r>
            <a:r>
              <a:rPr lang="en-US" altLang="en-US" dirty="0" err="1">
                <a:solidFill>
                  <a:schemeClr val="tx1"/>
                </a:solidFill>
                <a:latin typeface="+mn-lt"/>
              </a:rPr>
              <a:t>corras</a:t>
            </a:r>
            <a:endParaRPr lang="en-US" altLang="en-US"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a:t>Proporcionar y mantener acceso seguro</a:t>
            </a:r>
          </a:p>
          <a:p>
            <a:pPr eaLnBrk="1" hangingPunct="1">
              <a:buFont typeface="Arial" charset="0"/>
              <a:buChar char="•"/>
            </a:pPr>
            <a:r>
              <a:rPr lang="en-US" altLang="en-US"/>
              <a:t>Asegurarse de que no hay no vigilado  las superficies 4 pies o más de altura</a:t>
            </a:r>
          </a:p>
          <a:p>
            <a:pPr eaLnBrk="1" hangingPunct="1">
              <a:buFont typeface="Arial" charset="0"/>
              <a:buChar char="•"/>
            </a:pPr>
            <a:r>
              <a:rPr lang="en-US" altLang="en-US"/>
              <a:t>Proporcionar un sistema personal de detención de caídas (PFAS), capacitación sobre y para garantizar su uso</a:t>
            </a:r>
          </a:p>
          <a:p>
            <a:pPr eaLnBrk="1" hangingPunct="1">
              <a:buFont typeface="Arial" charset="0"/>
              <a:buChar char="•"/>
            </a:pPr>
            <a:r>
              <a:rPr lang="en-US" altLang="en-US"/>
              <a:t>Respuesta a los errores y peligros señalado por usted, el trabajador</a:t>
            </a:r>
          </a:p>
        </p:txBody>
      </p:sp>
      <p:sp>
        <p:nvSpPr>
          <p:cNvPr id="2" name="Title 1"/>
          <p:cNvSpPr>
            <a:spLocks noGrp="1"/>
          </p:cNvSpPr>
          <p:nvPr>
            <p:ph type="title"/>
          </p:nvPr>
        </p:nvSpPr>
        <p:spPr>
          <a:xfrm>
            <a:off x="1295400" y="304800"/>
            <a:ext cx="7848600" cy="1143000"/>
          </a:xfrm>
        </p:spPr>
        <p:txBody>
          <a:bodyPr/>
          <a:lstStyle/>
          <a:p>
            <a:r>
              <a:rPr lang="en-US" altLang="en-US" b="1" dirty="0">
                <a:effectLst>
                  <a:outerShdw blurRad="38100" dist="38100" dir="2700000" algn="tl">
                    <a:srgbClr val="FFFFFF"/>
                  </a:outerShdw>
                </a:effectLst>
                <a:latin typeface="Calibri" panose="020F0502020204030204" pitchFamily="34" charset="0"/>
              </a:rPr>
              <a:t>Su </a:t>
            </a:r>
            <a:r>
              <a:rPr lang="en-US" altLang="en-US" b="1" dirty="0" err="1">
                <a:effectLst>
                  <a:outerShdw blurRad="38100" dist="38100" dir="2700000" algn="tl">
                    <a:srgbClr val="FFFFFF"/>
                  </a:outerShdw>
                </a:effectLst>
                <a:latin typeface="Calibri" panose="020F0502020204030204" pitchFamily="34" charset="0"/>
              </a:rPr>
              <a:t>empleador</a:t>
            </a:r>
            <a:r>
              <a:rPr lang="en-US" altLang="en-US" b="1" dirty="0">
                <a:effectLst>
                  <a:outerShdw blurRad="38100" dist="38100" dir="2700000" algn="tl">
                    <a:srgbClr val="FFFFFF"/>
                  </a:outerShdw>
                </a:effectLst>
                <a:latin typeface="Calibri" panose="020F0502020204030204" pitchFamily="34" charset="0"/>
              </a:rPr>
              <a:t> </a:t>
            </a:r>
            <a:r>
              <a:rPr lang="en-US" altLang="en-US" b="1" dirty="0" err="1">
                <a:effectLst>
                  <a:outerShdw blurRad="38100" dist="38100" dir="2700000" algn="tl">
                    <a:srgbClr val="FFFFFF"/>
                  </a:outerShdw>
                </a:effectLst>
                <a:latin typeface="Calibri" panose="020F0502020204030204" pitchFamily="34" charset="0"/>
              </a:rPr>
              <a:t>es</a:t>
            </a:r>
            <a:r>
              <a:rPr lang="en-US" altLang="en-US" b="1" dirty="0">
                <a:effectLst>
                  <a:outerShdw blurRad="38100" dist="38100" dir="2700000" algn="tl">
                    <a:srgbClr val="FFFFFF"/>
                  </a:outerShdw>
                </a:effectLst>
                <a:latin typeface="Calibri" panose="020F0502020204030204" pitchFamily="34" charset="0"/>
              </a:rPr>
              <a:t> </a:t>
            </a:r>
            <a:r>
              <a:rPr lang="en-US" altLang="en-US" b="1" dirty="0" err="1">
                <a:effectLst>
                  <a:outerShdw blurRad="38100" dist="38100" dir="2700000" algn="tl">
                    <a:srgbClr val="FFFFFF"/>
                  </a:outerShdw>
                </a:effectLst>
                <a:latin typeface="Calibri" panose="020F0502020204030204" pitchFamily="34" charset="0"/>
              </a:rPr>
              <a:t>responsable</a:t>
            </a:r>
            <a:r>
              <a:rPr lang="en-US" altLang="en-US" b="1" dirty="0">
                <a:effectLst>
                  <a:outerShdw blurRad="38100" dist="38100" dir="2700000" algn="tl">
                    <a:srgbClr val="FFFFFF"/>
                  </a:outerShdw>
                </a:effectLst>
                <a:latin typeface="Calibri" panose="020F0502020204030204" pitchFamily="34" charset="0"/>
              </a:rPr>
              <a:t> de</a:t>
            </a:r>
            <a:br>
              <a:rPr lang="en-US" altLang="en-US" b="1" dirty="0">
                <a:effectLst>
                  <a:outerShdw blurRad="38100" dist="38100" dir="2700000" algn="tl">
                    <a:srgbClr val="FFFFFF"/>
                  </a:outerShdw>
                </a:effectLst>
                <a:latin typeface="Calibri" panose="020F0502020204030204" pitchFamily="34" charset="0"/>
              </a:rPr>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a:t>Inspección del área de trabajo para peligros de caídas</a:t>
            </a:r>
          </a:p>
          <a:p>
            <a:pPr eaLnBrk="1" hangingPunct="1">
              <a:buFont typeface="Arial" charset="0"/>
              <a:buChar char="•"/>
            </a:pPr>
            <a:r>
              <a:rPr lang="en-US" altLang="en-US"/>
              <a:t>Después de todos los procedimientos de protección caída su empresa ha incluido el uso de un sistema personal de detención de caídas (PFAS)</a:t>
            </a:r>
          </a:p>
          <a:p>
            <a:pPr eaLnBrk="1" hangingPunct="1">
              <a:buFont typeface="Arial" charset="0"/>
              <a:buChar char="•"/>
            </a:pPr>
            <a:r>
              <a:rPr lang="en-US" altLang="en-US"/>
              <a:t>Corregir los peligros que pueden corregir</a:t>
            </a:r>
          </a:p>
          <a:p>
            <a:pPr eaLnBrk="1" hangingPunct="1">
              <a:buFont typeface="Arial" charset="0"/>
              <a:buChar char="•"/>
            </a:pPr>
            <a:r>
              <a:rPr lang="en-US" altLang="en-US"/>
              <a:t>Informar a su supervisor los peligros no puede corregir</a:t>
            </a:r>
          </a:p>
        </p:txBody>
      </p:sp>
      <p:sp>
        <p:nvSpPr>
          <p:cNvPr id="2" name="Title 1"/>
          <p:cNvSpPr>
            <a:spLocks noGrp="1"/>
          </p:cNvSpPr>
          <p:nvPr>
            <p:ph type="title"/>
          </p:nvPr>
        </p:nvSpPr>
        <p:spPr>
          <a:xfrm>
            <a:off x="1295400" y="273050"/>
            <a:ext cx="7389813" cy="641350"/>
          </a:xfrm>
        </p:spPr>
        <p:txBody>
          <a:bodyPr/>
          <a:lstStyle/>
          <a:p>
            <a:r>
              <a:rPr lang="en-US" altLang="en-US" b="1" dirty="0" err="1">
                <a:effectLst>
                  <a:outerShdw blurRad="38100" dist="38100" dir="2700000" algn="tl">
                    <a:srgbClr val="FFFFFF"/>
                  </a:outerShdw>
                </a:effectLst>
                <a:latin typeface="Calibri" panose="020F0502020204030204" pitchFamily="34" charset="0"/>
              </a:rPr>
              <a:t>Usted</a:t>
            </a:r>
            <a:r>
              <a:rPr lang="en-US" altLang="en-US" b="1" dirty="0">
                <a:effectLst>
                  <a:outerShdw blurRad="38100" dist="38100" dir="2700000" algn="tl">
                    <a:srgbClr val="FFFFFF"/>
                  </a:outerShdw>
                </a:effectLst>
                <a:latin typeface="Calibri" panose="020F0502020204030204" pitchFamily="34" charset="0"/>
              </a:rPr>
              <a:t> </a:t>
            </a:r>
            <a:r>
              <a:rPr lang="en-US" altLang="en-US" b="1" dirty="0" err="1">
                <a:effectLst>
                  <a:outerShdw blurRad="38100" dist="38100" dir="2700000" algn="tl">
                    <a:srgbClr val="FFFFFF"/>
                  </a:outerShdw>
                </a:effectLst>
                <a:latin typeface="Calibri" panose="020F0502020204030204" pitchFamily="34" charset="0"/>
              </a:rPr>
              <a:t>es</a:t>
            </a:r>
            <a:r>
              <a:rPr lang="en-US" altLang="en-US" b="1" dirty="0">
                <a:effectLst>
                  <a:outerShdw blurRad="38100" dist="38100" dir="2700000" algn="tl">
                    <a:srgbClr val="FFFFFF"/>
                  </a:outerShdw>
                </a:effectLst>
                <a:latin typeface="Calibri" panose="020F0502020204030204" pitchFamily="34" charset="0"/>
              </a:rPr>
              <a:t> el </a:t>
            </a:r>
            <a:r>
              <a:rPr lang="en-US" altLang="en-US" b="1" dirty="0" err="1">
                <a:effectLst>
                  <a:outerShdw blurRad="38100" dist="38100" dir="2700000" algn="tl">
                    <a:srgbClr val="FFFFFF"/>
                  </a:outerShdw>
                </a:effectLst>
                <a:latin typeface="Calibri" panose="020F0502020204030204" pitchFamily="34" charset="0"/>
              </a:rPr>
              <a:t>responsable</a:t>
            </a:r>
            <a:r>
              <a:rPr lang="en-US" altLang="en-US" b="1" dirty="0">
                <a:effectLst>
                  <a:outerShdw blurRad="38100" dist="38100" dir="2700000" algn="tl">
                    <a:srgbClr val="FFFFFF"/>
                  </a:outerShdw>
                </a:effectLst>
                <a:latin typeface="Calibri" panose="020F0502020204030204" pitchFamily="34" charset="0"/>
              </a:rPr>
              <a:t> </a:t>
            </a:r>
            <a:r>
              <a:rPr lang="en-US" altLang="en-US" b="1" dirty="0" smtClean="0">
                <a:effectLst>
                  <a:outerShdw blurRad="38100" dist="38100" dir="2700000" algn="tl">
                    <a:srgbClr val="FFFFFF"/>
                  </a:outerShdw>
                </a:effectLst>
                <a:latin typeface="Calibri" panose="020F0502020204030204" pitchFamily="34" charset="0"/>
              </a:rPr>
              <a:t>de</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dirty="0" err="1"/>
              <a:t>Caída</a:t>
            </a:r>
            <a:r>
              <a:rPr lang="en-US" altLang="en-US" dirty="0"/>
              <a:t> de derrick junta: el </a:t>
            </a:r>
            <a:r>
              <a:rPr lang="en-US" altLang="en-US" dirty="0" err="1"/>
              <a:t>trabajador</a:t>
            </a:r>
            <a:r>
              <a:rPr lang="en-US" altLang="en-US" dirty="0"/>
              <a:t> </a:t>
            </a:r>
            <a:r>
              <a:rPr lang="en-US" altLang="en-US" dirty="0" err="1"/>
              <a:t>agarró</a:t>
            </a:r>
            <a:r>
              <a:rPr lang="en-US" altLang="en-US" dirty="0"/>
              <a:t> el </a:t>
            </a:r>
            <a:r>
              <a:rPr lang="en-US" altLang="en-US" dirty="0" err="1"/>
              <a:t>ascensor</a:t>
            </a:r>
            <a:r>
              <a:rPr lang="en-US" altLang="en-US" dirty="0"/>
              <a:t> y se </a:t>
            </a:r>
            <a:r>
              <a:rPr lang="en-US" altLang="en-US" dirty="0" err="1"/>
              <a:t>llevó</a:t>
            </a:r>
            <a:r>
              <a:rPr lang="en-US" altLang="en-US" dirty="0"/>
              <a:t> a </a:t>
            </a:r>
            <a:r>
              <a:rPr lang="en-US" altLang="en-US" dirty="0" err="1"/>
              <a:t>cabo</a:t>
            </a:r>
            <a:r>
              <a:rPr lang="en-US" altLang="en-US" dirty="0"/>
              <a:t> </a:t>
            </a:r>
            <a:r>
              <a:rPr lang="en-US" altLang="en-US" dirty="0" err="1"/>
              <a:t>en</a:t>
            </a:r>
            <a:r>
              <a:rPr lang="en-US" altLang="en-US" dirty="0"/>
              <a:t> </a:t>
            </a:r>
            <a:r>
              <a:rPr lang="en-US" altLang="en-US" dirty="0" err="1"/>
              <a:t>unos</a:t>
            </a:r>
            <a:r>
              <a:rPr lang="en-US" altLang="en-US" dirty="0"/>
              <a:t> </a:t>
            </a:r>
            <a:r>
              <a:rPr lang="en-US" altLang="en-US" dirty="0" err="1"/>
              <a:t>minutos</a:t>
            </a:r>
            <a:r>
              <a:rPr lang="en-US" altLang="en-US" dirty="0"/>
              <a:t> </a:t>
            </a:r>
            <a:r>
              <a:rPr lang="en-US" altLang="en-US" dirty="0" err="1"/>
              <a:t>pero</a:t>
            </a:r>
            <a:r>
              <a:rPr lang="en-US" altLang="en-US" dirty="0"/>
              <a:t> </a:t>
            </a:r>
            <a:r>
              <a:rPr lang="en-US" altLang="en-US" dirty="0" err="1"/>
              <a:t>luego</a:t>
            </a:r>
            <a:r>
              <a:rPr lang="en-US" altLang="en-US" dirty="0"/>
              <a:t> </a:t>
            </a:r>
            <a:r>
              <a:rPr lang="en-US" altLang="en-US" dirty="0" err="1"/>
              <a:t>dejar</a:t>
            </a:r>
            <a:r>
              <a:rPr lang="en-US" altLang="en-US" dirty="0"/>
              <a:t> </a:t>
            </a:r>
            <a:r>
              <a:rPr lang="en-US" altLang="en-US" dirty="0" err="1"/>
              <a:t>ir</a:t>
            </a:r>
            <a:r>
              <a:rPr lang="en-US" altLang="en-US" dirty="0"/>
              <a:t>, </a:t>
            </a:r>
            <a:r>
              <a:rPr lang="en-US" altLang="en-US" dirty="0" err="1"/>
              <a:t>agarrar</a:t>
            </a:r>
            <a:r>
              <a:rPr lang="en-US" altLang="en-US" dirty="0"/>
              <a:t> un 4.5" </a:t>
            </a:r>
            <a:r>
              <a:rPr lang="en-US" altLang="en-US" dirty="0" err="1"/>
              <a:t>tubo</a:t>
            </a:r>
            <a:r>
              <a:rPr lang="en-US" altLang="en-US" dirty="0"/>
              <a:t> vertical. El </a:t>
            </a:r>
            <a:r>
              <a:rPr lang="en-US" altLang="en-US" dirty="0" err="1"/>
              <a:t>trabajador</a:t>
            </a:r>
            <a:r>
              <a:rPr lang="en-US" altLang="en-US" dirty="0"/>
              <a:t> </a:t>
            </a:r>
            <a:r>
              <a:rPr lang="en-US" altLang="en-US" dirty="0" err="1"/>
              <a:t>desplazado</a:t>
            </a:r>
            <a:r>
              <a:rPr lang="en-US" altLang="en-US" dirty="0"/>
              <a:t> </a:t>
            </a:r>
            <a:r>
              <a:rPr lang="en-US" altLang="en-US" dirty="0" err="1"/>
              <a:t>parcialmente</a:t>
            </a:r>
            <a:r>
              <a:rPr lang="en-US" altLang="en-US" dirty="0"/>
              <a:t> </a:t>
            </a:r>
            <a:r>
              <a:rPr lang="en-US" altLang="en-US" dirty="0" err="1"/>
              <a:t>por</a:t>
            </a:r>
            <a:r>
              <a:rPr lang="en-US" altLang="en-US" dirty="0"/>
              <a:t> la junta del </a:t>
            </a:r>
            <a:r>
              <a:rPr lang="en-US" altLang="en-US" dirty="0" err="1"/>
              <a:t>tubo</a:t>
            </a:r>
            <a:r>
              <a:rPr lang="en-US" altLang="en-US" dirty="0"/>
              <a:t> hasta </a:t>
            </a:r>
            <a:r>
              <a:rPr lang="en-US" altLang="en-US" dirty="0" err="1"/>
              <a:t>que</a:t>
            </a:r>
            <a:r>
              <a:rPr lang="en-US" altLang="en-US" dirty="0"/>
              <a:t> </a:t>
            </a:r>
            <a:r>
              <a:rPr lang="en-US" altLang="en-US" dirty="0" err="1"/>
              <a:t>llegó</a:t>
            </a:r>
            <a:r>
              <a:rPr lang="en-US" altLang="en-US" dirty="0"/>
              <a:t> a la </a:t>
            </a:r>
            <a:r>
              <a:rPr lang="en-US" altLang="en-US" dirty="0" err="1"/>
              <a:t>abrazadera</a:t>
            </a:r>
            <a:r>
              <a:rPr lang="en-US" altLang="en-US" dirty="0"/>
              <a:t> del </a:t>
            </a:r>
            <a:r>
              <a:rPr lang="en-US" altLang="en-US" dirty="0" err="1"/>
              <a:t>tubo</a:t>
            </a:r>
            <a:r>
              <a:rPr lang="en-US" altLang="en-US" dirty="0"/>
              <a:t> de </a:t>
            </a:r>
            <a:r>
              <a:rPr lang="en-US" altLang="en-US" dirty="0" err="1"/>
              <a:t>donde</a:t>
            </a:r>
            <a:r>
              <a:rPr lang="en-US" altLang="en-US" dirty="0"/>
              <a:t> </a:t>
            </a:r>
            <a:r>
              <a:rPr lang="en-US" altLang="en-US" dirty="0" err="1"/>
              <a:t>cayó</a:t>
            </a:r>
            <a:r>
              <a:rPr lang="en-US" altLang="en-US" dirty="0"/>
              <a:t> </a:t>
            </a:r>
            <a:r>
              <a:rPr lang="en-US" altLang="en-US" dirty="0" err="1"/>
              <a:t>cerca</a:t>
            </a:r>
            <a:r>
              <a:rPr lang="en-US" altLang="en-US" dirty="0"/>
              <a:t> del 65 ".</a:t>
            </a:r>
          </a:p>
        </p:txBody>
      </p:sp>
      <p:pic>
        <p:nvPicPr>
          <p:cNvPr id="73732" name="Picture 3" title="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4591050"/>
            <a:ext cx="4229100" cy="211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457200" y="273050"/>
            <a:ext cx="8228013" cy="793750"/>
          </a:xfrm>
        </p:spPr>
        <p:txBody>
          <a:bodyPr/>
          <a:lstStyle/>
          <a:p>
            <a:r>
              <a:rPr lang="en-US" altLang="en-US" b="1" dirty="0" err="1">
                <a:effectLst>
                  <a:outerShdw blurRad="38100" dist="38100" dir="2700000" algn="tl">
                    <a:srgbClr val="FFFFFF"/>
                  </a:outerShdw>
                </a:effectLst>
                <a:latin typeface="Calibri" panose="020F0502020204030204" pitchFamily="34" charset="0"/>
              </a:rPr>
              <a:t>Estudio</a:t>
            </a:r>
            <a:r>
              <a:rPr lang="en-US" altLang="en-US" b="1" dirty="0">
                <a:effectLst>
                  <a:outerShdw blurRad="38100" dist="38100" dir="2700000" algn="tl">
                    <a:srgbClr val="FFFFFF"/>
                  </a:outerShdw>
                </a:effectLst>
                <a:latin typeface="Calibri" panose="020F0502020204030204" pitchFamily="34" charset="0"/>
              </a:rPr>
              <a:t> de </a:t>
            </a:r>
            <a:r>
              <a:rPr lang="en-US" altLang="en-US" b="1" dirty="0" err="1" smtClean="0">
                <a:effectLst>
                  <a:outerShdw blurRad="38100" dist="38100" dir="2700000" algn="tl">
                    <a:srgbClr val="FFFFFF"/>
                  </a:outerShdw>
                </a:effectLst>
                <a:latin typeface="Calibri" panose="020F0502020204030204" pitchFamily="34" charset="0"/>
              </a:rPr>
              <a:t>Caso</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a:t>Utilizar siempre su protección contra caídas cuando por encima de 4 ".</a:t>
            </a:r>
          </a:p>
          <a:p>
            <a:pPr eaLnBrk="1" hangingPunct="1">
              <a:buFont typeface="Arial" charset="0"/>
              <a:buChar char="•"/>
            </a:pPr>
            <a:r>
              <a:rPr lang="en-US" altLang="en-US"/>
              <a:t>Mantener las superficies donde se camina y se trabaja lo más limpio y claro posible</a:t>
            </a:r>
          </a:p>
          <a:p>
            <a:pPr eaLnBrk="1" hangingPunct="1">
              <a:buFont typeface="Arial" charset="0"/>
              <a:buChar char="•"/>
            </a:pPr>
            <a:r>
              <a:rPr lang="en-US" altLang="en-US"/>
              <a:t>Camina, no corras</a:t>
            </a:r>
          </a:p>
          <a:p>
            <a:pPr eaLnBrk="1" hangingPunct="1">
              <a:buFont typeface="Arial" charset="0"/>
              <a:buChar char="•"/>
            </a:pPr>
            <a:r>
              <a:rPr lang="en-US" altLang="en-US"/>
              <a:t>Tapa orificios de piso cuando no está en uso</a:t>
            </a:r>
          </a:p>
          <a:p>
            <a:pPr eaLnBrk="1" hangingPunct="1">
              <a:buFont typeface="Arial" charset="0"/>
              <a:buChar char="•"/>
            </a:pPr>
            <a:r>
              <a:rPr lang="en-US" altLang="en-US"/>
              <a:t>Informe cualquier preocupación a su supervisor</a:t>
            </a:r>
          </a:p>
        </p:txBody>
      </p:sp>
      <p:sp>
        <p:nvSpPr>
          <p:cNvPr id="2" name="Title 1"/>
          <p:cNvSpPr>
            <a:spLocks noGrp="1"/>
          </p:cNvSpPr>
          <p:nvPr>
            <p:ph type="title"/>
          </p:nvPr>
        </p:nvSpPr>
        <p:spPr>
          <a:xfrm>
            <a:off x="457200" y="273050"/>
            <a:ext cx="8228013" cy="869950"/>
          </a:xfrm>
        </p:spPr>
        <p:txBody>
          <a:bodyPr/>
          <a:lstStyle/>
          <a:p>
            <a:pPr eaLnBrk="1" hangingPunct="1">
              <a:defRPr/>
            </a:pPr>
            <a:r>
              <a:rPr lang="en-US" altLang="en-US" b="1" dirty="0" err="1">
                <a:effectLst>
                  <a:outerShdw blurRad="38100" dist="38100" dir="2700000" algn="tl">
                    <a:srgbClr val="FFFFFF"/>
                  </a:outerShdw>
                </a:effectLst>
                <a:latin typeface="Calibri" panose="020F0502020204030204" pitchFamily="34" charset="0"/>
              </a:rPr>
              <a:t>Recuerde</a:t>
            </a:r>
            <a:r>
              <a:rPr lang="en-US" altLang="en-US" b="1" dirty="0">
                <a:effectLst>
                  <a:outerShdw blurRad="38100" dist="38100" dir="2700000" algn="tl">
                    <a:srgbClr val="FFFFFF"/>
                  </a:outerShdw>
                </a:effectLst>
                <a:latin typeface="Calibri" panose="020F0502020204030204" pitchFamily="34" charset="0"/>
              </a:rPr>
              <a:t> </a:t>
            </a:r>
            <a:r>
              <a:rPr lang="en-US" altLang="en-US" b="1" dirty="0" err="1">
                <a:effectLst>
                  <a:outerShdw blurRad="38100" dist="38100" dir="2700000" algn="tl">
                    <a:srgbClr val="FFFFFF"/>
                  </a:outerShdw>
                </a:effectLst>
                <a:latin typeface="Calibri" panose="020F0502020204030204" pitchFamily="34" charset="0"/>
              </a:rPr>
              <a:t>siempre</a:t>
            </a:r>
            <a:endParaRPr lang="en-US" altLang="en-US" b="1" dirty="0">
              <a:effectLst>
                <a:outerShdw blurRad="38100" dist="38100" dir="2700000" algn="tl">
                  <a:srgbClr val="FFFFFF"/>
                </a:outerShdw>
              </a:effectLst>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12763" indent="-512763">
              <a:spcBef>
                <a:spcPts val="8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Calibri" pitchFamily="34" charset="0"/>
                <a:cs typeface="Arial" charset="0"/>
              </a:defRPr>
            </a:lvl1pPr>
            <a:lvl2pPr marL="914400" indent="-514350">
              <a:spcBef>
                <a:spcPts val="7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9pPr>
          </a:lstStyle>
          <a:p>
            <a:pPr eaLnBrk="1" hangingPunct="1">
              <a:buFont typeface="Times New Roman" pitchFamily="16" charset="0"/>
              <a:buAutoNum type="arabicPeriod" startAt="40"/>
            </a:pPr>
            <a:r>
              <a:rPr lang="en-US" altLang="en-US"/>
              <a:t>Protección contra caídas es necesaria en cuántos pies o más para la industria en general?</a:t>
            </a:r>
          </a:p>
          <a:p>
            <a:pPr lvl="1" eaLnBrk="1" hangingPunct="1">
              <a:buFont typeface="Times New Roman" pitchFamily="16" charset="0"/>
              <a:buAutoNum type="alphaLcPeriod"/>
            </a:pPr>
            <a:r>
              <a:rPr lang="en-US" altLang="en-US"/>
              <a:t>4</a:t>
            </a:r>
          </a:p>
          <a:p>
            <a:pPr lvl="1" eaLnBrk="1" hangingPunct="1">
              <a:buFont typeface="Times New Roman" pitchFamily="16" charset="0"/>
              <a:buAutoNum type="alphaLcPeriod"/>
            </a:pPr>
            <a:r>
              <a:rPr lang="en-US" altLang="en-US"/>
              <a:t>10</a:t>
            </a:r>
          </a:p>
          <a:p>
            <a:pPr lvl="1" eaLnBrk="1" hangingPunct="1">
              <a:buFont typeface="Times New Roman" pitchFamily="16" charset="0"/>
              <a:buAutoNum type="alphaLcPeriod"/>
            </a:pPr>
            <a:r>
              <a:rPr lang="en-US" altLang="en-US"/>
              <a:t>12</a:t>
            </a:r>
          </a:p>
          <a:p>
            <a:pPr lvl="1" eaLnBrk="1" hangingPunct="1">
              <a:buFont typeface="Times New Roman" pitchFamily="16" charset="0"/>
              <a:buAutoNum type="alphaLcPeriod"/>
            </a:pPr>
            <a:r>
              <a:rPr lang="en-US" altLang="en-US"/>
              <a:t>15</a:t>
            </a:r>
          </a:p>
        </p:txBody>
      </p:sp>
      <p:sp>
        <p:nvSpPr>
          <p:cNvPr id="2" name="Title 1"/>
          <p:cNvSpPr>
            <a:spLocks noGrp="1"/>
          </p:cNvSpPr>
          <p:nvPr>
            <p:ph type="title"/>
          </p:nvPr>
        </p:nvSpPr>
        <p:spPr>
          <a:xfrm>
            <a:off x="457200" y="273050"/>
            <a:ext cx="8228013" cy="869950"/>
          </a:xfrm>
        </p:spPr>
        <p:txBody>
          <a:bodyPr/>
          <a:lstStyle/>
          <a:p>
            <a:pPr eaLnBrk="1" hangingPunct="1">
              <a:defRPr/>
            </a:pPr>
            <a:r>
              <a:rPr lang="en-US" altLang="en-US" b="1" dirty="0" err="1">
                <a:effectLst>
                  <a:outerShdw blurRad="38100" dist="38100" dir="2700000" algn="tl">
                    <a:srgbClr val="FFFFFF"/>
                  </a:outerShdw>
                </a:effectLst>
                <a:latin typeface="Calibri" panose="020F0502020204030204" pitchFamily="34" charset="0"/>
              </a:rPr>
              <a:t>Comprobación</a:t>
            </a:r>
            <a:r>
              <a:rPr lang="en-US" altLang="en-US" b="1" dirty="0">
                <a:effectLst>
                  <a:outerShdw blurRad="38100" dist="38100" dir="2700000" algn="tl">
                    <a:srgbClr val="FFFFFF"/>
                  </a:outerShdw>
                </a:effectLst>
                <a:latin typeface="Calibri" panose="020F0502020204030204" pitchFamily="34" charset="0"/>
              </a:rPr>
              <a:t> de </a:t>
            </a:r>
            <a:r>
              <a:rPr lang="en-US" altLang="en-US" b="1" dirty="0" err="1">
                <a:effectLst>
                  <a:outerShdw blurRad="38100" dist="38100" dir="2700000" algn="tl">
                    <a:srgbClr val="FFFFFF"/>
                  </a:outerShdw>
                </a:effectLst>
                <a:latin typeface="Calibri" panose="020F0502020204030204" pitchFamily="34" charset="0"/>
              </a:rPr>
              <a:t>memoria</a:t>
            </a:r>
            <a:endParaRPr lang="en-US" altLang="en-US" b="1" dirty="0">
              <a:effectLst>
                <a:outerShdw blurRad="38100" dist="38100" dir="2700000" algn="tl">
                  <a:srgbClr val="FFFFFF"/>
                </a:outerShdw>
              </a:effectLst>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fill="hold" nodeType="clickEffect">
                                  <p:stCondLst>
                                    <p:cond delay="0"/>
                                  </p:stCondLst>
                                  <p:childTnLst>
                                    <p:animEffect transition="out" filter="fade">
                                      <p:cBhvr additive="repl">
                                        <p:cTn id="6" dur="1000"/>
                                        <p:tgtEl>
                                          <p:spTgt spid="43010">
                                            <p:txEl>
                                              <p:pRg st="2" end="2"/>
                                            </p:txEl>
                                          </p:spTgt>
                                        </p:tgtEl>
                                      </p:cBhvr>
                                    </p:animEffect>
                                    <p:set>
                                      <p:cBhvr additive="repl">
                                        <p:cTn id="7" dur="1" fill="hold">
                                          <p:stCondLst>
                                            <p:cond delay="0"/>
                                          </p:stCondLst>
                                        </p:cTn>
                                        <p:tgtEl>
                                          <p:spTgt spid="43010">
                                            <p:txEl>
                                              <p:pRg st="2" end="2"/>
                                            </p:txEl>
                                          </p:spTgt>
                                        </p:tgtEl>
                                        <p:attrNameLst>
                                          <p:attrName>style.visibility</p:attrName>
                                        </p:attrNameLst>
                                      </p:cBhvr>
                                      <p:to>
                                        <p:strVal val="hidden"/>
                                      </p:to>
                                    </p:set>
                                  </p:childTnLst>
                                </p:cTn>
                              </p:par>
                              <p:par>
                                <p:cTn id="8" presetID="10" presetClass="exit" fill="hold" nodeType="withEffect">
                                  <p:stCondLst>
                                    <p:cond delay="0"/>
                                  </p:stCondLst>
                                  <p:childTnLst>
                                    <p:animEffect transition="out" filter="fade">
                                      <p:cBhvr additive="repl">
                                        <p:cTn id="9" dur="1000"/>
                                        <p:tgtEl>
                                          <p:spTgt spid="43010">
                                            <p:txEl>
                                              <p:pRg st="3" end="3"/>
                                            </p:txEl>
                                          </p:spTgt>
                                        </p:tgtEl>
                                      </p:cBhvr>
                                    </p:animEffect>
                                    <p:set>
                                      <p:cBhvr additive="repl">
                                        <p:cTn id="10" dur="1" fill="hold">
                                          <p:stCondLst>
                                            <p:cond delay="0"/>
                                          </p:stCondLst>
                                        </p:cTn>
                                        <p:tgtEl>
                                          <p:spTgt spid="43010">
                                            <p:txEl>
                                              <p:pRg st="3" end="3"/>
                                            </p:txEl>
                                          </p:spTgt>
                                        </p:tgtEl>
                                        <p:attrNameLst>
                                          <p:attrName>style.visibility</p:attrName>
                                        </p:attrNameLst>
                                      </p:cBhvr>
                                      <p:to>
                                        <p:strVal val="hidden"/>
                                      </p:to>
                                    </p:set>
                                  </p:childTnLst>
                                </p:cTn>
                              </p:par>
                              <p:par>
                                <p:cTn id="11" presetID="10" presetClass="exit" fill="hold" nodeType="withEffect">
                                  <p:stCondLst>
                                    <p:cond delay="0"/>
                                  </p:stCondLst>
                                  <p:childTnLst>
                                    <p:animEffect transition="out" filter="fade">
                                      <p:cBhvr additive="repl">
                                        <p:cTn id="12" dur="1000"/>
                                        <p:tgtEl>
                                          <p:spTgt spid="43010">
                                            <p:txEl>
                                              <p:pRg st="4" end="4"/>
                                            </p:txEl>
                                          </p:spTgt>
                                        </p:tgtEl>
                                      </p:cBhvr>
                                    </p:animEffect>
                                    <p:set>
                                      <p:cBhvr additive="repl">
                                        <p:cTn id="13" dur="1" fill="hold">
                                          <p:stCondLst>
                                            <p:cond delay="0"/>
                                          </p:stCondLst>
                                        </p:cTn>
                                        <p:tgtEl>
                                          <p:spTgt spid="43010">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12763" indent="-512763">
              <a:spcBef>
                <a:spcPts val="8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Calibri" pitchFamily="34" charset="0"/>
                <a:cs typeface="Arial" charset="0"/>
              </a:defRPr>
            </a:lvl1pPr>
            <a:lvl2pPr marL="914400" indent="-514350">
              <a:spcBef>
                <a:spcPts val="7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9pPr>
          </a:lstStyle>
          <a:p>
            <a:pPr eaLnBrk="1" hangingPunct="1">
              <a:buFont typeface="Times New Roman" pitchFamily="16" charset="0"/>
              <a:buAutoNum type="arabicPeriod" startAt="40"/>
            </a:pPr>
            <a:r>
              <a:rPr lang="en-US" altLang="en-US"/>
              <a:t>¿Qué es una LAS PROPUESTAS?</a:t>
            </a:r>
          </a:p>
          <a:p>
            <a:pPr lvl="1" eaLnBrk="1" hangingPunct="1">
              <a:buFont typeface="Times New Roman" pitchFamily="16" charset="0"/>
              <a:buAutoNum type="alphaLcPeriod"/>
            </a:pPr>
            <a:r>
              <a:rPr lang="en-US" altLang="en-US"/>
              <a:t>Sistema Ascenso Descenso Personal</a:t>
            </a:r>
          </a:p>
          <a:p>
            <a:pPr lvl="1" eaLnBrk="1" hangingPunct="1">
              <a:buFont typeface="Times New Roman" pitchFamily="16" charset="0"/>
              <a:buAutoNum type="alphaLcPeriod"/>
            </a:pPr>
            <a:r>
              <a:rPr lang="en-US" altLang="en-US"/>
              <a:t>Sistema Caída Ascenso Parcial</a:t>
            </a:r>
          </a:p>
          <a:p>
            <a:pPr lvl="1" eaLnBrk="1" hangingPunct="1">
              <a:buFont typeface="Times New Roman" pitchFamily="16" charset="0"/>
              <a:buAutoNum type="alphaLcPeriod"/>
            </a:pPr>
            <a:r>
              <a:rPr lang="en-US" altLang="en-US"/>
              <a:t>Sistema Personal de detención de caídas</a:t>
            </a:r>
          </a:p>
          <a:p>
            <a:pPr lvl="1" eaLnBrk="1" hangingPunct="1">
              <a:buFont typeface="Times New Roman" pitchFamily="16" charset="0"/>
              <a:buAutoNum type="alphaLcPeriod"/>
            </a:pPr>
            <a:r>
              <a:rPr lang="en-US" altLang="en-US"/>
              <a:t>Sistema anticaídas Parcial</a:t>
            </a:r>
          </a:p>
        </p:txBody>
      </p:sp>
      <p:sp>
        <p:nvSpPr>
          <p:cNvPr id="2" name="Title 1"/>
          <p:cNvSpPr>
            <a:spLocks noGrp="1"/>
          </p:cNvSpPr>
          <p:nvPr>
            <p:ph type="title"/>
          </p:nvPr>
        </p:nvSpPr>
        <p:spPr>
          <a:xfrm>
            <a:off x="1295400" y="273050"/>
            <a:ext cx="7389813" cy="641350"/>
          </a:xfrm>
        </p:spPr>
        <p:txBody>
          <a:bodyPr/>
          <a:lstStyle/>
          <a:p>
            <a:r>
              <a:rPr lang="en-US" altLang="en-US" b="1" dirty="0" err="1">
                <a:effectLst>
                  <a:outerShdw blurRad="38100" dist="38100" dir="2700000" algn="tl">
                    <a:srgbClr val="FFFFFF"/>
                  </a:outerShdw>
                </a:effectLst>
                <a:latin typeface="Calibri" panose="020F0502020204030204" pitchFamily="34" charset="0"/>
              </a:rPr>
              <a:t>Comprobación</a:t>
            </a:r>
            <a:r>
              <a:rPr lang="en-US" altLang="en-US" b="1" dirty="0">
                <a:effectLst>
                  <a:outerShdw blurRad="38100" dist="38100" dir="2700000" algn="tl">
                    <a:srgbClr val="FFFFFF"/>
                  </a:outerShdw>
                </a:effectLst>
                <a:latin typeface="Calibri" panose="020F0502020204030204" pitchFamily="34" charset="0"/>
              </a:rPr>
              <a:t> de </a:t>
            </a:r>
            <a:r>
              <a:rPr lang="en-US" altLang="en-US" b="1" dirty="0" err="1" smtClean="0">
                <a:effectLst>
                  <a:outerShdw blurRad="38100" dist="38100" dir="2700000" algn="tl">
                    <a:srgbClr val="FFFFFF"/>
                  </a:outerShdw>
                </a:effectLst>
                <a:latin typeface="Calibri" panose="020F0502020204030204" pitchFamily="34" charset="0"/>
              </a:rPr>
              <a:t>memoria</a:t>
            </a:r>
            <a:r>
              <a:rPr lang="en-US" altLang="en-US" b="1" dirty="0" smtClean="0">
                <a:effectLst>
                  <a:outerShdw blurRad="38100" dist="38100" dir="2700000" algn="tl">
                    <a:srgbClr val="FFFFFF"/>
                  </a:outerShdw>
                </a:effectLst>
                <a:latin typeface="Calibri" panose="020F0502020204030204" pitchFamily="34" charset="0"/>
              </a:rPr>
              <a:t>  </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fill="hold" nodeType="clickEffect">
                                  <p:stCondLst>
                                    <p:cond delay="0"/>
                                  </p:stCondLst>
                                  <p:childTnLst>
                                    <p:animEffect transition="out" filter="fade">
                                      <p:cBhvr additive="repl">
                                        <p:cTn id="6" dur="1000"/>
                                        <p:tgtEl>
                                          <p:spTgt spid="44034">
                                            <p:txEl>
                                              <p:pRg st="1" end="1"/>
                                            </p:txEl>
                                          </p:spTgt>
                                        </p:tgtEl>
                                      </p:cBhvr>
                                    </p:animEffect>
                                    <p:set>
                                      <p:cBhvr additive="repl">
                                        <p:cTn id="7" dur="1" fill="hold">
                                          <p:stCondLst>
                                            <p:cond delay="0"/>
                                          </p:stCondLst>
                                        </p:cTn>
                                        <p:tgtEl>
                                          <p:spTgt spid="44034">
                                            <p:txEl>
                                              <p:pRg st="1" end="1"/>
                                            </p:txEl>
                                          </p:spTgt>
                                        </p:tgtEl>
                                        <p:attrNameLst>
                                          <p:attrName>style.visibility</p:attrName>
                                        </p:attrNameLst>
                                      </p:cBhvr>
                                      <p:to>
                                        <p:strVal val="hidden"/>
                                      </p:to>
                                    </p:set>
                                  </p:childTnLst>
                                </p:cTn>
                              </p:par>
                              <p:par>
                                <p:cTn id="8" presetID="10" presetClass="exit" fill="hold" nodeType="withEffect">
                                  <p:stCondLst>
                                    <p:cond delay="0"/>
                                  </p:stCondLst>
                                  <p:childTnLst>
                                    <p:animEffect transition="out" filter="fade">
                                      <p:cBhvr additive="repl">
                                        <p:cTn id="9" dur="1000"/>
                                        <p:tgtEl>
                                          <p:spTgt spid="44034">
                                            <p:txEl>
                                              <p:pRg st="2" end="2"/>
                                            </p:txEl>
                                          </p:spTgt>
                                        </p:tgtEl>
                                      </p:cBhvr>
                                    </p:animEffect>
                                    <p:set>
                                      <p:cBhvr additive="repl">
                                        <p:cTn id="10" dur="1" fill="hold">
                                          <p:stCondLst>
                                            <p:cond delay="0"/>
                                          </p:stCondLst>
                                        </p:cTn>
                                        <p:tgtEl>
                                          <p:spTgt spid="44034">
                                            <p:txEl>
                                              <p:pRg st="2" end="2"/>
                                            </p:txEl>
                                          </p:spTgt>
                                        </p:tgtEl>
                                        <p:attrNameLst>
                                          <p:attrName>style.visibility</p:attrName>
                                        </p:attrNameLst>
                                      </p:cBhvr>
                                      <p:to>
                                        <p:strVal val="hidden"/>
                                      </p:to>
                                    </p:set>
                                  </p:childTnLst>
                                </p:cTn>
                              </p:par>
                              <p:par>
                                <p:cTn id="11" presetID="10" presetClass="exit" fill="hold" nodeType="withEffect">
                                  <p:stCondLst>
                                    <p:cond delay="0"/>
                                  </p:stCondLst>
                                  <p:childTnLst>
                                    <p:animEffect transition="out" filter="fade">
                                      <p:cBhvr additive="repl">
                                        <p:cTn id="12" dur="1000"/>
                                        <p:tgtEl>
                                          <p:spTgt spid="44034">
                                            <p:txEl>
                                              <p:pRg st="4" end="4"/>
                                            </p:txEl>
                                          </p:spTgt>
                                        </p:tgtEl>
                                      </p:cBhvr>
                                    </p:animEffect>
                                    <p:set>
                                      <p:cBhvr additive="repl">
                                        <p:cTn id="13" dur="1" fill="hold">
                                          <p:stCondLst>
                                            <p:cond delay="0"/>
                                          </p:stCondLst>
                                        </p:cTn>
                                        <p:tgtEl>
                                          <p:spTgt spid="4403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12763" indent="-512763">
              <a:spcBef>
                <a:spcPts val="8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Calibri" pitchFamily="34" charset="0"/>
                <a:cs typeface="Arial" charset="0"/>
              </a:defRPr>
            </a:lvl1pPr>
            <a:lvl2pPr marL="914400" indent="-514350">
              <a:spcBef>
                <a:spcPts val="7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9pPr>
          </a:lstStyle>
          <a:p>
            <a:pPr eaLnBrk="1" hangingPunct="1">
              <a:buFont typeface="Times New Roman" pitchFamily="16" charset="0"/>
              <a:buAutoNum type="arabicPeriod" startAt="40"/>
            </a:pPr>
            <a:r>
              <a:rPr lang="en-US" altLang="en-US"/>
              <a:t>Al subir y bajar una escalera o escaleras, ¿cuántos puntos de contacto debe mantener?</a:t>
            </a:r>
          </a:p>
          <a:p>
            <a:pPr lvl="1" eaLnBrk="1" hangingPunct="1">
              <a:buFont typeface="Times New Roman" pitchFamily="16" charset="0"/>
              <a:buAutoNum type="alphaLcPeriod"/>
            </a:pPr>
            <a:r>
              <a:rPr lang="en-US" altLang="en-US"/>
              <a:t>1</a:t>
            </a:r>
          </a:p>
          <a:p>
            <a:pPr lvl="1" eaLnBrk="1" hangingPunct="1">
              <a:buFont typeface="Times New Roman" pitchFamily="16" charset="0"/>
              <a:buAutoNum type="alphaLcPeriod"/>
            </a:pPr>
            <a:r>
              <a:rPr lang="en-US" altLang="en-US"/>
              <a:t>2</a:t>
            </a:r>
          </a:p>
          <a:p>
            <a:pPr lvl="1" eaLnBrk="1" hangingPunct="1">
              <a:buFont typeface="Times New Roman" pitchFamily="16" charset="0"/>
              <a:buAutoNum type="alphaLcPeriod"/>
            </a:pPr>
            <a:r>
              <a:rPr lang="en-US" altLang="en-US"/>
              <a:t>3</a:t>
            </a:r>
          </a:p>
          <a:p>
            <a:pPr lvl="1" eaLnBrk="1" hangingPunct="1">
              <a:buFont typeface="Times New Roman" pitchFamily="16" charset="0"/>
              <a:buAutoNum type="alphaLcPeriod"/>
            </a:pPr>
            <a:r>
              <a:rPr lang="en-US" altLang="en-US"/>
              <a:t>4</a:t>
            </a:r>
          </a:p>
        </p:txBody>
      </p:sp>
      <p:sp>
        <p:nvSpPr>
          <p:cNvPr id="2" name="Title 1"/>
          <p:cNvSpPr>
            <a:spLocks noGrp="1"/>
          </p:cNvSpPr>
          <p:nvPr>
            <p:ph type="title"/>
          </p:nvPr>
        </p:nvSpPr>
        <p:spPr>
          <a:xfrm>
            <a:off x="990600" y="273050"/>
            <a:ext cx="7694613" cy="869950"/>
          </a:xfrm>
        </p:spPr>
        <p:txBody>
          <a:bodyPr/>
          <a:lstStyle/>
          <a:p>
            <a:r>
              <a:rPr lang="en-US" altLang="en-US" b="1" dirty="0" err="1">
                <a:effectLst>
                  <a:outerShdw blurRad="38100" dist="38100" dir="2700000" algn="tl">
                    <a:srgbClr val="FFFFFF"/>
                  </a:outerShdw>
                </a:effectLst>
                <a:latin typeface="Calibri" panose="020F0502020204030204" pitchFamily="34" charset="0"/>
              </a:rPr>
              <a:t>Comprobación</a:t>
            </a:r>
            <a:r>
              <a:rPr lang="en-US" altLang="en-US" b="1" dirty="0">
                <a:effectLst>
                  <a:outerShdw blurRad="38100" dist="38100" dir="2700000" algn="tl">
                    <a:srgbClr val="FFFFFF"/>
                  </a:outerShdw>
                </a:effectLst>
                <a:latin typeface="Calibri" panose="020F0502020204030204" pitchFamily="34" charset="0"/>
              </a:rPr>
              <a:t> de </a:t>
            </a:r>
            <a:r>
              <a:rPr lang="en-US" altLang="en-US" b="1" dirty="0" err="1" smtClean="0">
                <a:effectLst>
                  <a:outerShdw blurRad="38100" dist="38100" dir="2700000" algn="tl">
                    <a:srgbClr val="FFFFFF"/>
                  </a:outerShdw>
                </a:effectLst>
                <a:latin typeface="Calibri" panose="020F0502020204030204" pitchFamily="34" charset="0"/>
              </a:rPr>
              <a:t>memoria</a:t>
            </a:r>
            <a:r>
              <a:rPr lang="en-US" altLang="en-US" b="1" dirty="0" smtClean="0">
                <a:effectLst>
                  <a:outerShdw blurRad="38100" dist="38100" dir="2700000" algn="tl">
                    <a:srgbClr val="FFFFFF"/>
                  </a:outerShdw>
                </a:effectLst>
                <a:latin typeface="Calibri" panose="020F0502020204030204" pitchFamily="34" charset="0"/>
              </a:rPr>
              <a:t>   </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fill="hold" nodeType="clickEffect">
                                  <p:stCondLst>
                                    <p:cond delay="0"/>
                                  </p:stCondLst>
                                  <p:childTnLst>
                                    <p:animEffect transition="out" filter="fade">
                                      <p:cBhvr additive="repl">
                                        <p:cTn id="6" dur="1000"/>
                                        <p:tgtEl>
                                          <p:spTgt spid="45058">
                                            <p:txEl>
                                              <p:pRg st="1" end="1"/>
                                            </p:txEl>
                                          </p:spTgt>
                                        </p:tgtEl>
                                      </p:cBhvr>
                                    </p:animEffect>
                                    <p:set>
                                      <p:cBhvr additive="repl">
                                        <p:cTn id="7" dur="1" fill="hold">
                                          <p:stCondLst>
                                            <p:cond delay="0"/>
                                          </p:stCondLst>
                                        </p:cTn>
                                        <p:tgtEl>
                                          <p:spTgt spid="45058">
                                            <p:txEl>
                                              <p:pRg st="1" end="1"/>
                                            </p:txEl>
                                          </p:spTgt>
                                        </p:tgtEl>
                                        <p:attrNameLst>
                                          <p:attrName>style.visibility</p:attrName>
                                        </p:attrNameLst>
                                      </p:cBhvr>
                                      <p:to>
                                        <p:strVal val="hidden"/>
                                      </p:to>
                                    </p:set>
                                  </p:childTnLst>
                                </p:cTn>
                              </p:par>
                              <p:par>
                                <p:cTn id="8" presetID="10" presetClass="exit" fill="hold" nodeType="withEffect">
                                  <p:stCondLst>
                                    <p:cond delay="0"/>
                                  </p:stCondLst>
                                  <p:childTnLst>
                                    <p:animEffect transition="out" filter="fade">
                                      <p:cBhvr additive="repl">
                                        <p:cTn id="9" dur="1000"/>
                                        <p:tgtEl>
                                          <p:spTgt spid="45058">
                                            <p:txEl>
                                              <p:pRg st="2" end="2"/>
                                            </p:txEl>
                                          </p:spTgt>
                                        </p:tgtEl>
                                      </p:cBhvr>
                                    </p:animEffect>
                                    <p:set>
                                      <p:cBhvr additive="repl">
                                        <p:cTn id="10" dur="1" fill="hold">
                                          <p:stCondLst>
                                            <p:cond delay="0"/>
                                          </p:stCondLst>
                                        </p:cTn>
                                        <p:tgtEl>
                                          <p:spTgt spid="45058">
                                            <p:txEl>
                                              <p:pRg st="2" end="2"/>
                                            </p:txEl>
                                          </p:spTgt>
                                        </p:tgtEl>
                                        <p:attrNameLst>
                                          <p:attrName>style.visibility</p:attrName>
                                        </p:attrNameLst>
                                      </p:cBhvr>
                                      <p:to>
                                        <p:strVal val="hidden"/>
                                      </p:to>
                                    </p:set>
                                  </p:childTnLst>
                                </p:cTn>
                              </p:par>
                              <p:par>
                                <p:cTn id="11" presetID="10" presetClass="exit" fill="hold" nodeType="withEffect">
                                  <p:stCondLst>
                                    <p:cond delay="0"/>
                                  </p:stCondLst>
                                  <p:childTnLst>
                                    <p:animEffect transition="out" filter="fade">
                                      <p:cBhvr additive="repl">
                                        <p:cTn id="12" dur="1000"/>
                                        <p:tgtEl>
                                          <p:spTgt spid="45058">
                                            <p:txEl>
                                              <p:pRg st="4" end="4"/>
                                            </p:txEl>
                                          </p:spTgt>
                                        </p:tgtEl>
                                      </p:cBhvr>
                                    </p:animEffect>
                                    <p:set>
                                      <p:cBhvr additive="repl">
                                        <p:cTn id="13" dur="1" fill="hold">
                                          <p:stCondLst>
                                            <p:cond delay="0"/>
                                          </p:stCondLst>
                                        </p:cTn>
                                        <p:tgtEl>
                                          <p:spTgt spid="45058">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1295400" y="1066800"/>
            <a:ext cx="7543800" cy="558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spcBef>
                <a:spcPts val="700"/>
              </a:spcBef>
              <a:buFont typeface="Arial" charset="0"/>
              <a:buChar char="•"/>
            </a:pPr>
            <a:r>
              <a:rPr lang="en-US" altLang="en-US" sz="2800"/>
              <a:t>Las superficies de trabajo desigual</a:t>
            </a:r>
          </a:p>
          <a:p>
            <a:pPr eaLnBrk="1" hangingPunct="1">
              <a:spcBef>
                <a:spcPts val="700"/>
              </a:spcBef>
              <a:buFont typeface="Arial" charset="0"/>
              <a:buChar char="•"/>
            </a:pPr>
            <a:r>
              <a:rPr lang="en-US" altLang="en-US" sz="2800"/>
              <a:t>Protección lados y bordes</a:t>
            </a:r>
          </a:p>
          <a:p>
            <a:pPr eaLnBrk="1" hangingPunct="1">
              <a:spcBef>
                <a:spcPts val="700"/>
              </a:spcBef>
              <a:buFont typeface="Arial" charset="0"/>
              <a:buChar char="•"/>
            </a:pPr>
            <a:r>
              <a:rPr lang="en-US" altLang="en-US" sz="2800"/>
              <a:t>Las escaleras</a:t>
            </a:r>
          </a:p>
          <a:p>
            <a:pPr eaLnBrk="1" hangingPunct="1">
              <a:spcBef>
                <a:spcPts val="700"/>
              </a:spcBef>
              <a:buFont typeface="Arial" charset="0"/>
              <a:buChar char="•"/>
            </a:pPr>
            <a:r>
              <a:rPr lang="en-US" altLang="en-US" sz="2800"/>
              <a:t>Fosas abiertas</a:t>
            </a:r>
          </a:p>
          <a:p>
            <a:pPr eaLnBrk="1" hangingPunct="1">
              <a:spcBef>
                <a:spcPts val="700"/>
              </a:spcBef>
              <a:buFont typeface="Arial" charset="0"/>
              <a:buChar char="•"/>
            </a:pPr>
            <a:r>
              <a:rPr lang="en-US" altLang="en-US" sz="2800"/>
              <a:t>Subir y trabajar desde el derrick</a:t>
            </a:r>
          </a:p>
          <a:p>
            <a:pPr eaLnBrk="1" hangingPunct="1">
              <a:spcBef>
                <a:spcPts val="700"/>
              </a:spcBef>
              <a:buFont typeface="Arial" charset="0"/>
              <a:buChar char="•"/>
            </a:pPr>
            <a:r>
              <a:rPr lang="en-US" altLang="en-US" sz="2800"/>
              <a:t>De la cama de camiones</a:t>
            </a:r>
          </a:p>
          <a:p>
            <a:pPr eaLnBrk="1" hangingPunct="1">
              <a:spcBef>
                <a:spcPts val="700"/>
              </a:spcBef>
              <a:buFont typeface="Arial" charset="0"/>
              <a:buChar char="•"/>
            </a:pPr>
            <a:r>
              <a:rPr lang="en-US" altLang="en-US" sz="2800"/>
              <a:t>Orificios de piso</a:t>
            </a:r>
          </a:p>
          <a:p>
            <a:pPr eaLnBrk="1" hangingPunct="1">
              <a:spcBef>
                <a:spcPts val="700"/>
              </a:spcBef>
              <a:buFont typeface="Arial" charset="0"/>
              <a:buChar char="•"/>
            </a:pPr>
            <a:r>
              <a:rPr lang="en-US" altLang="en-US" sz="2800"/>
              <a:t>Las escaleras</a:t>
            </a:r>
          </a:p>
          <a:p>
            <a:pPr eaLnBrk="1" hangingPunct="1">
              <a:spcBef>
                <a:spcPts val="700"/>
              </a:spcBef>
              <a:buFont typeface="Arial" charset="0"/>
              <a:buChar char="•"/>
            </a:pPr>
            <a:r>
              <a:rPr lang="en-US" altLang="en-US" sz="2800"/>
              <a:t>Subiendo y bajando en equipo móvil</a:t>
            </a:r>
          </a:p>
          <a:p>
            <a:pPr eaLnBrk="1" hangingPunct="1">
              <a:spcBef>
                <a:spcPts val="700"/>
              </a:spcBef>
              <a:buFont typeface="Arial" charset="0"/>
              <a:buChar char="•"/>
            </a:pPr>
            <a:r>
              <a:rPr lang="en-US" altLang="en-US" sz="2800"/>
              <a:t>Equipos, materiales, líneas, etc. , sobre plataforma suelo</a:t>
            </a:r>
          </a:p>
        </p:txBody>
      </p:sp>
      <p:sp>
        <p:nvSpPr>
          <p:cNvPr id="2" name="Title 1"/>
          <p:cNvSpPr>
            <a:spLocks noGrp="1"/>
          </p:cNvSpPr>
          <p:nvPr>
            <p:ph type="title"/>
          </p:nvPr>
        </p:nvSpPr>
        <p:spPr>
          <a:xfrm>
            <a:off x="457200" y="273050"/>
            <a:ext cx="8228013" cy="869950"/>
          </a:xfrm>
        </p:spPr>
        <p:txBody>
          <a:bodyPr/>
          <a:lstStyle/>
          <a:p>
            <a:r>
              <a:rPr lang="en-US" altLang="en-US" b="1" dirty="0" err="1">
                <a:effectLst>
                  <a:outerShdw blurRad="38100" dist="38100" dir="2700000" algn="tl">
                    <a:srgbClr val="FFFFFF"/>
                  </a:outerShdw>
                </a:effectLst>
                <a:latin typeface="Calibri" panose="020F0502020204030204" pitchFamily="34" charset="0"/>
              </a:rPr>
              <a:t>Peligros</a:t>
            </a:r>
            <a:r>
              <a:rPr lang="en-US" altLang="en-US" b="1" dirty="0">
                <a:effectLst>
                  <a:outerShdw blurRad="38100" dist="38100" dir="2700000" algn="tl">
                    <a:srgbClr val="FFFFFF"/>
                  </a:outerShdw>
                </a:effectLst>
                <a:latin typeface="Calibri" panose="020F0502020204030204" pitchFamily="34" charset="0"/>
              </a:rPr>
              <a:t> de </a:t>
            </a:r>
            <a:r>
              <a:rPr lang="en-US" altLang="en-US" b="1" dirty="0" err="1" smtClean="0">
                <a:effectLst>
                  <a:outerShdw blurRad="38100" dist="38100" dir="2700000" algn="tl">
                    <a:srgbClr val="FFFFFF"/>
                  </a:outerShdw>
                </a:effectLst>
                <a:latin typeface="Calibri" panose="020F0502020204030204" pitchFamily="34" charset="0"/>
              </a:rPr>
              <a:t>caídas</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title="Desigual a pie/superficie de trabaj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01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7" name="Group 1" title="Text Box"/>
          <p:cNvGrpSpPr>
            <a:grpSpLocks/>
          </p:cNvGrpSpPr>
          <p:nvPr/>
        </p:nvGrpSpPr>
        <p:grpSpPr bwMode="auto">
          <a:xfrm>
            <a:off x="146050" y="115889"/>
            <a:ext cx="3443288" cy="796926"/>
            <a:chOff x="92" y="73"/>
            <a:chExt cx="2169" cy="502"/>
          </a:xfrm>
        </p:grpSpPr>
        <p:pic>
          <p:nvPicPr>
            <p:cNvPr id="12295" name="Picture 2" title="White backgrou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 y="73"/>
              <a:ext cx="2169" cy="5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Text Box 3" title="Text box: Desigual a pie/superficie de trabajo"/>
            <p:cNvSpPr txBox="1">
              <a:spLocks noChangeArrowheads="1"/>
            </p:cNvSpPr>
            <p:nvPr/>
          </p:nvSpPr>
          <p:spPr bwMode="auto">
            <a:xfrm>
              <a:off x="116" y="96"/>
              <a:ext cx="2023"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9pPr>
            </a:lstStyle>
            <a:p>
              <a:pPr eaLnBrk="1" hangingPunct="1">
                <a:spcBef>
                  <a:spcPct val="0"/>
                </a:spcBef>
                <a:buClrTx/>
                <a:buFontTx/>
                <a:buNone/>
              </a:pPr>
              <a:r>
                <a:rPr lang="en-US" altLang="en-US" sz="1800" dirty="0" err="1"/>
                <a:t>Desigual</a:t>
              </a:r>
              <a:r>
                <a:rPr lang="en-US" altLang="en-US" sz="1800" dirty="0"/>
                <a:t> a pie/</a:t>
              </a:r>
              <a:r>
                <a:rPr lang="en-US" altLang="en-US" sz="1800" dirty="0" err="1"/>
                <a:t>superficie</a:t>
              </a:r>
              <a:r>
                <a:rPr lang="en-US" altLang="en-US" sz="1800" dirty="0"/>
                <a:t> de </a:t>
              </a:r>
              <a:r>
                <a:rPr lang="en-US" altLang="en-US" sz="1800" dirty="0" err="1"/>
                <a:t>trabajo</a:t>
              </a:r>
              <a:endParaRPr lang="en-US" altLang="en-US" sz="1800" dirty="0"/>
            </a:p>
          </p:txBody>
        </p:sp>
      </p:grpSp>
      <p:sp>
        <p:nvSpPr>
          <p:cNvPr id="2" name="Title 1" hidden="1"/>
          <p:cNvSpPr>
            <a:spLocks noGrp="1"/>
          </p:cNvSpPr>
          <p:nvPr>
            <p:ph type="title"/>
          </p:nvPr>
        </p:nvSpPr>
        <p:spPr/>
        <p:txBody>
          <a:bodyPr/>
          <a:lstStyle/>
          <a:p>
            <a:r>
              <a:rPr lang="en-US" altLang="en-US" dirty="0" err="1" smtClean="0"/>
              <a:t>Desigual</a:t>
            </a:r>
            <a:r>
              <a:rPr lang="en-US" altLang="en-US" dirty="0" smtClean="0"/>
              <a:t> a pie/</a:t>
            </a:r>
            <a:r>
              <a:rPr lang="en-US" altLang="en-US" dirty="0" err="1" smtClean="0"/>
              <a:t>superficie</a:t>
            </a:r>
            <a:r>
              <a:rPr lang="en-US" altLang="en-US" dirty="0" smtClean="0"/>
              <a:t> de </a:t>
            </a:r>
            <a:r>
              <a:rPr lang="en-US" altLang="en-US" dirty="0" err="1" smtClean="0"/>
              <a:t>trabajo</a:t>
            </a:r>
            <a:r>
              <a:rPr lang="en-US" altLang="en-US" dirty="0" smtClean="0"/>
              <a:t/>
            </a:r>
            <a:br>
              <a:rPr lang="en-US" altLang="en-US" dirty="0" smtClean="0"/>
            </a:br>
            <a:endParaRPr lang="en-US" dirty="0"/>
          </a:p>
        </p:txBody>
      </p:sp>
      <p:sp>
        <p:nvSpPr>
          <p:cNvPr id="3" name="Rounded Rectangle 2"/>
          <p:cNvSpPr/>
          <p:nvPr/>
        </p:nvSpPr>
        <p:spPr bwMode="auto">
          <a:xfrm>
            <a:off x="5410200" y="5943600"/>
            <a:ext cx="3733800"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eaLnBrk="1" hangingPunct="1"/>
            <a:r>
              <a:rPr lang="en-US" altLang="en-US" b="1" dirty="0" err="1">
                <a:solidFill>
                  <a:schemeClr val="tx1"/>
                </a:solidFill>
                <a:latin typeface="+mn-lt"/>
              </a:rPr>
              <a:t>Acción</a:t>
            </a:r>
            <a:r>
              <a:rPr lang="en-US" altLang="en-US" b="1" dirty="0">
                <a:solidFill>
                  <a:schemeClr val="tx1"/>
                </a:solidFill>
                <a:latin typeface="+mn-lt"/>
              </a:rPr>
              <a:t> </a:t>
            </a:r>
            <a:r>
              <a:rPr lang="en-US" altLang="en-US" b="1" dirty="0" err="1">
                <a:solidFill>
                  <a:schemeClr val="tx1"/>
                </a:solidFill>
                <a:latin typeface="+mn-lt"/>
              </a:rPr>
              <a:t>correctiva</a:t>
            </a:r>
            <a:r>
              <a:rPr lang="en-US" altLang="en-US" b="1" dirty="0">
                <a:solidFill>
                  <a:schemeClr val="tx1"/>
                </a:solidFill>
                <a:latin typeface="+mn-lt"/>
              </a:rPr>
              <a:t>:</a:t>
            </a:r>
            <a:r>
              <a:rPr lang="en-US" altLang="en-US" dirty="0">
                <a:solidFill>
                  <a:schemeClr val="tx1"/>
                </a:solidFill>
                <a:latin typeface="+mn-lt"/>
              </a:rPr>
              <a:t> </a:t>
            </a:r>
            <a:r>
              <a:rPr lang="en-US" altLang="en-US" dirty="0" err="1">
                <a:solidFill>
                  <a:schemeClr val="tx1"/>
                </a:solidFill>
                <a:latin typeface="+mn-lt"/>
              </a:rPr>
              <a:t>informar</a:t>
            </a:r>
            <a:r>
              <a:rPr lang="en-US" altLang="en-US" dirty="0">
                <a:solidFill>
                  <a:schemeClr val="tx1"/>
                </a:solidFill>
                <a:latin typeface="+mn-lt"/>
              </a:rPr>
              <a:t> a </a:t>
            </a:r>
            <a:r>
              <a:rPr lang="en-US" altLang="en-US" dirty="0" err="1">
                <a:solidFill>
                  <a:schemeClr val="tx1"/>
                </a:solidFill>
                <a:latin typeface="+mn-lt"/>
              </a:rPr>
              <a:t>su</a:t>
            </a:r>
            <a:r>
              <a:rPr lang="en-US" altLang="en-US" dirty="0">
                <a:solidFill>
                  <a:schemeClr val="tx1"/>
                </a:solidFill>
                <a:latin typeface="+mn-lt"/>
              </a:rPr>
              <a:t> supervisor </a:t>
            </a:r>
            <a:r>
              <a:rPr lang="en-US" altLang="en-US" dirty="0" err="1">
                <a:solidFill>
                  <a:schemeClr val="tx1"/>
                </a:solidFill>
                <a:latin typeface="+mn-lt"/>
              </a:rPr>
              <a:t>que</a:t>
            </a:r>
            <a:r>
              <a:rPr lang="en-US" altLang="en-US" dirty="0">
                <a:solidFill>
                  <a:schemeClr val="tx1"/>
                </a:solidFill>
                <a:latin typeface="+mn-lt"/>
              </a:rPr>
              <a:t> </a:t>
            </a:r>
            <a:r>
              <a:rPr lang="en-US" altLang="en-US" dirty="0" err="1">
                <a:solidFill>
                  <a:schemeClr val="tx1"/>
                </a:solidFill>
                <a:latin typeface="+mn-lt"/>
              </a:rPr>
              <a:t>existe</a:t>
            </a:r>
            <a:r>
              <a:rPr lang="en-US" altLang="en-US" dirty="0">
                <a:solidFill>
                  <a:schemeClr val="tx1"/>
                </a:solidFill>
                <a:latin typeface="+mn-lt"/>
              </a:rPr>
              <a:t> </a:t>
            </a:r>
            <a:r>
              <a:rPr lang="en-US" altLang="en-US" dirty="0" err="1">
                <a:solidFill>
                  <a:schemeClr val="tx1"/>
                </a:solidFill>
                <a:latin typeface="+mn-lt"/>
              </a:rPr>
              <a:t>posibilidad</a:t>
            </a:r>
            <a:r>
              <a:rPr lang="en-US" altLang="en-US" dirty="0">
                <a:solidFill>
                  <a:schemeClr val="tx1"/>
                </a:solidFill>
                <a:latin typeface="+mn-lt"/>
              </a:rPr>
              <a:t> de </a:t>
            </a:r>
            <a:r>
              <a:rPr lang="en-US" altLang="en-US" dirty="0" err="1">
                <a:solidFill>
                  <a:schemeClr val="tx1"/>
                </a:solidFill>
                <a:latin typeface="+mn-lt"/>
              </a:rPr>
              <a:t>caídas</a:t>
            </a:r>
            <a:r>
              <a:rPr lang="en-US" altLang="en-US" dirty="0">
                <a:solidFill>
                  <a:schemeClr val="tx1"/>
                </a:solidFill>
                <a:latin typeface="+mn-lt"/>
              </a:rPr>
              <a:t> </a:t>
            </a:r>
            <a:r>
              <a:rPr lang="en-US" altLang="en-US" dirty="0" err="1">
                <a:solidFill>
                  <a:schemeClr val="tx1"/>
                </a:solidFill>
                <a:latin typeface="+mn-lt"/>
              </a:rPr>
              <a:t>aquí</a:t>
            </a:r>
            <a:endParaRPr lang="en-US" altLang="en-US" dirty="0">
              <a:solidFill>
                <a:schemeClr val="tx1"/>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9217"/>
                                        </p:tgtEl>
                                        <p:attrNameLst>
                                          <p:attrName>style.visibility</p:attrName>
                                        </p:attrNameLst>
                                      </p:cBhvr>
                                      <p:to>
                                        <p:strVal val="visible"/>
                                      </p:to>
                                    </p:set>
                                    <p:animEffect transition="in" filter="fade">
                                      <p:cBhvr additive="repl">
                                        <p:cTn id="7" dur="10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title="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4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altLang="en-US" dirty="0" err="1" smtClean="0"/>
              <a:t>resbaladizas</a:t>
            </a:r>
            <a:r>
              <a:rPr lang="en-US" altLang="en-US" dirty="0" smtClean="0"/>
              <a:t> a causa del </a:t>
            </a:r>
            <a:r>
              <a:rPr lang="en-US" altLang="en-US" dirty="0" err="1" smtClean="0"/>
              <a:t>derrame</a:t>
            </a:r>
            <a:r>
              <a:rPr lang="en-US" altLang="en-US" dirty="0" smtClean="0"/>
              <a:t> de </a:t>
            </a:r>
            <a:r>
              <a:rPr lang="en-US" altLang="en-US" dirty="0" err="1" smtClean="0"/>
              <a:t>petróleo</a:t>
            </a:r>
            <a:r>
              <a:rPr lang="en-US" altLang="en-US" dirty="0" smtClean="0"/>
              <a:t> </a:t>
            </a:r>
            <a:r>
              <a:rPr lang="en-US" altLang="en-US" dirty="0" err="1" smtClean="0"/>
              <a:t>durante</a:t>
            </a:r>
            <a:r>
              <a:rPr lang="en-US" altLang="en-US" dirty="0" smtClean="0"/>
              <a:t> </a:t>
            </a:r>
            <a:r>
              <a:rPr lang="en-US" altLang="en-US" dirty="0" err="1" smtClean="0"/>
              <a:t>las</a:t>
            </a:r>
            <a:r>
              <a:rPr lang="en-US" altLang="en-US" dirty="0" smtClean="0"/>
              <a:t> </a:t>
            </a:r>
            <a:r>
              <a:rPr lang="en-US" altLang="en-US" dirty="0" err="1" smtClean="0"/>
              <a:t>actividades</a:t>
            </a:r>
            <a:r>
              <a:rPr lang="en-US" altLang="en-US" dirty="0" smtClean="0"/>
              <a:t> de </a:t>
            </a:r>
            <a:r>
              <a:rPr lang="en-US" altLang="en-US" dirty="0" err="1" smtClean="0"/>
              <a:t>mantenimiento</a:t>
            </a:r>
            <a:r>
              <a:rPr lang="en-US" altLang="en-US" dirty="0" smtClean="0"/>
              <a:t/>
            </a:r>
            <a:br>
              <a:rPr lang="en-US" altLang="en-US" dirty="0" smtClean="0"/>
            </a:br>
            <a:endParaRPr lang="en-US" dirty="0"/>
          </a:p>
        </p:txBody>
      </p:sp>
      <p:sp>
        <p:nvSpPr>
          <p:cNvPr id="3" name="Rounded Rectangle 2"/>
          <p:cNvSpPr/>
          <p:nvPr/>
        </p:nvSpPr>
        <p:spPr bwMode="auto">
          <a:xfrm>
            <a:off x="152400" y="5562600"/>
            <a:ext cx="3962400" cy="1066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Acciones correctivas: seguir caminando las superficies tan limpias como sea posible; la difusión de algo de tracción</a:t>
            </a:r>
          </a:p>
        </p:txBody>
      </p:sp>
      <p:sp>
        <p:nvSpPr>
          <p:cNvPr id="4" name="Rounded Rectangle 3"/>
          <p:cNvSpPr/>
          <p:nvPr/>
        </p:nvSpPr>
        <p:spPr bwMode="auto">
          <a:xfrm>
            <a:off x="5638800" y="152400"/>
            <a:ext cx="3352800" cy="1295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eaLnBrk="1" hangingPunct="1"/>
            <a:r>
              <a:rPr lang="en-US" altLang="en-US" dirty="0" err="1">
                <a:solidFill>
                  <a:schemeClr val="tx1"/>
                </a:solidFill>
                <a:latin typeface="+mn-lt"/>
              </a:rPr>
              <a:t>Puede</a:t>
            </a:r>
            <a:r>
              <a:rPr lang="en-US" altLang="en-US" dirty="0">
                <a:solidFill>
                  <a:schemeClr val="tx1"/>
                </a:solidFill>
                <a:latin typeface="+mn-lt"/>
              </a:rPr>
              <a:t> </a:t>
            </a:r>
            <a:r>
              <a:rPr lang="en-US" altLang="en-US" dirty="0" err="1">
                <a:solidFill>
                  <a:schemeClr val="tx1"/>
                </a:solidFill>
                <a:latin typeface="+mn-lt"/>
              </a:rPr>
              <a:t>llegar</a:t>
            </a:r>
            <a:r>
              <a:rPr lang="en-US" altLang="en-US" dirty="0">
                <a:solidFill>
                  <a:schemeClr val="tx1"/>
                </a:solidFill>
                <a:latin typeface="+mn-lt"/>
              </a:rPr>
              <a:t> a pie </a:t>
            </a:r>
            <a:r>
              <a:rPr lang="en-US" altLang="en-US" dirty="0" err="1">
                <a:solidFill>
                  <a:schemeClr val="tx1"/>
                </a:solidFill>
                <a:latin typeface="+mn-lt"/>
              </a:rPr>
              <a:t>las</a:t>
            </a:r>
            <a:r>
              <a:rPr lang="en-US" altLang="en-US" dirty="0">
                <a:solidFill>
                  <a:schemeClr val="tx1"/>
                </a:solidFill>
                <a:latin typeface="+mn-lt"/>
              </a:rPr>
              <a:t> superficies </a:t>
            </a:r>
            <a:r>
              <a:rPr lang="en-US" altLang="en-US" dirty="0" err="1">
                <a:solidFill>
                  <a:schemeClr val="tx1"/>
                </a:solidFill>
                <a:latin typeface="+mn-lt"/>
              </a:rPr>
              <a:t>resbaladizas</a:t>
            </a:r>
            <a:r>
              <a:rPr lang="en-US" altLang="en-US" dirty="0">
                <a:solidFill>
                  <a:schemeClr val="tx1"/>
                </a:solidFill>
                <a:latin typeface="+mn-lt"/>
              </a:rPr>
              <a:t> a causa del </a:t>
            </a:r>
            <a:r>
              <a:rPr lang="en-US" altLang="en-US" dirty="0" err="1">
                <a:solidFill>
                  <a:schemeClr val="tx1"/>
                </a:solidFill>
                <a:latin typeface="+mn-lt"/>
              </a:rPr>
              <a:t>derrame</a:t>
            </a:r>
            <a:r>
              <a:rPr lang="en-US" altLang="en-US" dirty="0">
                <a:solidFill>
                  <a:schemeClr val="tx1"/>
                </a:solidFill>
                <a:latin typeface="+mn-lt"/>
              </a:rPr>
              <a:t> de </a:t>
            </a:r>
            <a:r>
              <a:rPr lang="en-US" altLang="en-US" dirty="0" err="1">
                <a:solidFill>
                  <a:schemeClr val="tx1"/>
                </a:solidFill>
                <a:latin typeface="+mn-lt"/>
              </a:rPr>
              <a:t>petróleo</a:t>
            </a:r>
            <a:r>
              <a:rPr lang="en-US" altLang="en-US" dirty="0">
                <a:solidFill>
                  <a:schemeClr val="tx1"/>
                </a:solidFill>
                <a:latin typeface="+mn-lt"/>
              </a:rPr>
              <a:t> </a:t>
            </a:r>
            <a:r>
              <a:rPr lang="en-US" altLang="en-US" dirty="0" err="1">
                <a:solidFill>
                  <a:schemeClr val="tx1"/>
                </a:solidFill>
                <a:latin typeface="+mn-lt"/>
              </a:rPr>
              <a:t>durante</a:t>
            </a:r>
            <a:r>
              <a:rPr lang="en-US" altLang="en-US" dirty="0">
                <a:solidFill>
                  <a:schemeClr val="tx1"/>
                </a:solidFill>
                <a:latin typeface="+mn-lt"/>
              </a:rPr>
              <a:t> </a:t>
            </a:r>
            <a:r>
              <a:rPr lang="en-US" altLang="en-US" dirty="0" err="1">
                <a:solidFill>
                  <a:schemeClr val="tx1"/>
                </a:solidFill>
                <a:latin typeface="+mn-lt"/>
              </a:rPr>
              <a:t>las</a:t>
            </a:r>
            <a:r>
              <a:rPr lang="en-US" altLang="en-US" dirty="0">
                <a:solidFill>
                  <a:schemeClr val="tx1"/>
                </a:solidFill>
                <a:latin typeface="+mn-lt"/>
              </a:rPr>
              <a:t> </a:t>
            </a:r>
            <a:r>
              <a:rPr lang="en-US" altLang="en-US" dirty="0" err="1">
                <a:solidFill>
                  <a:schemeClr val="tx1"/>
                </a:solidFill>
                <a:latin typeface="+mn-lt"/>
              </a:rPr>
              <a:t>actividades</a:t>
            </a:r>
            <a:r>
              <a:rPr lang="en-US" altLang="en-US" dirty="0">
                <a:solidFill>
                  <a:schemeClr val="tx1"/>
                </a:solidFill>
                <a:latin typeface="+mn-lt"/>
              </a:rPr>
              <a:t> de </a:t>
            </a:r>
            <a:r>
              <a:rPr lang="en-US" altLang="en-US" dirty="0" err="1">
                <a:solidFill>
                  <a:schemeClr val="tx1"/>
                </a:solidFill>
                <a:latin typeface="+mn-lt"/>
              </a:rPr>
              <a:t>mantenimiento</a:t>
            </a:r>
            <a:endParaRPr lang="en-US" altLang="en-US"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title="Esta fotografía muestra a un palet que se utiliza como si fuera una escalera.  UN palet no está diseñada para cualquier otro propósito que el apilado y trasladar materiales.  No debe utilizarse como improvisado o las escaleras a pie las superficies tales como puentes o tap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01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5" name="Group 1" title="Un palet usado en lugar de una escalera"/>
          <p:cNvGrpSpPr>
            <a:grpSpLocks/>
          </p:cNvGrpSpPr>
          <p:nvPr/>
        </p:nvGrpSpPr>
        <p:grpSpPr bwMode="auto">
          <a:xfrm>
            <a:off x="146050" y="146050"/>
            <a:ext cx="3436938" cy="796926"/>
            <a:chOff x="92" y="92"/>
            <a:chExt cx="2165" cy="502"/>
          </a:xfrm>
        </p:grpSpPr>
        <p:pic>
          <p:nvPicPr>
            <p:cNvPr id="16391" name="Picture 2" title="White text bo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 y="92"/>
              <a:ext cx="2165" cy="5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2" name="Text Box 3" title="Text Box Group"/>
            <p:cNvSpPr txBox="1">
              <a:spLocks noChangeArrowheads="1"/>
            </p:cNvSpPr>
            <p:nvPr/>
          </p:nvSpPr>
          <p:spPr bwMode="auto">
            <a:xfrm>
              <a:off x="92" y="107"/>
              <a:ext cx="2023"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9pPr>
            </a:lstStyle>
            <a:p>
              <a:pPr eaLnBrk="1" hangingPunct="1">
                <a:spcBef>
                  <a:spcPct val="0"/>
                </a:spcBef>
                <a:buClrTx/>
                <a:buFontTx/>
                <a:buNone/>
              </a:pPr>
              <a:r>
                <a:rPr lang="en-US" altLang="en-US" sz="1800" dirty="0"/>
                <a:t>Un </a:t>
              </a:r>
              <a:r>
                <a:rPr lang="en-US" altLang="en-US" sz="1800" dirty="0" err="1"/>
                <a:t>palet</a:t>
              </a:r>
              <a:r>
                <a:rPr lang="en-US" altLang="en-US" sz="1800" dirty="0"/>
                <a:t> </a:t>
              </a:r>
              <a:r>
                <a:rPr lang="en-US" altLang="en-US" sz="1800" dirty="0" err="1"/>
                <a:t>usado</a:t>
              </a:r>
              <a:r>
                <a:rPr lang="en-US" altLang="en-US" sz="1800" dirty="0"/>
                <a:t> </a:t>
              </a:r>
              <a:r>
                <a:rPr lang="en-US" altLang="en-US" sz="1800" dirty="0" err="1"/>
                <a:t>en</a:t>
              </a:r>
              <a:r>
                <a:rPr lang="en-US" altLang="en-US" sz="1800" dirty="0"/>
                <a:t> </a:t>
              </a:r>
              <a:r>
                <a:rPr lang="en-US" altLang="en-US" sz="1800" dirty="0" err="1"/>
                <a:t>lugar</a:t>
              </a:r>
              <a:r>
                <a:rPr lang="en-US" altLang="en-US" sz="1800" dirty="0"/>
                <a:t> de </a:t>
              </a:r>
              <a:r>
                <a:rPr lang="en-US" altLang="en-US" sz="1800" dirty="0" err="1"/>
                <a:t>una</a:t>
              </a:r>
              <a:r>
                <a:rPr lang="en-US" altLang="en-US" sz="1800" dirty="0"/>
                <a:t> </a:t>
              </a:r>
              <a:r>
                <a:rPr lang="en-US" altLang="en-US" sz="1800" dirty="0" err="1"/>
                <a:t>escalera</a:t>
              </a:r>
              <a:endParaRPr lang="en-US" altLang="en-US" sz="1800" dirty="0"/>
            </a:p>
          </p:txBody>
        </p:sp>
      </p:grpSp>
      <p:grpSp>
        <p:nvGrpSpPr>
          <p:cNvPr id="11268" name="Group 4" title="Text Box"/>
          <p:cNvGrpSpPr>
            <a:grpSpLocks/>
          </p:cNvGrpSpPr>
          <p:nvPr/>
        </p:nvGrpSpPr>
        <p:grpSpPr bwMode="auto">
          <a:xfrm>
            <a:off x="4535488" y="6059488"/>
            <a:ext cx="4606925" cy="796925"/>
            <a:chOff x="2857" y="3817"/>
            <a:chExt cx="2902" cy="502"/>
          </a:xfrm>
        </p:grpSpPr>
        <p:pic>
          <p:nvPicPr>
            <p:cNvPr id="16389" name="Picture 5" title="Text Box"/>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57" y="3817"/>
              <a:ext cx="2902" cy="5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6" title="Text: Acción correctiva: utilice únicamente las escaleras"/>
            <p:cNvSpPr txBox="1">
              <a:spLocks noChangeArrowheads="1"/>
            </p:cNvSpPr>
            <p:nvPr/>
          </p:nvSpPr>
          <p:spPr bwMode="auto">
            <a:xfrm>
              <a:off x="2900" y="3840"/>
              <a:ext cx="2743"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0" rIns="45720" bIns="0" anchor="ct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cs typeface="Arial" charset="0"/>
                </a:defRPr>
              </a:lvl9pPr>
            </a:lstStyle>
            <a:p>
              <a:pPr eaLnBrk="1" hangingPunct="1">
                <a:spcBef>
                  <a:spcPct val="0"/>
                </a:spcBef>
                <a:buClrTx/>
                <a:buFontTx/>
                <a:buNone/>
              </a:pPr>
              <a:r>
                <a:rPr lang="en-US" altLang="en-US" sz="1800" b="1" dirty="0" err="1"/>
                <a:t>Acción</a:t>
              </a:r>
              <a:r>
                <a:rPr lang="en-US" altLang="en-US" sz="1800" b="1" dirty="0"/>
                <a:t> </a:t>
              </a:r>
              <a:r>
                <a:rPr lang="en-US" altLang="en-US" sz="1800" b="1" dirty="0" err="1"/>
                <a:t>correctiva</a:t>
              </a:r>
              <a:r>
                <a:rPr lang="en-US" altLang="en-US" sz="1800" b="1" dirty="0"/>
                <a:t>:</a:t>
              </a:r>
              <a:r>
                <a:rPr lang="en-US" altLang="en-US" sz="1800" dirty="0">
                  <a:latin typeface="Arial" charset="0"/>
                </a:rPr>
                <a:t> </a:t>
              </a:r>
              <a:r>
                <a:rPr lang="en-US" altLang="en-US" sz="1800" dirty="0" err="1"/>
                <a:t>utilice</a:t>
              </a:r>
              <a:r>
                <a:rPr lang="en-US" altLang="en-US" sz="1800" dirty="0"/>
                <a:t> </a:t>
              </a:r>
              <a:r>
                <a:rPr lang="en-US" altLang="en-US" sz="1800" dirty="0" err="1"/>
                <a:t>únicamente</a:t>
              </a:r>
              <a:r>
                <a:rPr lang="en-US" altLang="en-US" sz="1800" dirty="0"/>
                <a:t> </a:t>
              </a:r>
              <a:r>
                <a:rPr lang="en-US" altLang="en-US" sz="1800" dirty="0" err="1"/>
                <a:t>las</a:t>
              </a:r>
              <a:r>
                <a:rPr lang="en-US" altLang="en-US" sz="1800" dirty="0"/>
                <a:t> </a:t>
              </a:r>
              <a:r>
                <a:rPr lang="en-US" altLang="en-US" sz="1800" dirty="0" err="1"/>
                <a:t>escaleras</a:t>
              </a:r>
              <a:endParaRPr lang="en-US" altLang="en-US" sz="1800" dirty="0"/>
            </a:p>
          </p:txBody>
        </p:sp>
      </p:grpSp>
      <p:sp>
        <p:nvSpPr>
          <p:cNvPr id="2" name="Title 1" hidden="1"/>
          <p:cNvSpPr>
            <a:spLocks noGrp="1"/>
          </p:cNvSpPr>
          <p:nvPr>
            <p:ph type="title"/>
          </p:nvPr>
        </p:nvSpPr>
        <p:spPr/>
        <p:txBody>
          <a:bodyPr/>
          <a:lstStyle/>
          <a:p>
            <a:r>
              <a:rPr lang="en-US" altLang="en-US" dirty="0" smtClean="0"/>
              <a:t>Un </a:t>
            </a:r>
            <a:r>
              <a:rPr lang="en-US" altLang="en-US" dirty="0" err="1" smtClean="0"/>
              <a:t>palet</a:t>
            </a:r>
            <a:r>
              <a:rPr lang="en-US" altLang="en-US" dirty="0" smtClean="0"/>
              <a:t> </a:t>
            </a:r>
            <a:r>
              <a:rPr lang="en-US" altLang="en-US" dirty="0" err="1" smtClean="0"/>
              <a:t>usado</a:t>
            </a:r>
            <a:r>
              <a:rPr lang="en-US" altLang="en-US" dirty="0" smtClean="0"/>
              <a:t> </a:t>
            </a:r>
            <a:r>
              <a:rPr lang="en-US" altLang="en-US" dirty="0" err="1" smtClean="0"/>
              <a:t>en</a:t>
            </a:r>
            <a:r>
              <a:rPr lang="en-US" altLang="en-US" dirty="0" smtClean="0"/>
              <a:t> </a:t>
            </a:r>
            <a:r>
              <a:rPr lang="en-US" altLang="en-US" dirty="0" err="1" smtClean="0"/>
              <a:t>lugar</a:t>
            </a:r>
            <a:r>
              <a:rPr lang="en-US" altLang="en-US" dirty="0" smtClean="0"/>
              <a:t> de </a:t>
            </a:r>
            <a:r>
              <a:rPr lang="en-US" altLang="en-US" dirty="0" err="1" smtClean="0"/>
              <a:t>una</a:t>
            </a:r>
            <a:r>
              <a:rPr lang="en-US" altLang="en-US" dirty="0" smtClean="0"/>
              <a:t> </a:t>
            </a:r>
            <a:r>
              <a:rPr lang="en-US" altLang="en-US" dirty="0" err="1" smtClean="0"/>
              <a:t>escalera</a:t>
            </a:r>
            <a:r>
              <a:rPr lang="en-US" altLang="en-US" dirty="0" smtClean="0"/>
              <a:t/>
            </a:r>
            <a:br>
              <a:rPr lang="en-US" altLang="en-US" dirty="0" smtClean="0"/>
            </a:b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1265"/>
                                        </p:tgtEl>
                                        <p:attrNameLst>
                                          <p:attrName>style.visibility</p:attrName>
                                        </p:attrNameLst>
                                      </p:cBhvr>
                                      <p:to>
                                        <p:strVal val="visible"/>
                                      </p:to>
                                    </p:set>
                                    <p:animEffect transition="in" filter="fade">
                                      <p:cBhvr additive="repl">
                                        <p:cTn id="7" dur="1000"/>
                                        <p:tgtEl>
                                          <p:spTgt spid="112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11268"/>
                                        </p:tgtEl>
                                        <p:attrNameLst>
                                          <p:attrName>style.visibility</p:attrName>
                                        </p:attrNameLst>
                                      </p:cBhvr>
                                      <p:to>
                                        <p:strVal val="visible"/>
                                      </p:to>
                                    </p:set>
                                    <p:animEffect transition="in" filter="fade">
                                      <p:cBhvr additive="repl">
                                        <p:cTn id="12"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title="Esta fotografía muestra a un trabajador al subir una escalera que está adosada a la pared.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bwMode="auto">
          <a:xfrm>
            <a:off x="5867400" y="5715000"/>
            <a:ext cx="3048000" cy="11430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Acción correctiva: conjunto de escalera o bien usar una escalera de extensión</a:t>
            </a:r>
          </a:p>
        </p:txBody>
      </p:sp>
      <p:sp>
        <p:nvSpPr>
          <p:cNvPr id="4" name="Rounded Rectangle 3"/>
          <p:cNvSpPr/>
          <p:nvPr/>
        </p:nvSpPr>
        <p:spPr bwMode="auto">
          <a:xfrm>
            <a:off x="0" y="152400"/>
            <a:ext cx="2286000" cy="1295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buClr>
                <a:srgbClr val="000000"/>
              </a:buClr>
              <a:buSzPct val="100000"/>
            </a:pPr>
            <a:r>
              <a:rPr lang="en-US" altLang="en-US" dirty="0" err="1">
                <a:solidFill>
                  <a:srgbClr val="000000"/>
                </a:solidFill>
                <a:latin typeface="Calibri" panose="020F0502020204030204" pitchFamily="34" charset="0"/>
                <a:ea typeface="+mj-ea"/>
                <a:cs typeface="Arial"/>
              </a:rPr>
              <a:t>Empleado</a:t>
            </a:r>
            <a:r>
              <a:rPr lang="en-US" altLang="en-US" dirty="0">
                <a:solidFill>
                  <a:srgbClr val="000000"/>
                </a:solidFill>
                <a:latin typeface="Calibri" panose="020F0502020204030204" pitchFamily="34" charset="0"/>
                <a:ea typeface="+mj-ea"/>
                <a:cs typeface="Arial"/>
              </a:rPr>
              <a:t> </a:t>
            </a:r>
            <a:r>
              <a:rPr lang="en-US" altLang="en-US" dirty="0" err="1">
                <a:solidFill>
                  <a:srgbClr val="000000"/>
                </a:solidFill>
                <a:latin typeface="Calibri" panose="020F0502020204030204" pitchFamily="34" charset="0"/>
                <a:ea typeface="+mj-ea"/>
                <a:cs typeface="Arial"/>
              </a:rPr>
              <a:t>subir</a:t>
            </a:r>
            <a:r>
              <a:rPr lang="en-US" altLang="en-US" dirty="0">
                <a:solidFill>
                  <a:srgbClr val="000000"/>
                </a:solidFill>
                <a:latin typeface="Calibri" panose="020F0502020204030204" pitchFamily="34" charset="0"/>
                <a:ea typeface="+mj-ea"/>
                <a:cs typeface="Arial"/>
              </a:rPr>
              <a:t> </a:t>
            </a:r>
            <a:r>
              <a:rPr lang="en-US" altLang="en-US" dirty="0" err="1">
                <a:solidFill>
                  <a:srgbClr val="000000"/>
                </a:solidFill>
                <a:latin typeface="Calibri" panose="020F0502020204030204" pitchFamily="34" charset="0"/>
                <a:ea typeface="+mj-ea"/>
                <a:cs typeface="Arial"/>
              </a:rPr>
              <a:t>una</a:t>
            </a:r>
            <a:r>
              <a:rPr lang="en-US" altLang="en-US" dirty="0">
                <a:solidFill>
                  <a:srgbClr val="000000"/>
                </a:solidFill>
                <a:latin typeface="Calibri" panose="020F0502020204030204" pitchFamily="34" charset="0"/>
                <a:ea typeface="+mj-ea"/>
                <a:cs typeface="Arial"/>
              </a:rPr>
              <a:t> </a:t>
            </a:r>
            <a:r>
              <a:rPr lang="en-US" altLang="en-US" dirty="0" err="1">
                <a:solidFill>
                  <a:srgbClr val="000000"/>
                </a:solidFill>
                <a:latin typeface="Calibri" panose="020F0502020204030204" pitchFamily="34" charset="0"/>
                <a:ea typeface="+mj-ea"/>
                <a:cs typeface="Arial"/>
              </a:rPr>
              <a:t>escalera</a:t>
            </a:r>
            <a:r>
              <a:rPr lang="en-US" altLang="en-US" dirty="0">
                <a:solidFill>
                  <a:srgbClr val="000000"/>
                </a:solidFill>
                <a:latin typeface="Calibri" panose="020F0502020204030204" pitchFamily="34" charset="0"/>
                <a:ea typeface="+mj-ea"/>
                <a:cs typeface="Arial"/>
              </a:rPr>
              <a:t> </a:t>
            </a:r>
            <a:r>
              <a:rPr lang="en-US" altLang="en-US" dirty="0" err="1">
                <a:solidFill>
                  <a:srgbClr val="000000"/>
                </a:solidFill>
                <a:latin typeface="Calibri" panose="020F0502020204030204" pitchFamily="34" charset="0"/>
                <a:ea typeface="+mj-ea"/>
                <a:cs typeface="Arial"/>
              </a:rPr>
              <a:t>que</a:t>
            </a:r>
            <a:r>
              <a:rPr lang="en-US" altLang="en-US" dirty="0">
                <a:solidFill>
                  <a:srgbClr val="000000"/>
                </a:solidFill>
                <a:latin typeface="Calibri" panose="020F0502020204030204" pitchFamily="34" charset="0"/>
                <a:ea typeface="+mj-ea"/>
                <a:cs typeface="Arial"/>
              </a:rPr>
              <a:t> no se ha </a:t>
            </a:r>
            <a:r>
              <a:rPr lang="en-US" altLang="en-US" dirty="0" err="1">
                <a:solidFill>
                  <a:srgbClr val="000000"/>
                </a:solidFill>
                <a:latin typeface="Calibri" panose="020F0502020204030204" pitchFamily="34" charset="0"/>
                <a:ea typeface="+mj-ea"/>
                <a:cs typeface="Arial"/>
              </a:rPr>
              <a:t>configurado</a:t>
            </a:r>
            <a:r>
              <a:rPr lang="en-US" altLang="en-US" dirty="0">
                <a:solidFill>
                  <a:srgbClr val="000000"/>
                </a:solidFill>
                <a:latin typeface="Calibri" panose="020F0502020204030204" pitchFamily="34" charset="0"/>
                <a:ea typeface="+mj-ea"/>
                <a:cs typeface="Arial"/>
              </a:rPr>
              <a:t> el derecho</a:t>
            </a:r>
            <a:endParaRPr kumimoji="0" lang="en-US" b="0" i="0" u="none" strike="noStrike" cap="none" normalizeH="0" baseline="0" dirty="0" smtClean="0">
              <a:ln>
                <a:noFill/>
              </a:ln>
              <a:solidFill>
                <a:schemeClr val="bg1"/>
              </a:solidFill>
              <a:effectLst/>
              <a:latin typeface="Calibri" panose="020F0502020204030204" pitchFamily="34" charset="0"/>
              <a:cs typeface="Arial" panose="020B0604020202020204" pitchFamily="34" charset="0"/>
            </a:endParaRPr>
          </a:p>
        </p:txBody>
      </p:sp>
      <p:sp>
        <p:nvSpPr>
          <p:cNvPr id="5" name="Title 4" hidden="1"/>
          <p:cNvSpPr>
            <a:spLocks noGrp="1"/>
          </p:cNvSpPr>
          <p:nvPr>
            <p:ph type="title"/>
          </p:nvPr>
        </p:nvSpPr>
        <p:spPr/>
        <p:txBody>
          <a:bodyPr/>
          <a:lstStyle/>
          <a:p>
            <a:r>
              <a:rPr lang="en-US" altLang="en-US" dirty="0" err="1">
                <a:latin typeface="Calibri" panose="020F0502020204030204" pitchFamily="34" charset="0"/>
              </a:rPr>
              <a:t>Empleado</a:t>
            </a:r>
            <a:r>
              <a:rPr lang="en-US" altLang="en-US" dirty="0">
                <a:latin typeface="Calibri" panose="020F0502020204030204" pitchFamily="34" charset="0"/>
              </a:rPr>
              <a:t> </a:t>
            </a:r>
            <a:r>
              <a:rPr lang="en-US" altLang="en-US" dirty="0" err="1">
                <a:latin typeface="Calibri" panose="020F0502020204030204" pitchFamily="34" charset="0"/>
              </a:rPr>
              <a:t>subir</a:t>
            </a:r>
            <a:r>
              <a:rPr lang="en-US" altLang="en-US" dirty="0">
                <a:latin typeface="Calibri" panose="020F0502020204030204" pitchFamily="34" charset="0"/>
              </a:rPr>
              <a:t> </a:t>
            </a:r>
            <a:r>
              <a:rPr lang="en-US" altLang="en-US" dirty="0" err="1">
                <a:latin typeface="Calibri" panose="020F0502020204030204" pitchFamily="34" charset="0"/>
              </a:rPr>
              <a:t>una</a:t>
            </a:r>
            <a:r>
              <a:rPr lang="en-US" altLang="en-US" dirty="0">
                <a:latin typeface="Calibri" panose="020F0502020204030204" pitchFamily="34" charset="0"/>
              </a:rPr>
              <a:t> </a:t>
            </a:r>
            <a:r>
              <a:rPr lang="en-US" altLang="en-US" dirty="0" err="1">
                <a:latin typeface="Calibri" panose="020F0502020204030204" pitchFamily="34" charset="0"/>
              </a:rPr>
              <a:t>escalera</a:t>
            </a:r>
            <a:r>
              <a:rPr lang="en-US" altLang="en-US" dirty="0">
                <a:latin typeface="Calibri" panose="020F0502020204030204" pitchFamily="34" charset="0"/>
              </a:rPr>
              <a:t> </a:t>
            </a:r>
            <a:r>
              <a:rPr lang="en-US" altLang="en-US" dirty="0" err="1">
                <a:latin typeface="Calibri" panose="020F0502020204030204" pitchFamily="34" charset="0"/>
              </a:rPr>
              <a:t>que</a:t>
            </a:r>
            <a:r>
              <a:rPr lang="en-US" altLang="en-US" dirty="0">
                <a:latin typeface="Calibri" panose="020F0502020204030204" pitchFamily="34" charset="0"/>
              </a:rPr>
              <a:t> no se ha </a:t>
            </a:r>
            <a:r>
              <a:rPr lang="en-US" altLang="en-US" dirty="0" err="1">
                <a:latin typeface="Calibri" panose="020F0502020204030204" pitchFamily="34" charset="0"/>
              </a:rPr>
              <a:t>configurado</a:t>
            </a:r>
            <a:r>
              <a:rPr lang="en-US" altLang="en-US" dirty="0">
                <a:latin typeface="Calibri" panose="020F0502020204030204" pitchFamily="34" charset="0"/>
              </a:rPr>
              <a:t> el derecho</a:t>
            </a:r>
            <a:r>
              <a:rPr kumimoji="0" lang="en-US" b="0" i="0" u="none" strike="noStrike" cap="none" normalizeH="0" baseline="0" dirty="0" smtClean="0">
                <a:ln>
                  <a:noFill/>
                </a:ln>
                <a:solidFill>
                  <a:schemeClr val="bg1"/>
                </a:solidFill>
                <a:effectLst/>
                <a:latin typeface="Calibri" panose="020F0502020204030204" pitchFamily="34" charset="0"/>
                <a:cs typeface="Arial" panose="020B0604020202020204" pitchFamily="34" charset="0"/>
              </a:rPr>
              <a:t/>
            </a:r>
            <a:br>
              <a:rPr kumimoji="0" lang="en-US" b="0" i="0" u="none" strike="noStrike" cap="none" normalizeH="0" baseline="0" dirty="0" smtClean="0">
                <a:ln>
                  <a:noFill/>
                </a:ln>
                <a:solidFill>
                  <a:schemeClr val="bg1"/>
                </a:solidFill>
                <a:effectLst/>
                <a:latin typeface="Calibri" panose="020F0502020204030204" pitchFamily="34" charset="0"/>
                <a:cs typeface="Arial" panose="020B0604020202020204" pitchFamily="34" charset="0"/>
              </a:rPr>
            </a:br>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title="Backgound phot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575" y="-635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altLang="en-US" dirty="0" err="1" smtClean="0"/>
              <a:t>Incluso</a:t>
            </a:r>
            <a:r>
              <a:rPr lang="en-US" altLang="en-US" dirty="0" smtClean="0"/>
              <a:t> un </a:t>
            </a:r>
            <a:r>
              <a:rPr lang="en-US" altLang="en-US" dirty="0" err="1" smtClean="0"/>
              <a:t>buen</a:t>
            </a:r>
            <a:r>
              <a:rPr lang="en-US" altLang="en-US" dirty="0" smtClean="0"/>
              <a:t> </a:t>
            </a:r>
            <a:r>
              <a:rPr lang="en-US" altLang="en-US" dirty="0" err="1" smtClean="0"/>
              <a:t>conjunto</a:t>
            </a:r>
            <a:r>
              <a:rPr lang="en-US" altLang="en-US" dirty="0" smtClean="0"/>
              <a:t> de </a:t>
            </a:r>
            <a:r>
              <a:rPr lang="en-US" altLang="en-US" dirty="0" err="1" smtClean="0"/>
              <a:t>escaleras</a:t>
            </a:r>
            <a:r>
              <a:rPr lang="en-US" altLang="en-US" dirty="0" smtClean="0"/>
              <a:t> con </a:t>
            </a:r>
            <a:r>
              <a:rPr lang="en-US" altLang="en-US" dirty="0" err="1" smtClean="0"/>
              <a:t>stairrails</a:t>
            </a:r>
            <a:r>
              <a:rPr lang="en-US" altLang="en-US" dirty="0" smtClean="0"/>
              <a:t> </a:t>
            </a:r>
            <a:r>
              <a:rPr lang="en-US" altLang="en-US" dirty="0" err="1" smtClean="0"/>
              <a:t>puede</a:t>
            </a:r>
            <a:r>
              <a:rPr lang="en-US" altLang="en-US" dirty="0" smtClean="0"/>
              <a:t> </a:t>
            </a:r>
            <a:r>
              <a:rPr lang="en-US" altLang="en-US" dirty="0" err="1" smtClean="0"/>
              <a:t>ser</a:t>
            </a:r>
            <a:r>
              <a:rPr lang="en-US" altLang="en-US" dirty="0" smtClean="0"/>
              <a:t> el </a:t>
            </a:r>
            <a:r>
              <a:rPr lang="en-US" altLang="en-US" dirty="0" err="1" smtClean="0"/>
              <a:t>sitio</a:t>
            </a:r>
            <a:r>
              <a:rPr lang="en-US" altLang="en-US" dirty="0" smtClean="0"/>
              <a:t> de </a:t>
            </a:r>
            <a:r>
              <a:rPr lang="en-US" altLang="en-US" dirty="0" err="1" smtClean="0"/>
              <a:t>una</a:t>
            </a:r>
            <a:r>
              <a:rPr lang="en-US" altLang="en-US" dirty="0" smtClean="0"/>
              <a:t> </a:t>
            </a:r>
            <a:r>
              <a:rPr lang="en-US" altLang="en-US" dirty="0" err="1" smtClean="0"/>
              <a:t>caída</a:t>
            </a:r>
            <a:r>
              <a:rPr lang="en-US" altLang="en-US" dirty="0" smtClean="0"/>
              <a:t/>
            </a:r>
            <a:br>
              <a:rPr lang="en-US" altLang="en-US" dirty="0" smtClean="0"/>
            </a:br>
            <a:endParaRPr lang="en-US" dirty="0"/>
          </a:p>
        </p:txBody>
      </p:sp>
      <p:sp>
        <p:nvSpPr>
          <p:cNvPr id="5" name="Rounded Rectangle 4"/>
          <p:cNvSpPr/>
          <p:nvPr/>
        </p:nvSpPr>
        <p:spPr bwMode="auto">
          <a:xfrm>
            <a:off x="5298831" y="5334000"/>
            <a:ext cx="3657600" cy="1371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buClr>
                <a:srgbClr val="000000"/>
              </a:buClr>
              <a:buSzPct val="100000"/>
            </a:pPr>
            <a:r>
              <a:rPr lang="en-US" altLang="en-US" b="1" dirty="0" err="1" smtClean="0">
                <a:solidFill>
                  <a:schemeClr val="tx1"/>
                </a:solidFill>
                <a:latin typeface="+mn-lt"/>
              </a:rPr>
              <a:t>Acciones</a:t>
            </a:r>
            <a:r>
              <a:rPr lang="en-US" altLang="en-US" b="1" dirty="0" smtClean="0">
                <a:solidFill>
                  <a:schemeClr val="tx1"/>
                </a:solidFill>
                <a:latin typeface="+mn-lt"/>
              </a:rPr>
              <a:t> </a:t>
            </a:r>
            <a:r>
              <a:rPr lang="en-US" altLang="en-US" b="1" dirty="0" err="1" smtClean="0">
                <a:solidFill>
                  <a:schemeClr val="tx1"/>
                </a:solidFill>
                <a:latin typeface="+mn-lt"/>
              </a:rPr>
              <a:t>correctivas</a:t>
            </a:r>
            <a:r>
              <a:rPr lang="en-US" altLang="en-US" b="1" dirty="0" smtClean="0">
                <a:solidFill>
                  <a:schemeClr val="tx1"/>
                </a:solidFill>
                <a:latin typeface="+mn-lt"/>
              </a:rPr>
              <a:t>: </a:t>
            </a:r>
            <a:r>
              <a:rPr lang="en-US" altLang="en-US" dirty="0" smtClean="0">
                <a:solidFill>
                  <a:schemeClr val="tx1"/>
                </a:solidFill>
                <a:latin typeface="+mn-lt"/>
              </a:rPr>
              <a:t>3 </a:t>
            </a:r>
            <a:r>
              <a:rPr lang="en-US" altLang="en-US" dirty="0" err="1" smtClean="0">
                <a:solidFill>
                  <a:schemeClr val="tx1"/>
                </a:solidFill>
                <a:latin typeface="+mn-lt"/>
              </a:rPr>
              <a:t>puntos</a:t>
            </a:r>
            <a:r>
              <a:rPr lang="en-US" altLang="en-US" dirty="0" smtClean="0">
                <a:solidFill>
                  <a:schemeClr val="tx1"/>
                </a:solidFill>
                <a:latin typeface="+mn-lt"/>
              </a:rPr>
              <a:t> de </a:t>
            </a:r>
            <a:r>
              <a:rPr lang="en-US" altLang="en-US" dirty="0" err="1" smtClean="0">
                <a:solidFill>
                  <a:schemeClr val="tx1"/>
                </a:solidFill>
                <a:latin typeface="+mn-lt"/>
              </a:rPr>
              <a:t>contacto</a:t>
            </a:r>
            <a:r>
              <a:rPr lang="en-US" altLang="en-US" dirty="0" smtClean="0">
                <a:solidFill>
                  <a:schemeClr val="tx1"/>
                </a:solidFill>
                <a:latin typeface="+mn-lt"/>
              </a:rPr>
              <a:t>; a pie; </a:t>
            </a:r>
            <a:r>
              <a:rPr lang="en-US" altLang="en-US" dirty="0" err="1" smtClean="0">
                <a:solidFill>
                  <a:schemeClr val="tx1"/>
                </a:solidFill>
                <a:latin typeface="+mn-lt"/>
              </a:rPr>
              <a:t>limpia</a:t>
            </a:r>
            <a:r>
              <a:rPr lang="en-US" altLang="en-US" dirty="0" smtClean="0">
                <a:solidFill>
                  <a:schemeClr val="tx1"/>
                </a:solidFill>
                <a:latin typeface="+mn-lt"/>
              </a:rPr>
              <a:t> y </a:t>
            </a:r>
            <a:r>
              <a:rPr lang="en-US" altLang="en-US" dirty="0" err="1" smtClean="0">
                <a:solidFill>
                  <a:schemeClr val="tx1"/>
                </a:solidFill>
                <a:latin typeface="+mn-lt"/>
              </a:rPr>
              <a:t>clara</a:t>
            </a:r>
            <a:r>
              <a:rPr lang="en-US" altLang="en-US" dirty="0" smtClean="0">
                <a:solidFill>
                  <a:schemeClr val="tx1"/>
                </a:solidFill>
                <a:latin typeface="+mn-lt"/>
              </a:rPr>
              <a:t>; </a:t>
            </a:r>
            <a:r>
              <a:rPr lang="en-US" altLang="en-US" dirty="0" err="1" smtClean="0">
                <a:solidFill>
                  <a:schemeClr val="tx1"/>
                </a:solidFill>
                <a:latin typeface="+mn-lt"/>
              </a:rPr>
              <a:t>sólo</a:t>
            </a:r>
            <a:r>
              <a:rPr lang="en-US" altLang="en-US" dirty="0" smtClean="0">
                <a:solidFill>
                  <a:schemeClr val="tx1"/>
                </a:solidFill>
                <a:latin typeface="+mn-lt"/>
              </a:rPr>
              <a:t> </a:t>
            </a:r>
            <a:r>
              <a:rPr lang="en-US" altLang="en-US" dirty="0" err="1" smtClean="0">
                <a:solidFill>
                  <a:schemeClr val="tx1"/>
                </a:solidFill>
                <a:latin typeface="+mn-lt"/>
              </a:rPr>
              <a:t>puede</a:t>
            </a:r>
            <a:r>
              <a:rPr lang="en-US" altLang="en-US" dirty="0" smtClean="0">
                <a:solidFill>
                  <a:schemeClr val="tx1"/>
                </a:solidFill>
                <a:latin typeface="+mn-lt"/>
              </a:rPr>
              <a:t> </a:t>
            </a:r>
            <a:r>
              <a:rPr lang="en-US" altLang="en-US" dirty="0" err="1" smtClean="0">
                <a:solidFill>
                  <a:schemeClr val="tx1"/>
                </a:solidFill>
                <a:latin typeface="+mn-lt"/>
              </a:rPr>
              <a:t>llevar</a:t>
            </a:r>
            <a:r>
              <a:rPr lang="en-US" altLang="en-US" dirty="0" smtClean="0">
                <a:solidFill>
                  <a:schemeClr val="tx1"/>
                </a:solidFill>
                <a:latin typeface="+mn-lt"/>
              </a:rPr>
              <a:t> </a:t>
            </a:r>
            <a:r>
              <a:rPr lang="en-US" altLang="en-US" dirty="0" err="1" smtClean="0">
                <a:solidFill>
                  <a:schemeClr val="tx1"/>
                </a:solidFill>
                <a:latin typeface="+mn-lt"/>
              </a:rPr>
              <a:t>cargas</a:t>
            </a:r>
            <a:r>
              <a:rPr lang="en-US" altLang="en-US" dirty="0" smtClean="0">
                <a:solidFill>
                  <a:schemeClr val="tx1"/>
                </a:solidFill>
                <a:latin typeface="+mn-lt"/>
              </a:rPr>
              <a:t> </a:t>
            </a:r>
            <a:r>
              <a:rPr lang="en-US" altLang="en-US" dirty="0" err="1" smtClean="0">
                <a:solidFill>
                  <a:schemeClr val="tx1"/>
                </a:solidFill>
                <a:latin typeface="+mn-lt"/>
              </a:rPr>
              <a:t>ligeras</a:t>
            </a:r>
            <a:r>
              <a:rPr lang="en-US" altLang="en-US" dirty="0" smtClean="0">
                <a:solidFill>
                  <a:schemeClr val="tx1"/>
                </a:solidFill>
                <a:latin typeface="+mn-lt"/>
              </a:rPr>
              <a:t>; no </a:t>
            </a:r>
            <a:r>
              <a:rPr lang="en-US" altLang="en-US" dirty="0" err="1" smtClean="0">
                <a:solidFill>
                  <a:schemeClr val="tx1"/>
                </a:solidFill>
                <a:latin typeface="+mn-lt"/>
              </a:rPr>
              <a:t>salte</a:t>
            </a:r>
            <a:r>
              <a:rPr lang="en-US" altLang="en-US" dirty="0" smtClean="0">
                <a:solidFill>
                  <a:schemeClr val="tx1"/>
                </a:solidFill>
                <a:latin typeface="+mn-lt"/>
              </a:rPr>
              <a:t> </a:t>
            </a:r>
            <a:r>
              <a:rPr lang="en-US" altLang="en-US" dirty="0" err="1" smtClean="0">
                <a:solidFill>
                  <a:schemeClr val="tx1"/>
                </a:solidFill>
                <a:latin typeface="+mn-lt"/>
              </a:rPr>
              <a:t>últimos</a:t>
            </a:r>
            <a:r>
              <a:rPr lang="en-US" altLang="en-US" dirty="0" smtClean="0">
                <a:solidFill>
                  <a:schemeClr val="tx1"/>
                </a:solidFill>
                <a:latin typeface="+mn-lt"/>
              </a:rPr>
              <a:t> </a:t>
            </a:r>
            <a:r>
              <a:rPr lang="en-US" altLang="en-US" dirty="0" err="1" smtClean="0">
                <a:solidFill>
                  <a:schemeClr val="tx1"/>
                </a:solidFill>
                <a:latin typeface="+mn-lt"/>
              </a:rPr>
              <a:t>pasos</a:t>
            </a:r>
            <a:endParaRPr lang="en-US" altLang="en-US" dirty="0" smtClean="0">
              <a:solidFill>
                <a:schemeClr val="tx1"/>
              </a:solidFill>
              <a:latin typeface="+mn-lt"/>
            </a:endParaRPr>
          </a:p>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6" name="Rounded Rectangle 5"/>
          <p:cNvSpPr/>
          <p:nvPr/>
        </p:nvSpPr>
        <p:spPr bwMode="auto">
          <a:xfrm>
            <a:off x="33997" y="0"/>
            <a:ext cx="2895600" cy="1371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eaLnBrk="1" hangingPunct="1"/>
            <a:r>
              <a:rPr lang="en-US" altLang="en-US" dirty="0" err="1">
                <a:solidFill>
                  <a:srgbClr val="000000"/>
                </a:solidFill>
                <a:latin typeface="Calibri"/>
              </a:rPr>
              <a:t>Incluso</a:t>
            </a:r>
            <a:r>
              <a:rPr lang="en-US" altLang="en-US" dirty="0">
                <a:solidFill>
                  <a:srgbClr val="000000"/>
                </a:solidFill>
                <a:latin typeface="Calibri"/>
              </a:rPr>
              <a:t> un </a:t>
            </a:r>
            <a:r>
              <a:rPr lang="en-US" altLang="en-US" dirty="0" err="1">
                <a:solidFill>
                  <a:srgbClr val="000000"/>
                </a:solidFill>
                <a:latin typeface="Calibri"/>
              </a:rPr>
              <a:t>buen</a:t>
            </a:r>
            <a:r>
              <a:rPr lang="en-US" altLang="en-US" dirty="0">
                <a:solidFill>
                  <a:srgbClr val="000000"/>
                </a:solidFill>
                <a:latin typeface="Calibri"/>
              </a:rPr>
              <a:t> </a:t>
            </a:r>
            <a:r>
              <a:rPr lang="en-US" altLang="en-US" dirty="0" err="1">
                <a:solidFill>
                  <a:srgbClr val="000000"/>
                </a:solidFill>
                <a:latin typeface="Calibri"/>
              </a:rPr>
              <a:t>conjunto</a:t>
            </a:r>
            <a:r>
              <a:rPr lang="en-US" altLang="en-US" dirty="0">
                <a:solidFill>
                  <a:srgbClr val="000000"/>
                </a:solidFill>
                <a:latin typeface="Calibri"/>
              </a:rPr>
              <a:t> de </a:t>
            </a:r>
            <a:r>
              <a:rPr lang="en-US" altLang="en-US" dirty="0" err="1">
                <a:solidFill>
                  <a:srgbClr val="000000"/>
                </a:solidFill>
                <a:latin typeface="Calibri"/>
              </a:rPr>
              <a:t>escaleras</a:t>
            </a:r>
            <a:r>
              <a:rPr lang="en-US" altLang="en-US" dirty="0">
                <a:solidFill>
                  <a:srgbClr val="000000"/>
                </a:solidFill>
                <a:latin typeface="Calibri"/>
              </a:rPr>
              <a:t> con </a:t>
            </a:r>
            <a:r>
              <a:rPr lang="en-US" altLang="en-US" dirty="0" err="1">
                <a:solidFill>
                  <a:srgbClr val="000000"/>
                </a:solidFill>
                <a:latin typeface="Calibri"/>
              </a:rPr>
              <a:t>stairrails</a:t>
            </a:r>
            <a:r>
              <a:rPr lang="en-US" altLang="en-US" dirty="0">
                <a:solidFill>
                  <a:srgbClr val="000000"/>
                </a:solidFill>
                <a:latin typeface="Calibri"/>
              </a:rPr>
              <a:t> </a:t>
            </a:r>
            <a:r>
              <a:rPr lang="en-US" altLang="en-US" dirty="0" err="1">
                <a:solidFill>
                  <a:srgbClr val="000000"/>
                </a:solidFill>
                <a:latin typeface="Calibri"/>
              </a:rPr>
              <a:t>puede</a:t>
            </a:r>
            <a:r>
              <a:rPr lang="en-US" altLang="en-US" dirty="0">
                <a:solidFill>
                  <a:srgbClr val="000000"/>
                </a:solidFill>
                <a:latin typeface="Calibri"/>
              </a:rPr>
              <a:t> </a:t>
            </a:r>
            <a:r>
              <a:rPr lang="en-US" altLang="en-US" dirty="0" err="1">
                <a:solidFill>
                  <a:srgbClr val="000000"/>
                </a:solidFill>
                <a:latin typeface="Calibri"/>
              </a:rPr>
              <a:t>ser</a:t>
            </a:r>
            <a:r>
              <a:rPr lang="en-US" altLang="en-US" dirty="0">
                <a:solidFill>
                  <a:srgbClr val="000000"/>
                </a:solidFill>
                <a:latin typeface="Calibri"/>
              </a:rPr>
              <a:t> el </a:t>
            </a:r>
            <a:r>
              <a:rPr lang="en-US" altLang="en-US" dirty="0" err="1">
                <a:solidFill>
                  <a:srgbClr val="000000"/>
                </a:solidFill>
                <a:latin typeface="Calibri"/>
              </a:rPr>
              <a:t>sitio</a:t>
            </a:r>
            <a:r>
              <a:rPr lang="en-US" altLang="en-US" dirty="0">
                <a:solidFill>
                  <a:srgbClr val="000000"/>
                </a:solidFill>
                <a:latin typeface="Calibri"/>
              </a:rPr>
              <a:t> de </a:t>
            </a:r>
            <a:r>
              <a:rPr lang="en-US" altLang="en-US" dirty="0" err="1">
                <a:solidFill>
                  <a:srgbClr val="000000"/>
                </a:solidFill>
                <a:latin typeface="Calibri"/>
              </a:rPr>
              <a:t>una</a:t>
            </a:r>
            <a:r>
              <a:rPr lang="en-US" altLang="en-US" dirty="0">
                <a:solidFill>
                  <a:srgbClr val="000000"/>
                </a:solidFill>
                <a:latin typeface="Calibri"/>
              </a:rPr>
              <a:t> </a:t>
            </a:r>
            <a:r>
              <a:rPr lang="en-US" altLang="en-US" dirty="0" err="1">
                <a:solidFill>
                  <a:srgbClr val="000000"/>
                </a:solidFill>
                <a:latin typeface="Calibri"/>
              </a:rPr>
              <a:t>caída</a:t>
            </a:r>
            <a:endParaRPr lang="en-US" altLang="en-US" dirty="0">
              <a:solidFill>
                <a:srgbClr val="000000"/>
              </a:solidFill>
              <a:latin typeface="Calibri"/>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2968</TotalTime>
  <Words>3410</Words>
  <Application>Microsoft Office PowerPoint</Application>
  <PresentationFormat>On-screen Show (4:3)</PresentationFormat>
  <Paragraphs>293</Paragraphs>
  <Slides>39</Slides>
  <Notes>39</Notes>
  <HiddenSlides>3</HiddenSlides>
  <MMClips>1</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Office Theme</vt:lpstr>
      <vt:lpstr>Protección Contra las Caídas</vt:lpstr>
      <vt:lpstr>Objetivos</vt:lpstr>
      <vt:lpstr>Prevención y Protección</vt:lpstr>
      <vt:lpstr>Peligros de caídas</vt:lpstr>
      <vt:lpstr>Desigual a pie/superficie de trabajo </vt:lpstr>
      <vt:lpstr>resbaladizas a causa del derrame de petróleo durante las actividades de mantenimiento </vt:lpstr>
      <vt:lpstr>Un palet usado en lugar de una escalera </vt:lpstr>
      <vt:lpstr>Empleado subir una escalera que no se ha configurado el derecho </vt:lpstr>
      <vt:lpstr>Incluso un buen conjunto de escaleras con stairrails puede ser el sitio de una caída </vt:lpstr>
      <vt:lpstr>La apertura de la puerta es un peligro de caída si no está correctamente protegido </vt:lpstr>
      <vt:lpstr>Los empleados que trabajan en el remolque con ningún medio de protección contra caídas </vt:lpstr>
      <vt:lpstr>Trabajador sin protección contra caídas con posible caída de 18' </vt:lpstr>
      <vt:lpstr>Empleado mediante el desembarco de un conjunto de escaleras como una superficie de trabajo </vt:lpstr>
      <vt:lpstr>Cielo reserva valla abajo durante trabajo frac  con la posibilidad de caer en pozo </vt:lpstr>
      <vt:lpstr>Debido a los futuristas y la pendiente de la plástica, la caída en el abismo puede ocurrir, es probable que resulte en un trabajador ahogamiento </vt:lpstr>
      <vt:lpstr>Si un trabajador cae en la valla, que trabajador aún podría caer en el abismo </vt:lpstr>
      <vt:lpstr>Subir al trabajador derrick de un equipo de servicios sin protección contra caídas </vt:lpstr>
      <vt:lpstr>Image of Tied of worker</vt:lpstr>
      <vt:lpstr>Este video muestra un ejemplo de la utilización apropiada de protección contra caídas para subir a la torre. </vt:lpstr>
      <vt:lpstr>Este video muestra un ejemplo de la utilización apropiada de protección contra caídas para subir a la torre. 2</vt:lpstr>
      <vt:lpstr>Uso correcto de un trabajador boatswain presidente </vt:lpstr>
      <vt:lpstr>Las prácticas de trabajo como éstas suelen acabar en tragedia  para el trabajador y su familia  </vt:lpstr>
      <vt:lpstr>Esta fotografía muestra a un trabajador un acollador retractable instalación mientras que en una cesta personal aprobado.  Hay algunas acciones correctas e incorrectas. </vt:lpstr>
      <vt:lpstr>Un trabajador puede ser despedido del o se caerá de la cesta de un elevador de </vt:lpstr>
      <vt:lpstr>Una brecha en el sistema del guardarraíl </vt:lpstr>
      <vt:lpstr>Esta fotografía muestra la acción correctiva. </vt:lpstr>
      <vt:lpstr>El orificio del piso que puede causar un viaje; los materiales pueden caer a través y a la huelga el trabajador a continuación </vt:lpstr>
      <vt:lpstr>Esta apertura puede acercarse sigilosamente a un trabajador al caminar hacia atrás dirigiendo una carga en su posición </vt:lpstr>
      <vt:lpstr>Este es otro ejemplo de un peligro de caída </vt:lpstr>
      <vt:lpstr>Las mangueras y otros equipos en la plataforma izquierda suelo tropezar los riesgos </vt:lpstr>
      <vt:lpstr>Los cables pueden causar un viaje si un trabajador se olvida o no sabe dónde están </vt:lpstr>
      <vt:lpstr>Ejecuta en sitio no es necesario </vt:lpstr>
      <vt:lpstr>Su empleador es responsable de </vt:lpstr>
      <vt:lpstr>Usted es el responsable de</vt:lpstr>
      <vt:lpstr>Estudio de Caso</vt:lpstr>
      <vt:lpstr>Recuerde siempre</vt:lpstr>
      <vt:lpstr>Comprobación de memoria</vt:lpstr>
      <vt:lpstr>Comprobación de memoria  </vt:lpstr>
      <vt:lpstr>Comprobación de memoria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Awareness</dc:title>
  <dc:creator>CAWarnick</dc:creator>
  <cp:lastModifiedBy>Robertson, Donna - OSHA</cp:lastModifiedBy>
  <cp:revision>221</cp:revision>
  <cp:lastPrinted>1601-01-01T00:00:00Z</cp:lastPrinted>
  <dcterms:created xsi:type="dcterms:W3CDTF">2010-06-16T18:57:50Z</dcterms:created>
  <dcterms:modified xsi:type="dcterms:W3CDTF">2017-04-05T18:15:03Z</dcterms:modified>
</cp:coreProperties>
</file>