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9.xml" ContentType="application/vnd.openxmlformats-officedocument.presentationml.notesSlide+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77.xml" ContentType="application/vnd.openxmlformats-officedocument.presentationml.tags+xml"/>
  <Override PartName="/ppt/notesSlides/notesSlide2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7.xml" ContentType="application/vnd.openxmlformats-officedocument.presentationml.notesSlide+xml"/>
  <Override PartName="/ppt/tags/tag80.xml" ContentType="application/vnd.openxmlformats-officedocument.presentationml.tags+xml"/>
  <Override PartName="/ppt/notesSlides/notesSlide28.xml" ContentType="application/vnd.openxmlformats-officedocument.presentationml.notesSlide+xml"/>
  <Override PartName="/ppt/tags/tag81.xml" ContentType="application/vnd.openxmlformats-officedocument.presentationml.tags+xml"/>
  <Override PartName="/ppt/notesSlides/notesSlide2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0.xml" ContentType="application/vnd.openxmlformats-officedocument.presentationml.notesSlide+xml"/>
  <Override PartName="/ppt/tags/tag84.xml" ContentType="application/vnd.openxmlformats-officedocument.presentationml.tags+xml"/>
  <Override PartName="/ppt/notesSlides/notesSlide31.xml" ContentType="application/vnd.openxmlformats-officedocument.presentationml.notesSlide+xml"/>
  <Override PartName="/ppt/tags/tag85.xml" ContentType="application/vnd.openxmlformats-officedocument.presentationml.tags+xml"/>
  <Override PartName="/ppt/notesSlides/notesSlide32.xml" ContentType="application/vnd.openxmlformats-officedocument.presentationml.notesSlide+xml"/>
  <Override PartName="/ppt/tags/tag86.xml" ContentType="application/vnd.openxmlformats-officedocument.presentationml.tags+xml"/>
  <Override PartName="/ppt/notesSlides/notesSlide33.xml" ContentType="application/vnd.openxmlformats-officedocument.presentationml.notesSlide+xml"/>
  <Override PartName="/ppt/tags/tag87.xml" ContentType="application/vnd.openxmlformats-officedocument.presentationml.tags+xml"/>
  <Override PartName="/ppt/notesSlides/notesSlide3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35.xml" ContentType="application/vnd.openxmlformats-officedocument.presentationml.notesSlide+xml"/>
  <Override PartName="/ppt/tags/tag91.xml" ContentType="application/vnd.openxmlformats-officedocument.presentationml.tags+xml"/>
  <Override PartName="/ppt/notesSlides/notesSlide36.xml" ContentType="application/vnd.openxmlformats-officedocument.presentationml.notesSlide+xml"/>
  <Override PartName="/ppt/tags/tag92.xml" ContentType="application/vnd.openxmlformats-officedocument.presentationml.tags+xml"/>
  <Override PartName="/ppt/notesSlides/notesSlide37.xml" ContentType="application/vnd.openxmlformats-officedocument.presentationml.notesSlide+xml"/>
  <Override PartName="/ppt/tags/tag93.xml" ContentType="application/vnd.openxmlformats-officedocument.presentationml.tags+xml"/>
  <Override PartName="/ppt/notesSlides/notesSlide3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9.xml" ContentType="application/vnd.openxmlformats-officedocument.presentationml.notesSlide+xml"/>
  <Override PartName="/ppt/tags/tag96.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727" r:id="rId2"/>
    <p:sldId id="884" r:id="rId3"/>
    <p:sldId id="942" r:id="rId4"/>
    <p:sldId id="803" r:id="rId5"/>
    <p:sldId id="802" r:id="rId6"/>
    <p:sldId id="943" r:id="rId7"/>
    <p:sldId id="730" r:id="rId8"/>
    <p:sldId id="944" r:id="rId9"/>
    <p:sldId id="945" r:id="rId10"/>
    <p:sldId id="946" r:id="rId11"/>
    <p:sldId id="947" r:id="rId12"/>
    <p:sldId id="948" r:id="rId13"/>
    <p:sldId id="949" r:id="rId14"/>
    <p:sldId id="804" r:id="rId15"/>
    <p:sldId id="852" r:id="rId16"/>
    <p:sldId id="950" r:id="rId17"/>
    <p:sldId id="951" r:id="rId18"/>
    <p:sldId id="952" r:id="rId19"/>
    <p:sldId id="899" r:id="rId20"/>
    <p:sldId id="807" r:id="rId21"/>
    <p:sldId id="808" r:id="rId22"/>
    <p:sldId id="900" r:id="rId23"/>
    <p:sldId id="901" r:id="rId24"/>
    <p:sldId id="902" r:id="rId25"/>
    <p:sldId id="903" r:id="rId26"/>
    <p:sldId id="904" r:id="rId27"/>
    <p:sldId id="905" r:id="rId28"/>
    <p:sldId id="906" r:id="rId29"/>
    <p:sldId id="907" r:id="rId30"/>
    <p:sldId id="908" r:id="rId31"/>
    <p:sldId id="909" r:id="rId32"/>
    <p:sldId id="910" r:id="rId33"/>
    <p:sldId id="911" r:id="rId34"/>
    <p:sldId id="912" r:id="rId35"/>
    <p:sldId id="913" r:id="rId36"/>
    <p:sldId id="932" r:id="rId37"/>
    <p:sldId id="917" r:id="rId38"/>
    <p:sldId id="918" r:id="rId39"/>
    <p:sldId id="919" r:id="rId40"/>
    <p:sldId id="920" r:id="rId41"/>
    <p:sldId id="921" r:id="rId42"/>
    <p:sldId id="922" r:id="rId43"/>
    <p:sldId id="841" r:id="rId44"/>
    <p:sldId id="842" r:id="rId45"/>
    <p:sldId id="923" r:id="rId46"/>
    <p:sldId id="924" r:id="rId47"/>
    <p:sldId id="864" r:id="rId48"/>
    <p:sldId id="865" r:id="rId49"/>
    <p:sldId id="925" r:id="rId50"/>
    <p:sldId id="926" r:id="rId51"/>
    <p:sldId id="927" r:id="rId52"/>
    <p:sldId id="928" r:id="rId53"/>
    <p:sldId id="929" r:id="rId54"/>
    <p:sldId id="930" r:id="rId55"/>
    <p:sldId id="953" r:id="rId56"/>
    <p:sldId id="954" r:id="rId57"/>
    <p:sldId id="955" r:id="rId58"/>
    <p:sldId id="843" r:id="rId59"/>
    <p:sldId id="844" r:id="rId60"/>
    <p:sldId id="845" r:id="rId61"/>
    <p:sldId id="869" r:id="rId62"/>
    <p:sldId id="871" r:id="rId63"/>
    <p:sldId id="872" r:id="rId64"/>
    <p:sldId id="847" r:id="rId65"/>
    <p:sldId id="846" r:id="rId66"/>
    <p:sldId id="855" r:id="rId67"/>
    <p:sldId id="867" r:id="rId68"/>
    <p:sldId id="956" r:id="rId69"/>
    <p:sldId id="957" r:id="rId70"/>
    <p:sldId id="834" r:id="rId71"/>
    <p:sldId id="835" r:id="rId72"/>
    <p:sldId id="876" r:id="rId73"/>
    <p:sldId id="833" r:id="rId74"/>
    <p:sldId id="859" r:id="rId75"/>
    <p:sldId id="860" r:id="rId76"/>
    <p:sldId id="883" r:id="rId77"/>
    <p:sldId id="856" r:id="rId78"/>
    <p:sldId id="815" r:id="rId79"/>
    <p:sldId id="829" r:id="rId80"/>
    <p:sldId id="837" r:id="rId81"/>
    <p:sldId id="958" r:id="rId82"/>
    <p:sldId id="959" r:id="rId83"/>
    <p:sldId id="861" r:id="rId84"/>
    <p:sldId id="857" r:id="rId85"/>
    <p:sldId id="878" r:id="rId86"/>
    <p:sldId id="830" r:id="rId87"/>
    <p:sldId id="831" r:id="rId88"/>
    <p:sldId id="832" r:id="rId89"/>
    <p:sldId id="862" r:id="rId90"/>
    <p:sldId id="848" r:id="rId91"/>
    <p:sldId id="729" r:id="rId92"/>
    <p:sldId id="858" r:id="rId93"/>
    <p:sldId id="797" r:id="rId94"/>
    <p:sldId id="850" r:id="rId95"/>
  </p:sldIdLst>
  <p:sldSz cx="9144000" cy="6858000" type="screen4x3"/>
  <p:notesSz cx="7010400" cy="9296400"/>
  <p:custDataLst>
    <p:tags r:id="rId9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8" autoAdjust="0"/>
    <p:restoredTop sz="96562" autoAdjust="0"/>
  </p:normalViewPr>
  <p:slideViewPr>
    <p:cSldViewPr>
      <p:cViewPr>
        <p:scale>
          <a:sx n="70" d="100"/>
          <a:sy n="70" d="100"/>
        </p:scale>
        <p:origin x="-610" y="-106"/>
      </p:cViewPr>
      <p:guideLst>
        <p:guide orient="horz" pos="2160"/>
        <p:guide pos="2880"/>
      </p:guideLst>
    </p:cSldViewPr>
  </p:slideViewPr>
  <p:outlineViewPr>
    <p:cViewPr>
      <p:scale>
        <a:sx n="33" d="100"/>
        <a:sy n="33" d="100"/>
      </p:scale>
      <p:origin x="0" y="-27950"/>
    </p:cViewPr>
  </p:outlineViewPr>
  <p:notesTextViewPr>
    <p:cViewPr>
      <p:scale>
        <a:sx n="3" d="2"/>
        <a:sy n="3" d="2"/>
      </p:scale>
      <p:origin x="0" y="0"/>
    </p:cViewPr>
  </p:notesTextViewPr>
  <p:sorterViewPr>
    <p:cViewPr varScale="1">
      <p:scale>
        <a:sx n="1" d="1"/>
        <a:sy n="1" d="1"/>
      </p:scale>
      <p:origin x="0" y="19260"/>
    </p:cViewPr>
  </p:sorterViewPr>
  <p:notesViewPr>
    <p:cSldViewPr>
      <p:cViewPr varScale="1">
        <p:scale>
          <a:sx n="49" d="100"/>
          <a:sy n="49" d="100"/>
        </p:scale>
        <p:origin x="2630"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2" tIns="46581" rIns="93162" bIns="465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2" tIns="46581" rIns="93162" bIns="46581" rtlCol="0"/>
          <a:lstStyle>
            <a:lvl1pPr algn="r" eaLnBrk="1" fontAlgn="auto" hangingPunct="1">
              <a:spcBef>
                <a:spcPts val="0"/>
              </a:spcBef>
              <a:spcAft>
                <a:spcPts val="0"/>
              </a:spcAft>
              <a:defRPr sz="1200">
                <a:latin typeface="+mn-lt"/>
              </a:defRPr>
            </a:lvl1pPr>
          </a:lstStyle>
          <a:p>
            <a:pPr>
              <a:defRPr/>
            </a:pPr>
            <a:fld id="{F7768A9D-19BF-4103-8AE1-FA6AB8AADC33}" type="datetimeFigureOut">
              <a:rPr lang="en-US"/>
              <a:pPr>
                <a:defRPr/>
              </a:pPr>
              <a:t>2/5/2018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2" tIns="46581" rIns="93162" bIns="4658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2" tIns="46581" rIns="93162" bIns="4658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C77BE6-C85B-48D0-8784-D4DF8EEB3B96}" type="slidenum">
              <a:rPr lang="en-US" altLang="en-US"/>
              <a:pPr>
                <a:defRPr/>
              </a:pPr>
              <a:t>‹#›</a:t>
            </a:fld>
            <a:endParaRPr lang="en-US" altLang="en-US"/>
          </a:p>
        </p:txBody>
      </p:sp>
    </p:spTree>
    <p:extLst>
      <p:ext uri="{BB962C8B-B14F-4D97-AF65-F5344CB8AC3E}">
        <p14:creationId xmlns:p14="http://schemas.microsoft.com/office/powerpoint/2010/main" val="146401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1" tIns="45715" rIns="91431" bIns="4571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31" tIns="45715" rIns="91431" bIns="45715" rtlCol="0"/>
          <a:lstStyle>
            <a:lvl1pPr algn="r" eaLnBrk="1" hangingPunct="1">
              <a:defRPr sz="1200">
                <a:latin typeface="Arial" charset="0"/>
              </a:defRPr>
            </a:lvl1pPr>
          </a:lstStyle>
          <a:p>
            <a:pPr>
              <a:defRPr/>
            </a:pPr>
            <a:fld id="{197C1683-3D0B-41F6-A034-999BB1A7F404}" type="datetimeFigureOut">
              <a:rPr lang="en-US"/>
              <a:pPr>
                <a:defRPr/>
              </a:pPr>
              <a:t>2/5/2018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31" tIns="45715" rIns="91431" bIns="45715"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1" tIns="45715" rIns="91431"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31" tIns="45715" rIns="91431" bIns="4571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E0F84D17-B432-4118-B7A7-96089F685812}" type="slidenum">
              <a:rPr lang="en-US" altLang="en-US"/>
              <a:pPr>
                <a:defRPr/>
              </a:pPr>
              <a:t>‹#›</a:t>
            </a:fld>
            <a:endParaRPr lang="en-US" altLang="en-US"/>
          </a:p>
        </p:txBody>
      </p:sp>
    </p:spTree>
    <p:extLst>
      <p:ext uri="{BB962C8B-B14F-4D97-AF65-F5344CB8AC3E}">
        <p14:creationId xmlns:p14="http://schemas.microsoft.com/office/powerpoint/2010/main" val="3567731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skybrary.aero/index.php/Human_Error_Types"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March 23,</a:t>
            </a:r>
            <a:r>
              <a:rPr lang="en-US" sz="1200" b="0" i="0" u="none" strike="noStrike" kern="1200" baseline="0" dirty="0" smtClean="0">
                <a:solidFill>
                  <a:schemeClr val="tx1"/>
                </a:solidFill>
                <a:effectLst/>
                <a:latin typeface="+mn-lt"/>
                <a:ea typeface="+mn-ea"/>
                <a:cs typeface="+mn-cs"/>
              </a:rPr>
              <a:t> 2009 </a:t>
            </a:r>
            <a:r>
              <a:rPr lang="en-US" sz="1200" b="0" i="0" u="none" strike="noStrike" kern="1200" dirty="0" smtClean="0">
                <a:solidFill>
                  <a:schemeClr val="tx1"/>
                </a:solidFill>
                <a:effectLst/>
                <a:latin typeface="+mn-lt"/>
                <a:ea typeface="+mn-ea"/>
                <a:cs typeface="+mn-cs"/>
              </a:rPr>
              <a:t>Nolan Schmidt, volunteer fire chief for</a:t>
            </a:r>
            <a:r>
              <a:rPr lang="en-US" sz="1200" b="0" i="0" u="none" strike="noStrike" kern="1200" baseline="0" dirty="0" smtClean="0">
                <a:solidFill>
                  <a:schemeClr val="tx1"/>
                </a:solidFill>
                <a:effectLst/>
                <a:latin typeface="+mn-lt"/>
                <a:ea typeface="+mn-ea"/>
                <a:cs typeface="+mn-cs"/>
              </a:rPr>
              <a:t> the Hydro, Oklahoma fire department </a:t>
            </a:r>
            <a:r>
              <a:rPr lang="en-US" sz="1200" b="0" i="0" u="none" strike="noStrike" kern="1200" dirty="0" smtClean="0">
                <a:solidFill>
                  <a:schemeClr val="tx1"/>
                </a:solidFill>
                <a:effectLst/>
                <a:latin typeface="+mn-lt"/>
                <a:ea typeface="+mn-ea"/>
                <a:cs typeface="+mn-cs"/>
              </a:rPr>
              <a:t>died fighting</a:t>
            </a:r>
            <a:r>
              <a:rPr lang="en-US" sz="1200" b="0" i="0" u="none" strike="noStrike" kern="1200" baseline="0" dirty="0" smtClean="0">
                <a:solidFill>
                  <a:schemeClr val="tx1"/>
                </a:solidFill>
                <a:effectLst/>
                <a:latin typeface="+mn-lt"/>
                <a:ea typeface="+mn-ea"/>
                <a:cs typeface="+mn-cs"/>
              </a:rPr>
              <a:t> a</a:t>
            </a:r>
            <a:r>
              <a:rPr lang="en-US" sz="1200" b="0" i="0" u="none" strike="noStrike" kern="1200" dirty="0" smtClean="0">
                <a:solidFill>
                  <a:schemeClr val="tx1"/>
                </a:solidFill>
                <a:effectLst/>
                <a:latin typeface="+mn-lt"/>
                <a:ea typeface="+mn-ea"/>
                <a:cs typeface="+mn-cs"/>
              </a:rPr>
              <a:t> fire inside a Hydro grain bin.  </a:t>
            </a:r>
            <a:r>
              <a:rPr lang="en-US" sz="1200" b="0" i="0" kern="1200" dirty="0" smtClean="0">
                <a:solidFill>
                  <a:schemeClr val="tx1"/>
                </a:solidFill>
                <a:effectLst/>
                <a:latin typeface="+mn-lt"/>
                <a:ea typeface="+mn-ea"/>
                <a:cs typeface="+mn-cs"/>
              </a:rPr>
              <a:t>Fire Chief Schmidt was one of at least five firefighters who climbed into a bin half full of burning soybeans. Fellow firefighters later cut through the side of the metal bin to remove Schmidt and four other colleagues, who were overwhelmed by thick smoke.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Chief Schmidt and the members of his fire department were dispatched to a report of a possible fire in a large grain bin. Firefighters entered the bin to investigate. Chief Schmidt ordered firefighters to exit the bin. In order to get out of the bin, firefighters had to climb up a long ladder. One of the firefighters in the bin was fatigued and could not complete the climb. Chief Schmidt entered the bin the assist the firefighter. Both firefighters subsequently lost consciousness. Firefighters on the exterior cut a hole in the metal wall of the bin and extricated the two firefighters. Chief Schmidt was transported to the hospital but was pronounced dead. The cause of death was listed as asphyxiation due to probable carbon monoxide toxicity.</a:t>
            </a:r>
            <a:endParaRPr lang="en-US" sz="1200" b="0" i="0" u="none" strike="noStrike" kern="1200" dirty="0" smtClean="0">
              <a:solidFill>
                <a:schemeClr val="tx1"/>
              </a:solidFill>
              <a:effectLst/>
              <a:latin typeface="+mn-lt"/>
              <a:ea typeface="+mn-ea"/>
              <a:cs typeface="+mn-cs"/>
            </a:endParaRPr>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CDF63-4619-44D2-A793-DAC4D71EC57E}"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6496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In order to have a grain dust explosion, you have to have these same three components; but you will also need a couple more things present in order for an explosion to occur.</a:t>
            </a:r>
          </a:p>
          <a:p>
            <a:pPr eaLnBrk="1" hangingPunct="1">
              <a:defRPr/>
            </a:pPr>
            <a:r>
              <a:rPr lang="en-US" dirty="0" smtClean="0"/>
              <a:t>Dust in suspension:</a:t>
            </a:r>
          </a:p>
          <a:p>
            <a:pPr eaLnBrk="1" hangingPunct="1">
              <a:defRPr/>
            </a:pPr>
            <a:r>
              <a:rPr lang="en-US" dirty="0" smtClean="0"/>
              <a:t>	Any time there is grain movement you are going to have a certain amount of dust in suspension.  The amount will depend on the engineering practices that are in place such as enclosed drag conveyors, dust systems, grain oiling systems, etc.  There is a minimum concentration of dust that must be suspended in air in order for an explosion to occur, but that amount is a very small amount. In fact, the minimum is considered to be .04 of an ounce or 1.13 grams per cu. ft.  This amount will not completely cover the surface of 1 sq. ft.</a:t>
            </a:r>
          </a:p>
          <a:p>
            <a:pPr eaLnBrk="1" hangingPunct="1">
              <a:defRPr/>
            </a:pPr>
            <a:r>
              <a:rPr lang="en-US" dirty="0" smtClean="0"/>
              <a:t>	Of course during an explosion dust that is lying on the floor, equipment, and ledges or clinging to the walls will become dust in suspension because of the initial explosion, which can in turn trigger secondary explosions.  We will talk more about secondary explosions in a little bit.</a:t>
            </a:r>
          </a:p>
          <a:p>
            <a:pPr eaLnBrk="1" hangingPunct="1">
              <a:defRPr/>
            </a:pPr>
            <a:r>
              <a:rPr lang="en-US" dirty="0" smtClean="0"/>
              <a:t>	Of course the more dust that is present, the drier the dust, and the more finely divided the dust, the bigger the boom.</a:t>
            </a:r>
          </a:p>
          <a:p>
            <a:pPr eaLnBrk="1" hangingPunct="1">
              <a:defRPr/>
            </a:pPr>
            <a:r>
              <a:rPr lang="en-US" dirty="0" smtClean="0"/>
              <a:t>Confinement:</a:t>
            </a:r>
          </a:p>
          <a:p>
            <a:pPr eaLnBrk="1" hangingPunct="1">
              <a:defRPr/>
            </a:pPr>
            <a:r>
              <a:rPr lang="en-US" dirty="0" smtClean="0"/>
              <a:t>	The dust must be confined. The tighter the confinement the more build up of static pressure there will be.  If the dust is not confined there is still the danger of a flash fire.</a:t>
            </a:r>
          </a:p>
          <a:p>
            <a:pPr>
              <a:defRPr/>
            </a:pPr>
            <a:endParaRPr 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6E76C-66A6-4250-9339-F6FD0D10E133}" type="slidenum">
              <a:rPr lang="en-US" altLang="en-US" smtClean="0"/>
              <a:pPr/>
              <a:t>43</a:t>
            </a:fld>
            <a:endParaRPr lang="en-US" altLang="en-US" smtClean="0"/>
          </a:p>
        </p:txBody>
      </p:sp>
    </p:spTree>
    <p:extLst>
      <p:ext uri="{BB962C8B-B14F-4D97-AF65-F5344CB8AC3E}">
        <p14:creationId xmlns:p14="http://schemas.microsoft.com/office/powerpoint/2010/main" val="396257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Low relative humidity is suspected of being a major factor in explosions where static electricity may have been the ignition source and where the grain dust was very dry.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D25E62-3D63-47A6-83CA-757DF8449C7F}" type="slidenum">
              <a:rPr lang="en-US" altLang="en-US" smtClean="0"/>
              <a:pPr/>
              <a:t>44</a:t>
            </a:fld>
            <a:endParaRPr lang="en-US" altLang="en-US" smtClean="0"/>
          </a:p>
        </p:txBody>
      </p:sp>
    </p:spTree>
    <p:extLst>
      <p:ext uri="{BB962C8B-B14F-4D97-AF65-F5344CB8AC3E}">
        <p14:creationId xmlns:p14="http://schemas.microsoft.com/office/powerpoint/2010/main" val="35086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51B16E-2BBD-44DC-A042-9A751808BE0F}" type="slidenum">
              <a:rPr lang="en-US" altLang="en-US" smtClean="0">
                <a:latin typeface="Arial" panose="020B0604020202020204" pitchFamily="34" charset="0"/>
              </a:rPr>
              <a:pPr>
                <a:spcBef>
                  <a:spcPct val="0"/>
                </a:spcBef>
              </a:pPr>
              <a:t>47</a:t>
            </a:fld>
            <a:endParaRPr lang="en-US" altLang="en-US" smtClean="0">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Replace video</a:t>
            </a:r>
          </a:p>
        </p:txBody>
      </p:sp>
    </p:spTree>
    <p:extLst>
      <p:ext uri="{BB962C8B-B14F-4D97-AF65-F5344CB8AC3E}">
        <p14:creationId xmlns:p14="http://schemas.microsoft.com/office/powerpoint/2010/main" val="95284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532510-3B7A-463D-8FE7-8C58FEF1E998}" type="slidenum">
              <a:rPr lang="en-US" altLang="en-US" smtClean="0">
                <a:latin typeface="Arial" panose="020B0604020202020204" pitchFamily="34" charset="0"/>
              </a:rPr>
              <a:pPr>
                <a:spcBef>
                  <a:spcPct val="0"/>
                </a:spcBef>
              </a:pPr>
              <a:t>48</a:t>
            </a:fld>
            <a:endParaRPr lang="en-US" altLang="en-US" smtClean="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Replace video</a:t>
            </a:r>
          </a:p>
          <a:p>
            <a:pPr eaLnBrk="1" hangingPunct="1"/>
            <a:endParaRPr lang="en-US" altLang="en-US" dirty="0" smtClean="0"/>
          </a:p>
        </p:txBody>
      </p:sp>
    </p:spTree>
    <p:extLst>
      <p:ext uri="{BB962C8B-B14F-4D97-AF65-F5344CB8AC3E}">
        <p14:creationId xmlns:p14="http://schemas.microsoft.com/office/powerpoint/2010/main" val="367556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55</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20F67-988E-4E37-9674-4FA12E2ECB6E}" type="slidenum">
              <a:rPr lang="en-US" altLang="en-US" smtClean="0">
                <a:latin typeface="Arial" panose="020B0604020202020204" pitchFamily="34" charset="0"/>
              </a:rPr>
              <a:pPr>
                <a:spcBef>
                  <a:spcPct val="0"/>
                </a:spcBef>
              </a:pPr>
              <a:t>61</a:t>
            </a:fld>
            <a:endParaRPr lang="en-US" altLang="en-US" smtClean="0">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Look for and understand signage used by these facilities.  </a:t>
            </a:r>
          </a:p>
        </p:txBody>
      </p:sp>
    </p:spTree>
    <p:extLst>
      <p:ext uri="{BB962C8B-B14F-4D97-AF65-F5344CB8AC3E}">
        <p14:creationId xmlns:p14="http://schemas.microsoft.com/office/powerpoint/2010/main" val="148878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The active ingredient in these products is Aluminum Phosphide.  Aluminum Phosphide release when exposed to moisture. It releases </a:t>
            </a:r>
            <a:r>
              <a:rPr lang="en-US" b="1" u="sng" dirty="0" smtClean="0"/>
              <a:t>PHOSPHINE GAS</a:t>
            </a:r>
            <a:r>
              <a:rPr lang="en-US" dirty="0" smtClean="0"/>
              <a:t>. </a:t>
            </a:r>
          </a:p>
          <a:p>
            <a:pPr eaLnBrk="1" hangingPunct="1">
              <a:defRPr/>
            </a:pPr>
            <a:endParaRPr lang="en-US" dirty="0" smtClean="0"/>
          </a:p>
          <a:p>
            <a:pPr eaLnBrk="1" hangingPunct="1">
              <a:defRPr/>
            </a:pPr>
            <a:r>
              <a:rPr lang="en-US" dirty="0" smtClean="0"/>
              <a:t>Wear cotton gloves when handling Aluminum Phosphide. Moisture on the skin can initiate the release of phosphine gas, which can be inhaled.  Additionally it is important to remove cooper, gold and silver so that it is not exposed to Hydrogen Phosphide</a:t>
            </a:r>
          </a:p>
          <a:p>
            <a:pPr eaLnBrk="1" hangingPunct="1">
              <a:defRPr/>
            </a:pPr>
            <a:endParaRPr lang="en-US" dirty="0" smtClean="0"/>
          </a:p>
          <a:p>
            <a:pPr eaLnBrk="1" hangingPunct="1">
              <a:defRPr/>
            </a:pPr>
            <a:r>
              <a:rPr lang="en-US" dirty="0" smtClean="0"/>
              <a:t>The gloves and clothing used when handling Aluminum Phosphide should be aerated in a well ventilated area prior to laundering.   </a:t>
            </a:r>
          </a:p>
          <a:p>
            <a:pPr eaLnBrk="1" hangingPunct="1">
              <a:defRPr/>
            </a:pPr>
            <a:endParaRPr lang="en-US" dirty="0" smtClean="0"/>
          </a:p>
          <a:p>
            <a:pPr eaLnBrk="1" hangingPunct="1">
              <a:defRPr/>
            </a:pPr>
            <a:r>
              <a:rPr lang="en-US" dirty="0" smtClean="0"/>
              <a:t>After opening the can always make sure the top is tightly closed to keep moisture out.</a:t>
            </a:r>
          </a:p>
          <a:p>
            <a:pPr eaLnBrk="1" hangingPunct="1">
              <a:defRPr/>
            </a:pPr>
            <a:r>
              <a:rPr lang="en-US" dirty="0" smtClean="0"/>
              <a:t>It is very important that you empty any dust that may left in the container. After handling Aluminum Phosphide always wash your hands before doing anything else.</a:t>
            </a:r>
          </a:p>
          <a:p>
            <a:pPr eaLnBrk="1" hangingPunct="1">
              <a:defRPr/>
            </a:pPr>
            <a:endParaRPr lang="en-US" dirty="0" smtClean="0"/>
          </a:p>
          <a:p>
            <a:pPr eaLnBrk="1" hangingPunct="1">
              <a:defRPr/>
            </a:pPr>
            <a:r>
              <a:rPr lang="en-US" dirty="0" smtClean="0"/>
              <a:t>When you are done with the container properly rinse and dispose of the bottle.</a:t>
            </a:r>
          </a:p>
          <a:p>
            <a:pPr eaLnBrk="1" hangingPunct="1">
              <a:defRPr/>
            </a:pPr>
            <a:r>
              <a:rPr lang="en-US" dirty="0" smtClean="0"/>
              <a:t>When rinsing the bottle do it in the open air away from buildings and other facilities once rinsed you can check with your local recycler for disposal.</a:t>
            </a:r>
          </a:p>
          <a:p>
            <a:pPr eaLnBrk="1" hangingPunct="1">
              <a:defRPr/>
            </a:pPr>
            <a:r>
              <a:rPr lang="en-US" dirty="0" smtClean="0"/>
              <a:t>If rinsing it is important that the </a:t>
            </a:r>
            <a:r>
              <a:rPr lang="en-US" dirty="0" err="1" smtClean="0"/>
              <a:t>rinsate</a:t>
            </a:r>
            <a:r>
              <a:rPr lang="en-US" dirty="0" smtClean="0"/>
              <a:t> be disposed of properly.</a:t>
            </a:r>
          </a:p>
          <a:p>
            <a:pPr eaLnBrk="1" hangingPunct="1">
              <a:defRPr/>
            </a:pPr>
            <a:endParaRPr lang="en-US" dirty="0" smtClean="0"/>
          </a:p>
          <a:p>
            <a:pPr eaLnBrk="1" hangingPunct="1">
              <a:defRPr/>
            </a:pPr>
            <a:r>
              <a:rPr lang="en-US" dirty="0" smtClean="0"/>
              <a:t>Check with local authorities before disposing of the containers. </a:t>
            </a:r>
          </a:p>
          <a:p>
            <a:pPr>
              <a:defRPr/>
            </a:pPr>
            <a:r>
              <a:rPr lang="en-US" dirty="0" smtClean="0"/>
              <a:t>It the local recycler will not take the container you must poke holes in the container and let air and dispose in a sanitary landfill.</a:t>
            </a: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745A61-A80D-4A95-AF84-7600D610E10F}" type="slidenum">
              <a:rPr lang="en-US" altLang="en-US" smtClean="0"/>
              <a:pPr/>
              <a:t>62</a:t>
            </a:fld>
            <a:endParaRPr lang="en-US" altLang="en-US" smtClean="0"/>
          </a:p>
        </p:txBody>
      </p:sp>
    </p:spTree>
    <p:extLst>
      <p:ext uri="{BB962C8B-B14F-4D97-AF65-F5344CB8AC3E}">
        <p14:creationId xmlns:p14="http://schemas.microsoft.com/office/powerpoint/2010/main" val="183126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C2577F-D931-4C6C-A69A-AE7A6A2F284D}" type="slidenum">
              <a:rPr lang="en-US" altLang="en-US" smtClean="0"/>
              <a:pPr/>
              <a:t>63</a:t>
            </a:fld>
            <a:endParaRPr lang="en-US" altLang="en-US" smtClean="0"/>
          </a:p>
        </p:txBody>
      </p:sp>
    </p:spTree>
    <p:extLst>
      <p:ext uri="{BB962C8B-B14F-4D97-AF65-F5344CB8AC3E}">
        <p14:creationId xmlns:p14="http://schemas.microsoft.com/office/powerpoint/2010/main" val="261316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Take time to review the information on a Phostoxin SDS.  Point out the </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87F179-DB67-4135-A397-3BA95D2BF460}" type="slidenum">
              <a:rPr lang="en-US" altLang="en-US" smtClean="0"/>
              <a:pPr/>
              <a:t>65</a:t>
            </a:fld>
            <a:endParaRPr lang="en-US" altLang="en-US" smtClean="0"/>
          </a:p>
        </p:txBody>
      </p:sp>
    </p:spTree>
    <p:extLst>
      <p:ext uri="{BB962C8B-B14F-4D97-AF65-F5344CB8AC3E}">
        <p14:creationId xmlns:p14="http://schemas.microsoft.com/office/powerpoint/2010/main" val="3841101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A8D241-8B20-43C3-B183-636F835E2830}" type="slidenum">
              <a:rPr lang="en-US" altLang="en-US" smtClean="0">
                <a:latin typeface="Arial" panose="020B0604020202020204" pitchFamily="34" charset="0"/>
              </a:rPr>
              <a:pPr>
                <a:spcBef>
                  <a:spcPct val="0"/>
                </a:spcBef>
              </a:pPr>
              <a:t>67</a:t>
            </a:fld>
            <a:endParaRPr lang="en-US" altLang="en-US" smtClean="0">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1601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March 23,</a:t>
            </a:r>
            <a:r>
              <a:rPr lang="en-US" sz="1200" b="0" i="0" u="none" strike="noStrike" kern="1200" baseline="0" dirty="0" smtClean="0">
                <a:solidFill>
                  <a:schemeClr val="tx1"/>
                </a:solidFill>
                <a:effectLst/>
                <a:latin typeface="+mn-lt"/>
                <a:ea typeface="+mn-ea"/>
                <a:cs typeface="+mn-cs"/>
              </a:rPr>
              <a:t> 2009 </a:t>
            </a:r>
            <a:r>
              <a:rPr lang="en-US" sz="1200" b="0" i="0" u="none" strike="noStrike" kern="1200" dirty="0" smtClean="0">
                <a:solidFill>
                  <a:schemeClr val="tx1"/>
                </a:solidFill>
                <a:effectLst/>
                <a:latin typeface="+mn-lt"/>
                <a:ea typeface="+mn-ea"/>
                <a:cs typeface="+mn-cs"/>
              </a:rPr>
              <a:t>Nolan Schmidt, volunteer fire chief for</a:t>
            </a:r>
            <a:r>
              <a:rPr lang="en-US" sz="1200" b="0" i="0" u="none" strike="noStrike" kern="1200" baseline="0" dirty="0" smtClean="0">
                <a:solidFill>
                  <a:schemeClr val="tx1"/>
                </a:solidFill>
                <a:effectLst/>
                <a:latin typeface="+mn-lt"/>
                <a:ea typeface="+mn-ea"/>
                <a:cs typeface="+mn-cs"/>
              </a:rPr>
              <a:t> the Hydro, Oklahoma fire department </a:t>
            </a:r>
            <a:r>
              <a:rPr lang="en-US" sz="1200" b="0" i="0" u="none" strike="noStrike" kern="1200" dirty="0" smtClean="0">
                <a:solidFill>
                  <a:schemeClr val="tx1"/>
                </a:solidFill>
                <a:effectLst/>
                <a:latin typeface="+mn-lt"/>
                <a:ea typeface="+mn-ea"/>
                <a:cs typeface="+mn-cs"/>
              </a:rPr>
              <a:t>died fighting</a:t>
            </a:r>
            <a:r>
              <a:rPr lang="en-US" sz="1200" b="0" i="0" u="none" strike="noStrike" kern="1200" baseline="0" dirty="0" smtClean="0">
                <a:solidFill>
                  <a:schemeClr val="tx1"/>
                </a:solidFill>
                <a:effectLst/>
                <a:latin typeface="+mn-lt"/>
                <a:ea typeface="+mn-ea"/>
                <a:cs typeface="+mn-cs"/>
              </a:rPr>
              <a:t> a</a:t>
            </a:r>
            <a:r>
              <a:rPr lang="en-US" sz="1200" b="0" i="0" u="none" strike="noStrike" kern="1200" dirty="0" smtClean="0">
                <a:solidFill>
                  <a:schemeClr val="tx1"/>
                </a:solidFill>
                <a:effectLst/>
                <a:latin typeface="+mn-lt"/>
                <a:ea typeface="+mn-ea"/>
                <a:cs typeface="+mn-cs"/>
              </a:rPr>
              <a:t> fire inside a Hydro grain bin.  </a:t>
            </a:r>
            <a:r>
              <a:rPr lang="en-US" sz="1200" b="0" i="0" kern="1200" dirty="0" smtClean="0">
                <a:solidFill>
                  <a:schemeClr val="tx1"/>
                </a:solidFill>
                <a:effectLst/>
                <a:latin typeface="+mn-lt"/>
                <a:ea typeface="+mn-ea"/>
                <a:cs typeface="+mn-cs"/>
              </a:rPr>
              <a:t>Fire Chief Schmidt was one of at least five firefighters who climbed into a bin half full of burning soybeans. Fellow firefighters later cut through the side of the metal bin to remove Schmidt and four other colleagues, who were overwhelmed by thick smoke.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Chief Schmidt and the members of his fire department were dispatched to a report of a possible fire in a large grain bin. Firefighters entered the bin to investigate. Chief Schmidt ordered firefighters to exit the bin. In order to get out of the bin, firefighters had to climb up a long ladder. One of the firefighters in the bin was fatigued and could not complete the climb. Chief Schmidt entered the bin the assist the firefighter. Both firefighters subsequently lost consciousness. Firefighters on the exterior cut a hole in the metal wall of the bin and extricated the two firefighters. Chief Schmidt was transported to the hospital but was pronounced dead. The cause of death was listed as asphyxiation due to probable carbon monoxide toxicity.</a:t>
            </a:r>
            <a:endParaRPr lang="en-US" sz="1200" b="0" i="0" u="none" strike="noStrike" kern="1200" dirty="0" smtClean="0">
              <a:solidFill>
                <a:schemeClr val="tx1"/>
              </a:solidFill>
              <a:effectLst/>
              <a:latin typeface="+mn-lt"/>
              <a:ea typeface="+mn-ea"/>
              <a:cs typeface="+mn-cs"/>
            </a:endParaRPr>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CDF63-4619-44D2-A793-DAC4D71EC57E}" type="slidenum">
              <a:rPr lang="en-US" altLang="en-US" smtClean="0">
                <a:solidFill>
                  <a:srgbClr val="000000"/>
                </a:solidFill>
                <a:latin typeface="Arial" panose="020B0604020202020204" pitchFamily="34" charset="0"/>
              </a:rPr>
              <a:pPr>
                <a:spcBef>
                  <a:spcPct val="0"/>
                </a:spcBef>
              </a:pPr>
              <a:t>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43609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D5026-1FBC-4C1F-BA02-A80AF3A87746}" type="slidenum">
              <a:rPr lang="en-US" altLang="en-US" smtClean="0">
                <a:latin typeface="Arial" panose="020B0604020202020204" pitchFamily="34" charset="0"/>
              </a:rPr>
              <a:pPr>
                <a:spcBef>
                  <a:spcPct val="0"/>
                </a:spcBef>
              </a:pPr>
              <a:t>68</a:t>
            </a:fld>
            <a:endParaRPr lang="en-US" altLang="en-US" smtClean="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1506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69</a:t>
            </a:fld>
            <a:endParaRPr lang="en-US" altLang="en-US"/>
          </a:p>
        </p:txBody>
      </p:sp>
    </p:spTree>
    <p:extLst>
      <p:ext uri="{BB962C8B-B14F-4D97-AF65-F5344CB8AC3E}">
        <p14:creationId xmlns:p14="http://schemas.microsoft.com/office/powerpoint/2010/main" val="336247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Test the air within a bin prior to entry for the presence of combustible and toxic gases.  Determine if there is an oxygen deficiency within the bin.  If proper monitoring equipment is not available, open</a:t>
            </a:r>
            <a:r>
              <a:rPr lang="en-US" sz="1200" kern="1200" baseline="0" dirty="0" smtClean="0">
                <a:solidFill>
                  <a:schemeClr val="tx1"/>
                </a:solidFill>
                <a:effectLst/>
                <a:latin typeface="+mn-lt"/>
                <a:ea typeface="+mn-ea"/>
                <a:cs typeface="+mn-cs"/>
              </a:rPr>
              <a:t> vents and </a:t>
            </a:r>
            <a:r>
              <a:rPr lang="en-US" sz="1200" kern="1200" dirty="0" smtClean="0">
                <a:solidFill>
                  <a:schemeClr val="tx1"/>
                </a:solidFill>
                <a:effectLst/>
                <a:latin typeface="+mn-lt"/>
                <a:ea typeface="+mn-ea"/>
                <a:cs typeface="+mn-cs"/>
              </a:rPr>
              <a:t>operate bin fans long enough to completely exchange the air inside the bin with fresh outside air.  Fans should remain on while the worker is inside the bin.</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70</a:t>
            </a:fld>
            <a:endParaRPr lang="en-US" altLang="en-US"/>
          </a:p>
        </p:txBody>
      </p:sp>
    </p:spTree>
    <p:extLst>
      <p:ext uri="{BB962C8B-B14F-4D97-AF65-F5344CB8AC3E}">
        <p14:creationId xmlns:p14="http://schemas.microsoft.com/office/powerpoint/2010/main" val="415324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monitoring</a:t>
            </a:r>
            <a:r>
              <a:rPr lang="en-US" baseline="0" dirty="0" smtClean="0"/>
              <a:t> equipment is unavailable aeration of the bin must be conducted long enough to ensure the air in the bin has been completely replaced with fresh outside air.  Aeration must continue throughout the entry.</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71</a:t>
            </a:fld>
            <a:endParaRPr lang="en-US" altLang="en-US"/>
          </a:p>
        </p:txBody>
      </p:sp>
    </p:spTree>
    <p:extLst>
      <p:ext uri="{BB962C8B-B14F-4D97-AF65-F5344CB8AC3E}">
        <p14:creationId xmlns:p14="http://schemas.microsoft.com/office/powerpoint/2010/main" val="1114434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the difference</a:t>
            </a:r>
            <a:r>
              <a:rPr lang="en-US" baseline="0" dirty="0" smtClean="0"/>
              <a:t> between temperature inside and outside the bin effect moisture content, moisture movement, and condensation on bin walls.  Relate this information to the caking, clumping, and molding of the grain.  If outside air is 10</a:t>
            </a:r>
            <a:r>
              <a:rPr lang="en-US" sz="1200" kern="1200" dirty="0" smtClean="0">
                <a:solidFill>
                  <a:schemeClr val="tx1"/>
                </a:solidFill>
                <a:latin typeface="+mn-lt"/>
                <a:ea typeface="+mn-ea"/>
                <a:cs typeface="+mn-cs"/>
              </a:rPr>
              <a:t>°F below the grain temperature aeration should be used</a:t>
            </a:r>
            <a:r>
              <a:rPr lang="en-US" sz="1200" kern="1200" baseline="0" dirty="0" smtClean="0">
                <a:solidFill>
                  <a:schemeClr val="tx1"/>
                </a:solidFill>
                <a:latin typeface="+mn-lt"/>
                <a:ea typeface="+mn-ea"/>
                <a:cs typeface="+mn-cs"/>
              </a:rPr>
              <a:t> to lower the temperature of the grain.</a:t>
            </a:r>
          </a:p>
          <a:p>
            <a:r>
              <a:rPr lang="en-US" sz="1200" kern="1200" baseline="0" dirty="0" smtClean="0">
                <a:solidFill>
                  <a:schemeClr val="tx1"/>
                </a:solidFill>
                <a:latin typeface="+mn-lt"/>
                <a:ea typeface="+mn-ea"/>
                <a:cs typeface="+mn-cs"/>
              </a:rPr>
              <a:t>Aeration can also equalize temperatures within the bin, prevent migration and condensation, and control bacteria, insects, mold, and mites.</a:t>
            </a:r>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72</a:t>
            </a:fld>
            <a:endParaRPr lang="en-US" altLang="en-US"/>
          </a:p>
        </p:txBody>
      </p:sp>
    </p:spTree>
    <p:extLst>
      <p:ext uri="{BB962C8B-B14F-4D97-AF65-F5344CB8AC3E}">
        <p14:creationId xmlns:p14="http://schemas.microsoft.com/office/powerpoint/2010/main" val="1596363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EDB09B-CE24-496D-9927-DFCCD7EAEF82}" type="slidenum">
              <a:rPr lang="en-US" altLang="en-US" smtClean="0">
                <a:latin typeface="Arial" panose="020B0604020202020204" pitchFamily="34" charset="0"/>
              </a:rPr>
              <a:pPr>
                <a:spcBef>
                  <a:spcPct val="0"/>
                </a:spcBef>
              </a:pPr>
              <a:t>74</a:t>
            </a:fld>
            <a:endParaRPr lang="en-US" altLang="en-US"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Tum off and lock out all powered equipment associated with the bin, including augers, used to help move grain, so that the grain is not being emptied or moving out or into the bin.  </a:t>
            </a:r>
            <a:endParaRPr lang="en-US" altLang="en-US" dirty="0" smtClean="0"/>
          </a:p>
        </p:txBody>
      </p:sp>
    </p:spTree>
    <p:extLst>
      <p:ext uri="{BB962C8B-B14F-4D97-AF65-F5344CB8AC3E}">
        <p14:creationId xmlns:p14="http://schemas.microsoft.com/office/powerpoint/2010/main" val="13622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4C05ED-B55A-4A05-AA38-E8A524277350}" type="slidenum">
              <a:rPr lang="en-US" altLang="en-US" smtClean="0">
                <a:latin typeface="Arial" panose="020B0604020202020204" pitchFamily="34" charset="0"/>
              </a:rPr>
              <a:pPr>
                <a:spcBef>
                  <a:spcPct val="0"/>
                </a:spcBef>
              </a:pPr>
              <a:t>75</a:t>
            </a:fld>
            <a:endParaRPr lang="en-US" altLang="en-US" smtClean="0">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smtClean="0"/>
              <a:t>Even</a:t>
            </a:r>
            <a:r>
              <a:rPr lang="en-US" altLang="en-US" baseline="0" dirty="0" smtClean="0"/>
              <a:t> the individual farm should follow basic safety precautions established by the Confined Space Entry Permit process.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Never enter a grain bin unless it is really truly necessary and follow</a:t>
            </a:r>
            <a:r>
              <a:rPr lang="en-US" sz="1200" kern="1200" baseline="0" dirty="0" smtClean="0">
                <a:solidFill>
                  <a:schemeClr val="tx1"/>
                </a:solidFill>
                <a:effectLst/>
                <a:latin typeface="+mn-lt"/>
                <a:ea typeface="+mn-ea"/>
                <a:cs typeface="+mn-cs"/>
              </a:rPr>
              <a:t> the entry permit process every time entry must be made.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Always lockout unloading equipment before entering (so they can't be turned on by mistake).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Provide anyone entering the bin a body harness with a </a:t>
            </a:r>
            <a:r>
              <a:rPr lang="en-US" sz="1200" kern="1200" dirty="0" err="1" smtClean="0">
                <a:solidFill>
                  <a:schemeClr val="tx1"/>
                </a:solidFill>
                <a:effectLst/>
                <a:latin typeface="+mn-lt"/>
                <a:ea typeface="+mn-ea"/>
                <a:cs typeface="+mn-cs"/>
              </a:rPr>
              <a:t>llfeline</a:t>
            </a:r>
            <a:r>
              <a:rPr lang="en-US" sz="1200" kern="1200" dirty="0" smtClean="0">
                <a:solidFill>
                  <a:schemeClr val="tx1"/>
                </a:solidFill>
                <a:effectLst/>
                <a:latin typeface="+mn-lt"/>
                <a:ea typeface="+mn-ea"/>
                <a:cs typeface="+mn-cs"/>
              </a:rPr>
              <a:t> and ensure that it is secured prior to the worker entering the bin.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Provide an observer stationed outside the bin that is at all time in visual and audible contact with the person inside the bin.  The observer must be equipped to provide assistance and continuously track the worker in the bin.  Never enter a grain bin alone-have an outside observer who can both see and hear you.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n-ea"/>
                <a:cs typeface="+mn-cs"/>
              </a:rPr>
              <a:t>Teens and youth </a:t>
            </a:r>
            <a:r>
              <a:rPr lang="en-US" sz="1200" kern="1200" dirty="0" smtClean="0">
                <a:solidFill>
                  <a:schemeClr val="tx1"/>
                </a:solidFill>
                <a:effectLst/>
                <a:latin typeface="+mn-lt"/>
                <a:ea typeface="+mn-ea"/>
                <a:cs typeface="+mn-cs"/>
              </a:rPr>
              <a:t>do not have the experience, training or qualifications to provide the</a:t>
            </a:r>
            <a:r>
              <a:rPr lang="en-US" sz="1200" kern="1200" baseline="0" dirty="0" smtClean="0">
                <a:solidFill>
                  <a:schemeClr val="tx1"/>
                </a:solidFill>
                <a:effectLst/>
                <a:latin typeface="+mn-lt"/>
                <a:ea typeface="+mn-ea"/>
                <a:cs typeface="+mn-cs"/>
              </a:rPr>
              <a:t> necessary </a:t>
            </a:r>
            <a:r>
              <a:rPr lang="en-US" sz="1200" kern="1200" dirty="0" smtClean="0">
                <a:solidFill>
                  <a:schemeClr val="tx1"/>
                </a:solidFill>
                <a:effectLst/>
                <a:latin typeface="+mn-lt"/>
                <a:ea typeface="+mn-ea"/>
                <a:cs typeface="+mn-cs"/>
              </a:rPr>
              <a:t>help you would need.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outside observer must have a sure and quick method to contact emergency responders in case of an emergency.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Always check oxygen (min 19.5%) and toxic/flammable gas levels (phosphine, C02, dust, etc.) before allowing entry into the bin.  Many individual</a:t>
            </a:r>
            <a:r>
              <a:rPr lang="en-US" sz="1200" kern="1200" baseline="0" dirty="0" smtClean="0">
                <a:solidFill>
                  <a:schemeClr val="tx1"/>
                </a:solidFill>
                <a:effectLst/>
                <a:latin typeface="+mn-lt"/>
                <a:ea typeface="+mn-ea"/>
                <a:cs typeface="+mn-cs"/>
              </a:rPr>
              <a:t> bin owners do not have the equipment necessary to perform monitoring but do have the ability to open vents and allow bin fans adequate time to replace air inside the bin with fresh outside air.</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Ensure there is adequate lighting.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eaLnBrk="1" hangingPunct="1"/>
            <a:endParaRPr lang="en-US" altLang="en-US" dirty="0" smtClean="0"/>
          </a:p>
        </p:txBody>
      </p:sp>
    </p:spTree>
    <p:extLst>
      <p:ext uri="{BB962C8B-B14F-4D97-AF65-F5344CB8AC3E}">
        <p14:creationId xmlns:p14="http://schemas.microsoft.com/office/powerpoint/2010/main" val="1794768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Walking on crusted grain over a void in a grain bin or trying to loosen grain stuck to a bin wall are prime opportunities for grain bin entrapments.  </a:t>
            </a:r>
          </a:p>
          <a:p>
            <a:r>
              <a:rPr lang="en-US" sz="1200" kern="1200" dirty="0" smtClean="0">
                <a:solidFill>
                  <a:schemeClr val="tx1"/>
                </a:solidFill>
                <a:effectLst/>
                <a:latin typeface="+mn-lt"/>
                <a:ea typeface="+mn-ea"/>
                <a:cs typeface="+mn-cs"/>
              </a:rPr>
              <a:t> Standing on moving grain can be deadly; the grain can act like 'quicksand‘ and bury a worker in seconds.  Moving grain out of a bin while a worker is in the bin creates a suction that can pull the worker into the grain in seconds. </a:t>
            </a:r>
          </a:p>
          <a:p>
            <a:r>
              <a:rPr lang="en-US" sz="1200" kern="1200" dirty="0" smtClean="0">
                <a:solidFill>
                  <a:schemeClr val="tx1"/>
                </a:solidFill>
                <a:effectLst/>
                <a:latin typeface="+mn-lt"/>
                <a:ea typeface="+mn-ea"/>
                <a:cs typeface="+mn-cs"/>
              </a:rPr>
              <a:t>Prohibit walking down grain and similar practices where the worker walks on grain to make it flow.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77</a:t>
            </a:fld>
            <a:endParaRPr lang="en-US" altLang="en-US"/>
          </a:p>
        </p:txBody>
      </p:sp>
    </p:spTree>
    <p:extLst>
      <p:ext uri="{BB962C8B-B14F-4D97-AF65-F5344CB8AC3E}">
        <p14:creationId xmlns:p14="http://schemas.microsoft.com/office/powerpoint/2010/main" val="3668486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Bin entry should never be made underneath a grain bridging</a:t>
            </a:r>
            <a:r>
              <a:rPr lang="en-US" sz="1200" kern="1200" baseline="0" dirty="0" smtClean="0">
                <a:solidFill>
                  <a:schemeClr val="tx1"/>
                </a:solidFill>
                <a:effectLst/>
                <a:latin typeface="+mn-lt"/>
                <a:ea typeface="+mn-ea"/>
                <a:cs typeface="+mn-cs"/>
              </a:rPr>
              <a:t> condition or where a build-up </a:t>
            </a:r>
            <a:r>
              <a:rPr lang="en-US" sz="1200" kern="1200" dirty="0" smtClean="0">
                <a:solidFill>
                  <a:schemeClr val="tx1"/>
                </a:solidFill>
                <a:effectLst/>
                <a:latin typeface="+mn-lt"/>
                <a:ea typeface="+mn-ea"/>
                <a:cs typeface="+mn-cs"/>
              </a:rPr>
              <a:t>of grain on the sides could fall and bury the worker.</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78</a:t>
            </a:fld>
            <a:endParaRPr lang="en-US" altLang="en-US"/>
          </a:p>
        </p:txBody>
      </p:sp>
    </p:spTree>
    <p:extLst>
      <p:ext uri="{BB962C8B-B14F-4D97-AF65-F5344CB8AC3E}">
        <p14:creationId xmlns:p14="http://schemas.microsoft.com/office/powerpoint/2010/main" val="624557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Time is of the essence-if you're engulfed. </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t takes only 90 seconds </a:t>
            </a:r>
            <a:r>
              <a:rPr lang="en-US" sz="1200" i="1" kern="120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you to die.  Therefore, never every risk your or anyone else's life with a shortcut.  Follow proper entry procedures!</a:t>
            </a:r>
          </a:p>
          <a:p>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C629FC-D989-470E-9DD8-1D7D8E08F03E}" type="slidenum">
              <a:rPr lang="en-US" altLang="en-US" smtClean="0">
                <a:latin typeface="Arial" panose="020B0604020202020204" pitchFamily="34" charset="0"/>
              </a:rPr>
              <a:pPr>
                <a:spcBef>
                  <a:spcPct val="0"/>
                </a:spcBef>
              </a:pPr>
              <a:t>79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0756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3</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90F7B9-BD47-42B2-BC34-E389480FB2AF}" type="slidenum">
              <a:rPr lang="en-US" altLang="en-US" smtClean="0">
                <a:latin typeface="Arial" panose="020B0604020202020204" pitchFamily="34" charset="0"/>
              </a:rPr>
              <a:pPr>
                <a:spcBef>
                  <a:spcPct val="0"/>
                </a:spcBef>
              </a:pPr>
              <a:t>81</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Who’s life safety?</a:t>
            </a:r>
          </a:p>
          <a:p>
            <a:pPr eaLnBrk="1" hangingPunct="1"/>
            <a:r>
              <a:rPr lang="en-US" altLang="en-US" smtClean="0"/>
              <a:t>1.  Mine</a:t>
            </a:r>
          </a:p>
          <a:p>
            <a:pPr eaLnBrk="1" hangingPunct="1"/>
            <a:r>
              <a:rPr lang="en-US" altLang="en-US" smtClean="0"/>
              <a:t>2.  My Buddy</a:t>
            </a:r>
          </a:p>
          <a:p>
            <a:pPr eaLnBrk="1" hangingPunct="1"/>
            <a:r>
              <a:rPr lang="en-US" altLang="en-US" smtClean="0"/>
              <a:t>3.  Everyone Else</a:t>
            </a:r>
          </a:p>
          <a:p>
            <a:pPr eaLnBrk="1" hangingPunct="1"/>
            <a:endParaRPr lang="en-US" altLang="en-US" smtClean="0"/>
          </a:p>
          <a:p>
            <a:pPr eaLnBrk="1" hangingPunct="1"/>
            <a:r>
              <a:rPr lang="en-US" altLang="en-US" smtClean="0"/>
              <a:t>Only address the Life Safety portion at this time. We will address the other two later.  Explain this to the class. </a:t>
            </a:r>
          </a:p>
        </p:txBody>
      </p:sp>
    </p:spTree>
    <p:extLst>
      <p:ext uri="{BB962C8B-B14F-4D97-AF65-F5344CB8AC3E}">
        <p14:creationId xmlns:p14="http://schemas.microsoft.com/office/powerpoint/2010/main" val="2671551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a:latin typeface="Arial" panose="020B0604020202020204" pitchFamily="34" charset="0"/>
                <a:cs typeface="Arial" panose="020B0604020202020204" pitchFamily="34" charset="0"/>
              </a:rPr>
              <a:t>The human mind is fallible and error can occur for many reasons, for example, from a misheard message, from memory slip, or from incorrect appreciation of the situation.</a:t>
            </a:r>
          </a:p>
          <a:p>
            <a:r>
              <a:rPr lang="en-US" b="0" i="0" kern="1200" dirty="0" smtClean="0">
                <a:solidFill>
                  <a:schemeClr val="tx1"/>
                </a:solidFill>
                <a:effectLst/>
                <a:latin typeface="Arial" panose="020B0604020202020204" pitchFamily="34" charset="0"/>
                <a:cs typeface="Arial" panose="020B0604020202020204" pitchFamily="34" charset="0"/>
              </a:rPr>
              <a:t>These are</a:t>
            </a:r>
            <a:r>
              <a:rPr lang="en-US" b="0" i="0" kern="1200" baseline="0" dirty="0" smtClean="0">
                <a:solidFill>
                  <a:schemeClr val="tx1"/>
                </a:solidFill>
                <a:effectLst/>
                <a:latin typeface="Arial" panose="020B0604020202020204" pitchFamily="34" charset="0"/>
                <a:cs typeface="Arial" panose="020B0604020202020204" pitchFamily="34" charset="0"/>
              </a:rPr>
              <a:t> t</a:t>
            </a:r>
            <a:r>
              <a:rPr lang="en-US" b="0" i="0" kern="1200" dirty="0" smtClean="0">
                <a:solidFill>
                  <a:schemeClr val="tx1"/>
                </a:solidFill>
                <a:effectLst/>
                <a:latin typeface="Arial" panose="020B0604020202020204" pitchFamily="34" charset="0"/>
                <a:cs typeface="Arial" panose="020B0604020202020204" pitchFamily="34" charset="0"/>
              </a:rPr>
              <a:t>welve of the most common human errors or conditions that can act as precursors, to accidents or incidents.  These twelve elements influence people to make mistakes. The Dirty Dozen is a concept developed by Gordon </a:t>
            </a:r>
            <a:r>
              <a:rPr lang="en-US" b="0" i="0" kern="1200" dirty="0" err="1" smtClean="0">
                <a:solidFill>
                  <a:schemeClr val="tx1"/>
                </a:solidFill>
                <a:effectLst/>
                <a:latin typeface="Arial" panose="020B0604020202020204" pitchFamily="34" charset="0"/>
                <a:cs typeface="Arial" panose="020B0604020202020204" pitchFamily="34" charset="0"/>
              </a:rPr>
              <a:t>Dupont</a:t>
            </a:r>
            <a:r>
              <a:rPr lang="en-US" b="0" i="0" kern="1200" dirty="0" smtClean="0">
                <a:solidFill>
                  <a:schemeClr val="tx1"/>
                </a:solidFill>
                <a:effectLst/>
                <a:latin typeface="Arial" panose="020B0604020202020204" pitchFamily="34" charset="0"/>
                <a:cs typeface="Arial" panose="020B0604020202020204" pitchFamily="34" charset="0"/>
              </a:rPr>
              <a:t>, with Transport Canada in 1993.</a:t>
            </a:r>
          </a:p>
          <a:p>
            <a:r>
              <a:rPr lang="en-US" b="0" i="0" kern="1200" dirty="0" smtClean="0">
                <a:solidFill>
                  <a:schemeClr val="tx1"/>
                </a:solidFill>
                <a:effectLst/>
                <a:latin typeface="Arial" panose="020B0604020202020204" pitchFamily="34" charset="0"/>
                <a:cs typeface="Arial" panose="020B0604020202020204" pitchFamily="34" charset="0"/>
              </a:rPr>
              <a:t>For each element on The Dirty Dozen list there are countermeasures that can reduce the possibility of </a:t>
            </a:r>
            <a:r>
              <a:rPr lang="en-US" b="0" i="0" strike="noStrike" kern="1200" dirty="0" smtClean="0">
                <a:solidFill>
                  <a:schemeClr val="tx1"/>
                </a:solidFill>
                <a:effectLst/>
                <a:latin typeface="Arial" panose="020B0604020202020204" pitchFamily="34" charset="0"/>
                <a:cs typeface="Arial" panose="020B0604020202020204" pitchFamily="34" charset="0"/>
                <a:hlinkClick r:id="rId3" tooltip="Human Error Types"/>
              </a:rPr>
              <a:t>human error</a:t>
            </a:r>
            <a:r>
              <a:rPr lang="en-US" b="0" i="0" kern="1200" dirty="0" smtClean="0">
                <a:solidFill>
                  <a:schemeClr val="tx1"/>
                </a:solidFill>
                <a:effectLst/>
                <a:latin typeface="Arial" panose="020B0604020202020204" pitchFamily="34" charset="0"/>
                <a:cs typeface="Arial" panose="020B0604020202020204" pitchFamily="34" charset="0"/>
              </a:rPr>
              <a:t> causing a problem.</a:t>
            </a:r>
          </a:p>
          <a:p>
            <a:endParaRPr lang="en-US" dirty="0">
              <a:latin typeface="Arial" panose="020B0604020202020204" pitchFamily="34" charset="0"/>
              <a:cs typeface="Arial" panose="020B0604020202020204" pitchFamily="34" charset="0"/>
            </a:endParaRPr>
          </a:p>
          <a:p>
            <a:endParaRPr lang="en-US" b="0" i="0" kern="1200" dirty="0" smtClean="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096000" y="8829675"/>
            <a:ext cx="912813" cy="465138"/>
          </a:xfrm>
        </p:spPr>
        <p:txBody>
          <a:bodyPr/>
          <a:lstStyle/>
          <a:p>
            <a:pPr>
              <a:defRPr/>
            </a:pPr>
            <a:fld id="{E0F84D17-B432-4118-B7A7-96089F685812}" type="slidenum">
              <a:rPr lang="en-US" altLang="en-US" smtClean="0"/>
              <a:pPr>
                <a:defRPr/>
              </a:pPr>
              <a:t>82</a:t>
            </a:fld>
            <a:endParaRPr lang="en-US" altLang="en-US" dirty="0"/>
          </a:p>
        </p:txBody>
      </p:sp>
    </p:spTree>
    <p:extLst>
      <p:ext uri="{BB962C8B-B14F-4D97-AF65-F5344CB8AC3E}">
        <p14:creationId xmlns:p14="http://schemas.microsoft.com/office/powerpoint/2010/main" val="2979787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“Dirty Dozen” is failure</a:t>
            </a:r>
            <a:r>
              <a:rPr lang="en-US" baseline="0" dirty="0" smtClean="0"/>
              <a:t> to observe our surroundings.  </a:t>
            </a:r>
            <a:r>
              <a:rPr lang="en-US" dirty="0" smtClean="0"/>
              <a:t>Combat flyers have a phrase “Check Six.”  The term comes</a:t>
            </a:r>
            <a:r>
              <a:rPr lang="en-US" baseline="0" dirty="0" smtClean="0"/>
              <a:t> from the need to check your blind spots (“Six” being six o’clock, behind you).  When operating in dangerous environments it can be all too easy to get tunnel vision.  In a rescue situation, we can easily become focused on the victim and forget to look up and see the 500 lb. clump of grain stuck to the wall over our head.  Observe the entire environment.  Other hazards may be waiting for us.  Don’t leave blind spots, Check Your Six!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83</a:t>
            </a:fld>
            <a:endParaRPr lang="en-US" altLang="en-US"/>
          </a:p>
        </p:txBody>
      </p:sp>
    </p:spTree>
    <p:extLst>
      <p:ext uri="{BB962C8B-B14F-4D97-AF65-F5344CB8AC3E}">
        <p14:creationId xmlns:p14="http://schemas.microsoft.com/office/powerpoint/2010/main" val="373624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84</a:t>
            </a:fld>
            <a:endParaRPr lang="en-US" altLang="en-US"/>
          </a:p>
        </p:txBody>
      </p:sp>
    </p:spTree>
    <p:extLst>
      <p:ext uri="{BB962C8B-B14F-4D97-AF65-F5344CB8AC3E}">
        <p14:creationId xmlns:p14="http://schemas.microsoft.com/office/powerpoint/2010/main" val="2901881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85</a:t>
            </a:fld>
            <a:endParaRPr lang="en-US" altLang="en-US"/>
          </a:p>
        </p:txBody>
      </p:sp>
    </p:spTree>
    <p:extLst>
      <p:ext uri="{BB962C8B-B14F-4D97-AF65-F5344CB8AC3E}">
        <p14:creationId xmlns:p14="http://schemas.microsoft.com/office/powerpoint/2010/main" val="460618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The side of a bin is cut open and grain is pulled out until a body is visible.</a:t>
            </a:r>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88</a:t>
            </a:fld>
            <a:endParaRPr lang="en-US" altLang="en-US"/>
          </a:p>
        </p:txBody>
      </p:sp>
    </p:spTree>
    <p:extLst>
      <p:ext uri="{BB962C8B-B14F-4D97-AF65-F5344CB8AC3E}">
        <p14:creationId xmlns:p14="http://schemas.microsoft.com/office/powerpoint/2010/main" val="90496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745EC1-0EFC-486E-8A11-62C3FF70057F}" type="slidenum">
              <a:rPr lang="en-US" altLang="en-US" smtClean="0">
                <a:latin typeface="Arial" panose="020B0604020202020204" pitchFamily="34" charset="0"/>
              </a:rPr>
              <a:pPr>
                <a:spcBef>
                  <a:spcPct val="0"/>
                </a:spcBef>
              </a:pPr>
              <a:t>89</a:t>
            </a:fld>
            <a:endParaRPr lang="en-US" altLang="en-US" smtClean="0">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3078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Oklahoma State video</a:t>
            </a:r>
            <a:r>
              <a:rPr lang="en-US" dirty="0" smtClean="0"/>
              <a:t>. </a:t>
            </a:r>
            <a:r>
              <a:rPr lang="en-US" dirty="0" smtClean="0"/>
              <a:t>Stored Products,</a:t>
            </a:r>
            <a:r>
              <a:rPr lang="en-US" baseline="0" dirty="0" smtClean="0"/>
              <a:t> Grain Bin Safety</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90</a:t>
            </a:fld>
            <a:endParaRPr lang="en-US" altLang="en-US"/>
          </a:p>
        </p:txBody>
      </p:sp>
    </p:spTree>
    <p:extLst>
      <p:ext uri="{BB962C8B-B14F-4D97-AF65-F5344CB8AC3E}">
        <p14:creationId xmlns:p14="http://schemas.microsoft.com/office/powerpoint/2010/main" val="2579660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249C9-AC1F-47FD-B301-4C5601B66886}" type="slidenum">
              <a:rPr lang="en-US" altLang="en-US" smtClean="0">
                <a:solidFill>
                  <a:srgbClr val="000000"/>
                </a:solidFill>
                <a:latin typeface="Arial" panose="020B0604020202020204" pitchFamily="34" charset="0"/>
              </a:rPr>
              <a:pPr>
                <a:spcBef>
                  <a:spcPct val="0"/>
                </a:spcBef>
              </a:pPr>
              <a:t>91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91951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Oklahoma State University - Fire Service Training</a:t>
            </a:r>
          </a:p>
        </p:txBody>
      </p:sp>
      <p:sp>
        <p:nvSpPr>
          <p:cNvPr id="97285"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Introduction to Farm Rescue</a:t>
            </a:r>
          </a:p>
        </p:txBody>
      </p:sp>
      <p:sp>
        <p:nvSpPr>
          <p:cNvPr id="9728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5867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needs to be written more toward the worker, prevention, and initial emergency actions…. If this goal statement is not defined by the grant.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Previous - </a:t>
            </a:r>
            <a:r>
              <a:rPr lang="en-US" altLang="en-US" dirty="0" smtClean="0"/>
              <a:t>To recognize what encompasses a grain bin rescue incident, recognize the hazards associated with such, and the OSHA regulations that regulate grain handling facilities.</a:t>
            </a:r>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4</a:t>
            </a:fld>
            <a:endParaRPr lang="en-US" altLang="en-US"/>
          </a:p>
        </p:txBody>
      </p:sp>
    </p:spTree>
    <p:extLst>
      <p:ext uri="{BB962C8B-B14F-4D97-AF65-F5344CB8AC3E}">
        <p14:creationId xmlns:p14="http://schemas.microsoft.com/office/powerpoint/2010/main" val="2225915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Oklahoma State University - Fire Service Training</a:t>
            </a:r>
          </a:p>
        </p:txBody>
      </p:sp>
      <p:sp>
        <p:nvSpPr>
          <p:cNvPr id="99333"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Introduction to Farm Rescue</a:t>
            </a:r>
          </a:p>
        </p:txBody>
      </p:sp>
      <p:sp>
        <p:nvSpPr>
          <p:cNvPr id="9933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78065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DE4A18-54B9-4461-A138-8879223D66E3}" type="slidenum">
              <a:rPr lang="en-US" altLang="en-US" smtClean="0">
                <a:solidFill>
                  <a:srgbClr val="000000"/>
                </a:solidFill>
                <a:latin typeface="Arial" panose="020B0604020202020204" pitchFamily="34" charset="0"/>
              </a:rPr>
              <a:pPr>
                <a:spcBef>
                  <a:spcPct val="0"/>
                </a:spcBef>
              </a:pPr>
              <a:t>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86018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D1A1B6-3D88-4702-A4E9-E371D874FEC2}" type="slidenum">
              <a:rPr lang="en-US" altLang="en-US" sz="1200"/>
              <a:pPr/>
              <a:t>16</a:t>
            </a:fld>
            <a:endParaRPr lang="en-US" altLang="en-US" sz="12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9732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5414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6619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ACC962D-150B-423F-B8BC-2122D1506040}" type="slidenum">
              <a:rPr lang="en-US" altLang="en-US"/>
              <a:pPr>
                <a:defRPr/>
              </a:pPr>
              <a:t>‹#›</a:t>
            </a:fld>
            <a:endParaRPr lang="en-US" altLang="en-US"/>
          </a:p>
        </p:txBody>
      </p:sp>
    </p:spTree>
    <p:extLst>
      <p:ext uri="{BB962C8B-B14F-4D97-AF65-F5344CB8AC3E}">
        <p14:creationId xmlns:p14="http://schemas.microsoft.com/office/powerpoint/2010/main" val="274307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A07FB8C-5593-43AA-9647-F0BF831CDD58}" type="slidenum">
              <a:rPr lang="en-US" altLang="en-US"/>
              <a:pPr>
                <a:defRPr/>
              </a:pPr>
              <a:t>‹#›</a:t>
            </a:fld>
            <a:endParaRPr lang="en-US" altLang="en-US"/>
          </a:p>
        </p:txBody>
      </p:sp>
    </p:spTree>
    <p:extLst>
      <p:ext uri="{BB962C8B-B14F-4D97-AF65-F5344CB8AC3E}">
        <p14:creationId xmlns:p14="http://schemas.microsoft.com/office/powerpoint/2010/main" val="262947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199"/>
            <a:ext cx="2057400" cy="54864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57201"/>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59805EA-8F3E-4993-ACC9-ED37E0EA4204}" type="slidenum">
              <a:rPr lang="en-US" altLang="en-US"/>
              <a:pPr>
                <a:defRPr/>
              </a:pPr>
              <a:t>‹#›</a:t>
            </a:fld>
            <a:endParaRPr lang="en-US" altLang="en-US"/>
          </a:p>
        </p:txBody>
      </p:sp>
    </p:spTree>
    <p:extLst>
      <p:ext uri="{BB962C8B-B14F-4D97-AF65-F5344CB8AC3E}">
        <p14:creationId xmlns:p14="http://schemas.microsoft.com/office/powerpoint/2010/main" val="322642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248400" y="6208713"/>
            <a:ext cx="2133600" cy="365125"/>
          </a:xfrm>
          <a:prstGeom prst="rect">
            <a:avLst/>
          </a:prstGeom>
        </p:spPr>
        <p:txBody>
          <a:bodyPr/>
          <a:lstStyle>
            <a:lvl1pPr>
              <a:defRPr/>
            </a:lvl1pPr>
          </a:lstStyle>
          <a:p>
            <a:pPr>
              <a:defRPr/>
            </a:pPr>
            <a:fld id="{695A2FA3-BC85-4A68-900A-D65A619DF728}" type="datetime1">
              <a:rPr lang="en-US"/>
              <a:pPr>
                <a:defRPr/>
              </a:pPr>
              <a:t>2/5/2018</a:t>
            </a:fld>
            <a:endParaRPr lang="en-US" dirty="0"/>
          </a:p>
        </p:txBody>
      </p:sp>
      <p:sp>
        <p:nvSpPr>
          <p:cNvPr id="7" name="Rectangle 5"/>
          <p:cNvSpPr>
            <a:spLocks noGrp="1" noChangeArrowheads="1"/>
          </p:cNvSpPr>
          <p:nvPr>
            <p:ph type="ftr" sz="quarter" idx="11"/>
          </p:nvPr>
        </p:nvSpPr>
        <p:spPr>
          <a:xfrm>
            <a:off x="762000" y="6208713"/>
            <a:ext cx="4873625" cy="36512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620000" y="5688013"/>
            <a:ext cx="762000" cy="365125"/>
          </a:xfrm>
          <a:prstGeom prst="rect">
            <a:avLst/>
          </a:prstGeom>
        </p:spPr>
        <p:txBody>
          <a:bodyPr/>
          <a:lstStyle>
            <a:lvl1pPr>
              <a:defRPr/>
            </a:lvl1pPr>
          </a:lstStyle>
          <a:p>
            <a:pPr>
              <a:defRPr/>
            </a:pPr>
            <a:fld id="{67A80877-5F34-460C-BE40-80AEC00C7F4E}" type="slidenum">
              <a:rPr lang="en-US"/>
              <a:pPr>
                <a:defRPr/>
              </a:pPr>
              <a:t>‹#›</a:t>
            </a:fld>
            <a:endParaRPr lang="en-US" dirty="0"/>
          </a:p>
        </p:txBody>
      </p:sp>
    </p:spTree>
    <p:extLst>
      <p:ext uri="{BB962C8B-B14F-4D97-AF65-F5344CB8AC3E}">
        <p14:creationId xmlns:p14="http://schemas.microsoft.com/office/powerpoint/2010/main" val="107739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7FFAD6A-905C-4447-9C57-F1243482866A}" type="slidenum">
              <a:rPr lang="en-US" altLang="en-US"/>
              <a:pPr>
                <a:defRPr/>
              </a:pPr>
              <a:t>‹#›</a:t>
            </a:fld>
            <a:endParaRPr lang="en-US" altLang="en-US"/>
          </a:p>
        </p:txBody>
      </p:sp>
    </p:spTree>
    <p:extLst>
      <p:ext uri="{BB962C8B-B14F-4D97-AF65-F5344CB8AC3E}">
        <p14:creationId xmlns:p14="http://schemas.microsoft.com/office/powerpoint/2010/main" val="82422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2DD50D-25A0-4112-A7F8-53BA73BC73AD}" type="slidenum">
              <a:rPr lang="en-US" altLang="en-US"/>
              <a:pPr>
                <a:defRPr/>
              </a:pPr>
              <a:t>‹#›</a:t>
            </a:fld>
            <a:endParaRPr lang="en-US" altLang="en-US"/>
          </a:p>
        </p:txBody>
      </p:sp>
    </p:spTree>
    <p:extLst>
      <p:ext uri="{BB962C8B-B14F-4D97-AF65-F5344CB8AC3E}">
        <p14:creationId xmlns:p14="http://schemas.microsoft.com/office/powerpoint/2010/main" val="378669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0D734F5-CD9F-4E06-BA1C-E4812DFFD926}" type="slidenum">
              <a:rPr lang="en-US" altLang="en-US"/>
              <a:pPr>
                <a:defRPr/>
              </a:pPr>
              <a:t>‹#›</a:t>
            </a:fld>
            <a:endParaRPr lang="en-US" altLang="en-US"/>
          </a:p>
        </p:txBody>
      </p:sp>
    </p:spTree>
    <p:extLst>
      <p:ext uri="{BB962C8B-B14F-4D97-AF65-F5344CB8AC3E}">
        <p14:creationId xmlns:p14="http://schemas.microsoft.com/office/powerpoint/2010/main" val="43513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DE4E37-D0F8-48B3-AE35-5F16A8A870A2}" type="slidenum">
              <a:rPr lang="en-US" altLang="en-US"/>
              <a:pPr>
                <a:defRPr/>
              </a:pPr>
              <a:t>‹#›</a:t>
            </a:fld>
            <a:endParaRPr lang="en-US" altLang="en-US"/>
          </a:p>
        </p:txBody>
      </p:sp>
    </p:spTree>
    <p:extLst>
      <p:ext uri="{BB962C8B-B14F-4D97-AF65-F5344CB8AC3E}">
        <p14:creationId xmlns:p14="http://schemas.microsoft.com/office/powerpoint/2010/main" val="52666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68567A4-9F20-4635-A385-CE871B026285}" type="slidenum">
              <a:rPr lang="en-US" altLang="en-US"/>
              <a:pPr>
                <a:defRPr/>
              </a:pPr>
              <a:t>‹#›</a:t>
            </a:fld>
            <a:endParaRPr lang="en-US" altLang="en-US"/>
          </a:p>
        </p:txBody>
      </p:sp>
    </p:spTree>
    <p:extLst>
      <p:ext uri="{BB962C8B-B14F-4D97-AF65-F5344CB8AC3E}">
        <p14:creationId xmlns:p14="http://schemas.microsoft.com/office/powerpoint/2010/main" val="404082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A56DB4E-F239-4D32-A7B8-F31A5236FE7B}" type="slidenum">
              <a:rPr lang="en-US" altLang="en-US"/>
              <a:pPr>
                <a:defRPr/>
              </a:pPr>
              <a:t>‹#›</a:t>
            </a:fld>
            <a:endParaRPr lang="en-US" altLang="en-US"/>
          </a:p>
        </p:txBody>
      </p:sp>
    </p:spTree>
    <p:extLst>
      <p:ext uri="{BB962C8B-B14F-4D97-AF65-F5344CB8AC3E}">
        <p14:creationId xmlns:p14="http://schemas.microsoft.com/office/powerpoint/2010/main" val="428530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2004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657600" y="457200"/>
            <a:ext cx="48831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200400"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9FD08C6-29D2-4DCF-8993-B968F40039B2}" type="slidenum">
              <a:rPr lang="en-US" altLang="en-US"/>
              <a:pPr>
                <a:defRPr/>
              </a:pPr>
              <a:t>‹#›</a:t>
            </a:fld>
            <a:endParaRPr lang="en-US" altLang="en-US"/>
          </a:p>
        </p:txBody>
      </p:sp>
    </p:spTree>
    <p:extLst>
      <p:ext uri="{BB962C8B-B14F-4D97-AF65-F5344CB8AC3E}">
        <p14:creationId xmlns:p14="http://schemas.microsoft.com/office/powerpoint/2010/main" val="57027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0131FD-AF75-4D04-894F-72D90F3D13E7}" type="slidenum">
              <a:rPr lang="en-US" altLang="en-US"/>
              <a:pPr>
                <a:defRPr/>
              </a:pPr>
              <a:t>‹#›</a:t>
            </a:fld>
            <a:endParaRPr lang="en-US" altLang="en-US"/>
          </a:p>
        </p:txBody>
      </p:sp>
    </p:spTree>
    <p:extLst>
      <p:ext uri="{BB962C8B-B14F-4D97-AF65-F5344CB8AC3E}">
        <p14:creationId xmlns:p14="http://schemas.microsoft.com/office/powerpoint/2010/main" val="140020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6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userDrawn="1"/>
        </p:nvSpPr>
        <p:spPr>
          <a:xfrm>
            <a:off x="228600" y="381000"/>
            <a:ext cx="8686800" cy="5638800"/>
          </a:xfrm>
          <a:prstGeom prst="rect">
            <a:avLst/>
          </a:prstGeom>
          <a:solidFill>
            <a:schemeClr val="bg1"/>
          </a:solidFill>
          <a:ln cap="rnd">
            <a:solidFill>
              <a:schemeClr val="tx1"/>
            </a:solidFill>
            <a:bevel/>
          </a:ln>
          <a:effectLst>
            <a:outerShdw blurRad="317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8" descr="logo.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6065838"/>
            <a:ext cx="1219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New Imag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295400" y="6400800"/>
            <a:ext cx="3667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2"/>
          <p:cNvSpPr txBox="1">
            <a:spLocks noChangeArrowheads="1"/>
          </p:cNvSpPr>
          <p:nvPr userDrawn="1"/>
        </p:nvSpPr>
        <p:spPr bwMode="auto">
          <a:xfrm>
            <a:off x="0" y="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600" b="1" i="1" dirty="0" smtClean="0">
                <a:latin typeface="Times New Roman" pitchFamily="18" charset="0"/>
                <a:cs typeface="Times New Roman" pitchFamily="18" charset="0"/>
              </a:rPr>
              <a:t>Grain Bin Emergencies Awareness</a:t>
            </a:r>
          </a:p>
        </p:txBody>
      </p:sp>
    </p:spTree>
    <p:custDataLst>
      <p:tags r:id="rId14"/>
    </p:custData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i="1" kern="1200">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7.jpeg"/><Relationship Id="rId5" Type="http://schemas.openxmlformats.org/officeDocument/2006/relationships/hyperlink" Target="http://ipm.okstate.edu/ipm/sprec/index.htm"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6.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hyperlink" Target="http://storedproducts.okstate.edu/exhaust_fans.pdf" TargetMode="External"/><Relationship Id="rId5" Type="http://schemas.openxmlformats.org/officeDocument/2006/relationships/hyperlink" Target="http://storedproducts.okstate.edu/sizing_roof_vents.pdf" TargetMode="Externa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63.xml"/><Relationship Id="rId5" Type="http://schemas.openxmlformats.org/officeDocument/2006/relationships/image" Target="../media/image52.png"/><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4.xml"/><Relationship Id="rId5" Type="http://schemas.openxmlformats.org/officeDocument/2006/relationships/image" Target="../media/image54.jpeg"/><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70.xml"/><Relationship Id="rId5" Type="http://schemas.openxmlformats.org/officeDocument/2006/relationships/image" Target="../media/image60.jpeg"/><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6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65.wmf"/></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66.jpeg"/></Relationships>
</file>

<file path=ppt/slides/_rels/slide7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4.xml"/><Relationship Id="rId1" Type="http://schemas.openxmlformats.org/officeDocument/2006/relationships/tags" Target="../tags/tag78.xml"/><Relationship Id="rId4" Type="http://schemas.openxmlformats.org/officeDocument/2006/relationships/image" Target="../media/image68.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70.png"/><Relationship Id="rId4" Type="http://schemas.openxmlformats.org/officeDocument/2006/relationships/image" Target="../media/image69.jpe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71.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image" Target="../media/image7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83.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5.xml"/><Relationship Id="rId5" Type="http://schemas.microsoft.com/office/2007/relationships/hdphoto" Target="../media/hdphoto1.wdp"/><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6.xml"/><Relationship Id="rId4" Type="http://schemas.openxmlformats.org/officeDocument/2006/relationships/image" Target="../media/image75.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75.png"/></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8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90.xml"/><Relationship Id="rId5" Type="http://schemas.openxmlformats.org/officeDocument/2006/relationships/image" Target="../media/image79.jpeg"/><Relationship Id="rId4" Type="http://schemas.openxmlformats.org/officeDocument/2006/relationships/image" Target="../media/image78.jpe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9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95.xml"/><Relationship Id="rId4" Type="http://schemas.openxmlformats.org/officeDocument/2006/relationships/image" Target="../media/image84.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title="Background Photo of a grain elevato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28601" y="381000"/>
            <a:ext cx="868679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1" y="381000"/>
            <a:ext cx="5867400" cy="1143000"/>
          </a:xfrm>
        </p:spPr>
        <p:txBody>
          <a:bodyPr/>
          <a:lstStyle/>
          <a:p>
            <a:pPr eaLnBrk="1" hangingPunct="1"/>
            <a:r>
              <a:rPr lang="en-US" altLang="en-US" dirty="0">
                <a:solidFill>
                  <a:srgbClr val="000000"/>
                </a:solidFill>
              </a:rPr>
              <a:t>Grain Bin </a:t>
            </a:r>
            <a:br>
              <a:rPr lang="en-US" altLang="en-US" dirty="0">
                <a:solidFill>
                  <a:srgbClr val="000000"/>
                </a:solidFill>
              </a:rPr>
            </a:br>
            <a:r>
              <a:rPr lang="en-US" altLang="en-US" dirty="0">
                <a:solidFill>
                  <a:srgbClr val="000000"/>
                </a:solidFill>
              </a:rPr>
              <a:t>Emergencies  </a:t>
            </a:r>
            <a:r>
              <a:rPr lang="en-US" altLang="en-US" dirty="0" smtClean="0">
                <a:solidFill>
                  <a:srgbClr val="000000"/>
                </a:solidFill>
              </a:rPr>
              <a:t>Awareness</a:t>
            </a: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1670</a:t>
            </a:r>
            <a:endParaRPr lang="en-US" dirty="0"/>
          </a:p>
        </p:txBody>
      </p:sp>
      <p:sp>
        <p:nvSpPr>
          <p:cNvPr id="3" name="Content Placeholder 2"/>
          <p:cNvSpPr>
            <a:spLocks noGrp="1"/>
          </p:cNvSpPr>
          <p:nvPr>
            <p:ph idx="1"/>
          </p:nvPr>
        </p:nvSpPr>
        <p:spPr>
          <a:xfrm>
            <a:off x="457200" y="1676400"/>
            <a:ext cx="8229600" cy="4343400"/>
          </a:xfrm>
        </p:spPr>
        <p:txBody>
          <a:bodyPr/>
          <a:lstStyle/>
          <a:p>
            <a:endParaRPr lang="en-US" dirty="0" smtClean="0"/>
          </a:p>
          <a:p>
            <a:r>
              <a:rPr lang="en-US" dirty="0" smtClean="0"/>
              <a:t>Standard on Operations and Training for Technical Search and Rescue Incidents (2014 Edition)</a:t>
            </a:r>
          </a:p>
          <a:p>
            <a:pPr lvl="1"/>
            <a:r>
              <a:rPr lang="en-US" dirty="0" smtClean="0"/>
              <a:t>Awareness</a:t>
            </a:r>
          </a:p>
          <a:p>
            <a:pPr lvl="1"/>
            <a:r>
              <a:rPr lang="en-US" dirty="0" smtClean="0"/>
              <a:t>Operations</a:t>
            </a:r>
          </a:p>
          <a:p>
            <a:pPr lvl="1"/>
            <a:r>
              <a:rPr lang="en-US" dirty="0" smtClean="0"/>
              <a:t>Technician</a:t>
            </a:r>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10</a:t>
            </a:fld>
            <a:endParaRPr lang="en-US" altLang="en-US"/>
          </a:p>
        </p:txBody>
      </p:sp>
      <p:pic>
        <p:nvPicPr>
          <p:cNvPr id="5" name="Picture 4" descr="NFPA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45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641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Other Standard Setting Organizations</a:t>
            </a:r>
          </a:p>
        </p:txBody>
      </p:sp>
      <p:sp>
        <p:nvSpPr>
          <p:cNvPr id="29699" name="Content Placeholder 2"/>
          <p:cNvSpPr>
            <a:spLocks noGrp="1"/>
          </p:cNvSpPr>
          <p:nvPr>
            <p:ph idx="1"/>
          </p:nvPr>
        </p:nvSpPr>
        <p:spPr/>
        <p:txBody>
          <a:bodyPr/>
          <a:lstStyle/>
          <a:p>
            <a:pPr eaLnBrk="1" hangingPunct="1">
              <a:lnSpc>
                <a:spcPct val="110000"/>
              </a:lnSpc>
            </a:pPr>
            <a:r>
              <a:rPr lang="en-US" altLang="en-US" dirty="0" smtClean="0"/>
              <a:t>The National Institute of Occupational Safety and Health (NIOSH) www.cdc.gov/niosh</a:t>
            </a:r>
          </a:p>
          <a:p>
            <a:pPr eaLnBrk="1" hangingPunct="1">
              <a:lnSpc>
                <a:spcPct val="110000"/>
              </a:lnSpc>
            </a:pPr>
            <a:r>
              <a:rPr lang="en-US" altLang="en-US" dirty="0" smtClean="0"/>
              <a:t>The American Society for Testing and Materials (ASTM) www.astm.org</a:t>
            </a:r>
          </a:p>
          <a:p>
            <a:pPr eaLnBrk="1" hangingPunct="1">
              <a:lnSpc>
                <a:spcPct val="110000"/>
              </a:lnSpc>
            </a:pPr>
            <a:r>
              <a:rPr lang="en-US" altLang="en-US" dirty="0" smtClean="0"/>
              <a:t>The American National Standards Institute (ANSI) www.ansi.org</a:t>
            </a:r>
          </a:p>
          <a:p>
            <a:pPr eaLnBrk="1" hangingPunct="1">
              <a:lnSpc>
                <a:spcPct val="110000"/>
              </a:lnSpc>
            </a:pPr>
            <a:r>
              <a:rPr lang="en-US" altLang="en-US" dirty="0" smtClean="0"/>
              <a:t>American Society of safety Engineers (ASSE) www.asse.org</a:t>
            </a:r>
          </a:p>
          <a:p>
            <a:endParaRPr lang="en-US" altLang="en-US" dirty="0" smtClean="0"/>
          </a:p>
        </p:txBody>
      </p:sp>
    </p:spTree>
    <p:custDataLst>
      <p:tags r:id="rId1"/>
    </p:custDataLst>
    <p:extLst>
      <p:ext uri="{BB962C8B-B14F-4D97-AF65-F5344CB8AC3E}">
        <p14:creationId xmlns:p14="http://schemas.microsoft.com/office/powerpoint/2010/main" val="318131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534400" cy="1143000"/>
          </a:xfrm>
        </p:spPr>
        <p:txBody>
          <a:bodyPr/>
          <a:lstStyle/>
          <a:p>
            <a:r>
              <a:rPr lang="en-US" altLang="en-US" smtClean="0"/>
              <a:t>Agricultural – Danger, Disability, Death</a:t>
            </a:r>
          </a:p>
        </p:txBody>
      </p:sp>
      <p:sp>
        <p:nvSpPr>
          <p:cNvPr id="30723" name="Content Placeholder 2"/>
          <p:cNvSpPr>
            <a:spLocks noGrp="1"/>
          </p:cNvSpPr>
          <p:nvPr>
            <p:ph idx="1"/>
          </p:nvPr>
        </p:nvSpPr>
        <p:spPr/>
        <p:txBody>
          <a:bodyPr/>
          <a:lstStyle/>
          <a:p>
            <a:r>
              <a:rPr lang="en-US" altLang="en-US" dirty="0" smtClean="0"/>
              <a:t>60 + corporate grain handling facility sites operating in Oklahoma</a:t>
            </a:r>
          </a:p>
          <a:p>
            <a:r>
              <a:rPr lang="en-US" altLang="en-US" dirty="0" smtClean="0"/>
              <a:t>Oklahoma Farms 2012 Census</a:t>
            </a:r>
            <a:endParaRPr lang="en-US" altLang="en-US" sz="3600" dirty="0" smtClean="0"/>
          </a:p>
          <a:p>
            <a:pPr lvl="1"/>
            <a:r>
              <a:rPr lang="en-US" altLang="en-US" sz="2400" dirty="0" smtClean="0"/>
              <a:t>Number of Farms in Oklahoma 85,000</a:t>
            </a:r>
          </a:p>
          <a:p>
            <a:pPr lvl="1"/>
            <a:r>
              <a:rPr lang="en-US" altLang="en-US" sz="2400" dirty="0" smtClean="0"/>
              <a:t>Land in Production 34,800,000 acres</a:t>
            </a:r>
          </a:p>
          <a:p>
            <a:pPr lvl="1"/>
            <a:r>
              <a:rPr lang="en-US" altLang="en-US" sz="2400" dirty="0" smtClean="0"/>
              <a:t>Cash Receipts From Farms $7,038,174,000</a:t>
            </a:r>
          </a:p>
          <a:p>
            <a:endParaRPr lang="en-US" altLang="en-US" dirty="0" smtClean="0"/>
          </a:p>
        </p:txBody>
      </p:sp>
    </p:spTree>
    <p:custDataLst>
      <p:tags r:id="rId1"/>
    </p:custDataLst>
    <p:extLst>
      <p:ext uri="{BB962C8B-B14F-4D97-AF65-F5344CB8AC3E}">
        <p14:creationId xmlns:p14="http://schemas.microsoft.com/office/powerpoint/2010/main" val="71279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Grain Bins and Facilities</a:t>
            </a:r>
          </a:p>
        </p:txBody>
      </p:sp>
      <p:sp>
        <p:nvSpPr>
          <p:cNvPr id="35843" name="Content Placeholder 2"/>
          <p:cNvSpPr>
            <a:spLocks noGrp="1"/>
          </p:cNvSpPr>
          <p:nvPr>
            <p:ph idx="1"/>
          </p:nvPr>
        </p:nvSpPr>
        <p:spPr>
          <a:xfrm>
            <a:off x="457200" y="1447800"/>
            <a:ext cx="8229600" cy="4343400"/>
          </a:xfrm>
        </p:spPr>
        <p:txBody>
          <a:bodyPr/>
          <a:lstStyle/>
          <a:p>
            <a:r>
              <a:rPr lang="en-US" altLang="en-US" dirty="0" smtClean="0"/>
              <a:t>Bins</a:t>
            </a:r>
          </a:p>
          <a:p>
            <a:r>
              <a:rPr lang="en-US" altLang="en-US" dirty="0" smtClean="0"/>
              <a:t>Flat Storage</a:t>
            </a:r>
          </a:p>
          <a:p>
            <a:r>
              <a:rPr lang="en-US" altLang="en-US" dirty="0" smtClean="0"/>
              <a:t>Gravity Wagons </a:t>
            </a:r>
          </a:p>
          <a:p>
            <a:r>
              <a:rPr lang="en-US" altLang="en-US" dirty="0" smtClean="0"/>
              <a:t>Grain Buggies </a:t>
            </a:r>
          </a:p>
          <a:p>
            <a:r>
              <a:rPr lang="en-US" altLang="en-US" dirty="0" smtClean="0"/>
              <a:t>Hopper Bottom Trailers</a:t>
            </a:r>
          </a:p>
          <a:p>
            <a:endParaRPr lang="en-US" altLang="en-US" dirty="0" smtClean="0"/>
          </a:p>
        </p:txBody>
      </p:sp>
    </p:spTree>
    <p:custDataLst>
      <p:tags r:id="rId1"/>
    </p:custDataLst>
    <p:extLst>
      <p:ext uri="{BB962C8B-B14F-4D97-AF65-F5344CB8AC3E}">
        <p14:creationId xmlns:p14="http://schemas.microsoft.com/office/powerpoint/2010/main" val="562411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534400" cy="1143000"/>
          </a:xfrm>
        </p:spPr>
        <p:txBody>
          <a:bodyPr/>
          <a:lstStyle/>
          <a:p>
            <a:r>
              <a:rPr lang="en-US" altLang="en-US" dirty="0" smtClean="0"/>
              <a:t>Agricultural – Danger, Disability, </a:t>
            </a:r>
            <a:r>
              <a:rPr lang="en-US" altLang="en-US" dirty="0" smtClean="0"/>
              <a:t>Death </a:t>
            </a:r>
            <a:endParaRPr lang="en-US" altLang="en-US" dirty="0" smtClean="0"/>
          </a:p>
        </p:txBody>
      </p:sp>
      <p:sp>
        <p:nvSpPr>
          <p:cNvPr id="30723" name="Content Placeholder 2"/>
          <p:cNvSpPr>
            <a:spLocks noGrp="1"/>
          </p:cNvSpPr>
          <p:nvPr>
            <p:ph idx="1"/>
          </p:nvPr>
        </p:nvSpPr>
        <p:spPr/>
        <p:txBody>
          <a:bodyPr/>
          <a:lstStyle/>
          <a:p>
            <a:r>
              <a:rPr lang="en-US" altLang="en-US" smtClean="0"/>
              <a:t>60 + corporate grain handling facility sites operating in Oklahoma</a:t>
            </a:r>
          </a:p>
          <a:p>
            <a:r>
              <a:rPr lang="en-US" altLang="en-US" smtClean="0"/>
              <a:t>Oklahoma Farms 2012 Census</a:t>
            </a:r>
            <a:endParaRPr lang="en-US" altLang="en-US" sz="3600" smtClean="0"/>
          </a:p>
          <a:p>
            <a:pPr lvl="1"/>
            <a:r>
              <a:rPr lang="en-US" altLang="en-US" sz="2400" smtClean="0"/>
              <a:t>Number of Farms in Oklahoma 85,000</a:t>
            </a:r>
          </a:p>
          <a:p>
            <a:pPr lvl="1"/>
            <a:r>
              <a:rPr lang="en-US" altLang="en-US" sz="2400" smtClean="0"/>
              <a:t>Land in Production 34,800,000 acres</a:t>
            </a:r>
          </a:p>
          <a:p>
            <a:pPr lvl="1"/>
            <a:r>
              <a:rPr lang="en-US" altLang="en-US" sz="2400" smtClean="0"/>
              <a:t>Cash Receipts From Farms $7,038,174,000</a:t>
            </a:r>
          </a:p>
          <a:p>
            <a:endParaRPr lang="en-US" altLang="en-US" smtClean="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Grain Bins and </a:t>
            </a:r>
            <a:r>
              <a:rPr lang="en-US" altLang="en-US" dirty="0" smtClean="0"/>
              <a:t>Facilities </a:t>
            </a:r>
            <a:endParaRPr lang="en-US" altLang="en-US" dirty="0" smtClean="0"/>
          </a:p>
        </p:txBody>
      </p:sp>
      <p:sp>
        <p:nvSpPr>
          <p:cNvPr id="35843" name="Content Placeholder 2"/>
          <p:cNvSpPr>
            <a:spLocks noGrp="1"/>
          </p:cNvSpPr>
          <p:nvPr>
            <p:ph idx="1"/>
          </p:nvPr>
        </p:nvSpPr>
        <p:spPr>
          <a:xfrm>
            <a:off x="457200" y="1447800"/>
            <a:ext cx="8229600" cy="4343400"/>
          </a:xfrm>
        </p:spPr>
        <p:txBody>
          <a:bodyPr/>
          <a:lstStyle/>
          <a:p>
            <a:r>
              <a:rPr lang="en-US" altLang="en-US" dirty="0" smtClean="0"/>
              <a:t>Bins</a:t>
            </a:r>
          </a:p>
          <a:p>
            <a:r>
              <a:rPr lang="en-US" altLang="en-US" dirty="0" smtClean="0"/>
              <a:t>Flat Storage</a:t>
            </a:r>
          </a:p>
          <a:p>
            <a:r>
              <a:rPr lang="en-US" altLang="en-US" dirty="0" smtClean="0"/>
              <a:t>Gravity Wagons </a:t>
            </a:r>
          </a:p>
          <a:p>
            <a:r>
              <a:rPr lang="en-US" altLang="en-US" dirty="0" smtClean="0"/>
              <a:t>Grain Buggies </a:t>
            </a:r>
          </a:p>
          <a:p>
            <a:r>
              <a:rPr lang="en-US" altLang="en-US" dirty="0" smtClean="0"/>
              <a:t>Hopper Bottom Trailers</a:t>
            </a:r>
          </a:p>
          <a:p>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ctrTitle"/>
          </p:nvPr>
        </p:nvSpPr>
        <p:spPr>
          <a:xfrm>
            <a:off x="1066800" y="2971800"/>
            <a:ext cx="5943600" cy="1470025"/>
          </a:xfrm>
        </p:spPr>
        <p:txBody>
          <a:bodyPr rtlCol="0">
            <a:normAutofit fontScale="90000"/>
          </a:bodyPr>
          <a:lstStyle/>
          <a:p>
            <a:pPr algn="ctr" eaLnBrk="1" fontAlgn="auto" hangingPunct="1">
              <a:spcAft>
                <a:spcPts val="0"/>
              </a:spcAft>
              <a:defRPr/>
            </a:pPr>
            <a:r>
              <a:rPr lang="en-US" b="1" i="1" dirty="0" smtClean="0">
                <a:ea typeface="+mj-ea"/>
                <a:cs typeface="+mj-cs"/>
              </a:rPr>
              <a:t>Good Grain Quality</a:t>
            </a:r>
            <a:br>
              <a:rPr lang="en-US" b="1" i="1" dirty="0" smtClean="0">
                <a:ea typeface="+mj-ea"/>
                <a:cs typeface="+mj-cs"/>
              </a:rPr>
            </a:br>
            <a:r>
              <a:rPr lang="en-US" dirty="0" smtClean="0">
                <a:ea typeface="+mj-ea"/>
                <a:cs typeface="+mj-cs"/>
              </a:rPr>
              <a:t>Equals</a:t>
            </a:r>
            <a:br>
              <a:rPr lang="en-US" dirty="0" smtClean="0">
                <a:ea typeface="+mj-ea"/>
                <a:cs typeface="+mj-cs"/>
              </a:rPr>
            </a:br>
            <a:r>
              <a:rPr lang="en-US" dirty="0" smtClean="0">
                <a:ea typeface="+mj-ea"/>
                <a:cs typeface="+mj-cs"/>
              </a:rPr>
              <a:t>Safety and Profit</a:t>
            </a:r>
          </a:p>
        </p:txBody>
      </p:sp>
      <p:sp>
        <p:nvSpPr>
          <p:cNvPr id="6151" name="Rectangle 7"/>
          <p:cNvSpPr>
            <a:spLocks noGrp="1" noChangeArrowheads="1"/>
          </p:cNvSpPr>
          <p:nvPr>
            <p:ph type="subTitle" idx="1"/>
          </p:nvPr>
        </p:nvSpPr>
        <p:spPr>
          <a:xfrm>
            <a:off x="2767013" y="4724400"/>
            <a:ext cx="6400800" cy="457200"/>
          </a:xfrm>
        </p:spPr>
        <p:txBody>
          <a:bodyPr/>
          <a:lstStyle/>
          <a:p>
            <a:pPr algn="ctr" fontAlgn="auto">
              <a:lnSpc>
                <a:spcPct val="80000"/>
              </a:lnSpc>
              <a:spcAft>
                <a:spcPts val="0"/>
              </a:spcAft>
              <a:defRPr/>
            </a:pPr>
            <a:r>
              <a:rPr lang="en-US" sz="2000" dirty="0" smtClean="0"/>
              <a:t>Management, Quality and Safety</a:t>
            </a:r>
          </a:p>
        </p:txBody>
      </p:sp>
      <p:sp>
        <p:nvSpPr>
          <p:cNvPr id="10" name="Slide Number Placeholder 5"/>
          <p:cNvSpPr>
            <a:spLocks noGrp="1"/>
          </p:cNvSpPr>
          <p:nvPr>
            <p:ph type="sldNum" sz="quarter" idx="4294967295"/>
          </p:nvPr>
        </p:nvSpPr>
        <p:spPr>
          <a:xfrm>
            <a:off x="8789988" y="6569075"/>
            <a:ext cx="457200" cy="365125"/>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379EA4-FF70-4360-B28B-C85A3D58E758}" type="slidenum">
              <a:rPr lang="en-US" altLang="en-US" sz="800">
                <a:solidFill>
                  <a:srgbClr val="595959"/>
                </a:solidFill>
              </a:rPr>
              <a:pPr/>
              <a:t>16</a:t>
            </a:fld>
            <a:endParaRPr lang="en-US" altLang="en-US" sz="800">
              <a:solidFill>
                <a:srgbClr val="595959"/>
              </a:solidFill>
            </a:endParaRPr>
          </a:p>
        </p:txBody>
      </p:sp>
      <p:grpSp>
        <p:nvGrpSpPr>
          <p:cNvPr id="18436" name="Group 2" title="Slide Banner"/>
          <p:cNvGrpSpPr>
            <a:grpSpLocks/>
          </p:cNvGrpSpPr>
          <p:nvPr/>
        </p:nvGrpSpPr>
        <p:grpSpPr bwMode="auto">
          <a:xfrm>
            <a:off x="0" y="5943600"/>
            <a:ext cx="9144000" cy="908050"/>
            <a:chOff x="0" y="3644"/>
            <a:chExt cx="5760" cy="672"/>
          </a:xfrm>
        </p:grpSpPr>
        <p:sp>
          <p:nvSpPr>
            <p:cNvPr id="6147" name="Rectangle 3"/>
            <p:cNvSpPr>
              <a:spLocks noChangeArrowheads="1"/>
            </p:cNvSpPr>
            <p:nvPr/>
          </p:nvSpPr>
          <p:spPr bwMode="auto">
            <a:xfrm>
              <a:off x="0" y="3644"/>
              <a:ext cx="5760" cy="6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8440" name="Picture 4" descr="workmark_ath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 y="3692"/>
              <a:ext cx="139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Rectangle 5"/>
          <p:cNvSpPr>
            <a:spLocks noChangeArrowheads="1"/>
          </p:cNvSpPr>
          <p:nvPr/>
        </p:nvSpPr>
        <p:spPr bwMode="auto">
          <a:xfrm>
            <a:off x="6172200" y="6019800"/>
            <a:ext cx="7315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1093788">
              <a:lnSpc>
                <a:spcPct val="80000"/>
              </a:lnSpc>
              <a:spcBef>
                <a:spcPct val="20000"/>
              </a:spcBef>
              <a:defRPr/>
            </a:pPr>
            <a:r>
              <a:rPr lang="en-US" sz="1400" dirty="0" smtClean="0">
                <a:solidFill>
                  <a:srgbClr val="FFFFCC"/>
                </a:solidFill>
                <a:latin typeface="Arial" charset="0"/>
                <a:ea typeface="ＭＳ Ｐゴシック" charset="0"/>
              </a:rPr>
              <a:t>Stored </a:t>
            </a:r>
            <a:r>
              <a:rPr lang="en-US" sz="1400" dirty="0">
                <a:solidFill>
                  <a:srgbClr val="FFFFCC"/>
                </a:solidFill>
                <a:latin typeface="Arial" charset="0"/>
                <a:ea typeface="ＭＳ Ｐゴシック" charset="0"/>
              </a:rPr>
              <a:t>Product Engineering</a:t>
            </a:r>
          </a:p>
          <a:p>
            <a:pPr defTabSz="1093788">
              <a:lnSpc>
                <a:spcPct val="80000"/>
              </a:lnSpc>
              <a:spcBef>
                <a:spcPct val="20000"/>
              </a:spcBef>
              <a:defRPr/>
            </a:pPr>
            <a:r>
              <a:rPr lang="en-US" sz="1400" dirty="0">
                <a:solidFill>
                  <a:srgbClr val="FFFFCC"/>
                </a:solidFill>
                <a:latin typeface="Arial" charset="0"/>
                <a:ea typeface="ＭＳ Ｐゴシック" charset="0"/>
              </a:rPr>
              <a:t>Biosystems and Ag. Engr. Dept.	</a:t>
            </a:r>
          </a:p>
        </p:txBody>
      </p:sp>
      <p:pic>
        <p:nvPicPr>
          <p:cNvPr id="18438" name="Picture 10" descr="Stored Products Research and Education Cente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05224" y="417512"/>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26181"/>
            <a:ext cx="31242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Module 2</a:t>
            </a:r>
          </a:p>
        </p:txBody>
      </p:sp>
    </p:spTree>
    <p:custDataLst>
      <p:tags r:id="rId1"/>
    </p:custDataLst>
    <p:extLst>
      <p:ext uri="{BB962C8B-B14F-4D97-AF65-F5344CB8AC3E}">
        <p14:creationId xmlns:p14="http://schemas.microsoft.com/office/powerpoint/2010/main" val="2404568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Module 2 Goal</a:t>
            </a:r>
            <a:endParaRPr lang="en-US" i="0" dirty="0"/>
          </a:p>
        </p:txBody>
      </p:sp>
      <p:sp>
        <p:nvSpPr>
          <p:cNvPr id="3" name="Content Placeholder 2"/>
          <p:cNvSpPr>
            <a:spLocks noGrp="1"/>
          </p:cNvSpPr>
          <p:nvPr>
            <p:ph idx="1"/>
          </p:nvPr>
        </p:nvSpPr>
        <p:spPr/>
        <p:txBody>
          <a:bodyPr/>
          <a:lstStyle/>
          <a:p>
            <a:pPr marL="0" indent="0">
              <a:buNone/>
            </a:pPr>
            <a:r>
              <a:rPr lang="en-US" dirty="0"/>
              <a:t>The Grain Bin </a:t>
            </a:r>
            <a:r>
              <a:rPr lang="en-US" dirty="0" smtClean="0"/>
              <a:t>Emergency </a:t>
            </a:r>
            <a:r>
              <a:rPr lang="en-US" dirty="0"/>
              <a:t>Awareness </a:t>
            </a:r>
            <a:r>
              <a:rPr lang="en-US" dirty="0" smtClean="0"/>
              <a:t>responder </a:t>
            </a:r>
            <a:r>
              <a:rPr lang="en-US" dirty="0"/>
              <a:t>will be able to accurately identify the presence of hazards associated with the characteristics of poor grain quality, hazardous structures and dust </a:t>
            </a:r>
            <a:r>
              <a:rPr lang="en-US" dirty="0" smtClean="0"/>
              <a:t>collection</a:t>
            </a:r>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17</a:t>
            </a:fld>
            <a:endParaRPr lang="en-US" altLang="en-US"/>
          </a:p>
        </p:txBody>
      </p:sp>
      <p:pic>
        <p:nvPicPr>
          <p:cNvPr id="2051" name="Picture 3" title="Photo of a grain oper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1609" y="3733800"/>
            <a:ext cx="418493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86440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Module 2 Objectives</a:t>
            </a:r>
            <a:endParaRPr lang="en-US" i="0" dirty="0"/>
          </a:p>
        </p:txBody>
      </p:sp>
      <p:sp>
        <p:nvSpPr>
          <p:cNvPr id="3" name="Content Placeholder 2"/>
          <p:cNvSpPr>
            <a:spLocks noGrp="1"/>
          </p:cNvSpPr>
          <p:nvPr>
            <p:ph idx="1"/>
          </p:nvPr>
        </p:nvSpPr>
        <p:spPr/>
        <p:txBody>
          <a:bodyPr/>
          <a:lstStyle/>
          <a:p>
            <a:pPr lvl="0"/>
            <a:endParaRPr lang="en-US" sz="2400" i="1" dirty="0" smtClean="0"/>
          </a:p>
          <a:p>
            <a:pPr lvl="0"/>
            <a:r>
              <a:rPr lang="en-US" sz="2400" dirty="0" smtClean="0"/>
              <a:t>Identify </a:t>
            </a:r>
            <a:r>
              <a:rPr lang="en-US" sz="2400" dirty="0"/>
              <a:t>the presence of hazards at grain bins and facilities</a:t>
            </a:r>
          </a:p>
          <a:p>
            <a:pPr lvl="0"/>
            <a:r>
              <a:rPr lang="en-US" sz="2400" dirty="0"/>
              <a:t>List the potential hazards associated with grain bin </a:t>
            </a:r>
            <a:r>
              <a:rPr lang="en-US" sz="2400" dirty="0" smtClean="0"/>
              <a:t>operations</a:t>
            </a:r>
            <a:endParaRPr lang="en-US" sz="2400" dirty="0"/>
          </a:p>
          <a:p>
            <a:pPr lvl="0"/>
            <a:r>
              <a:rPr lang="en-US" sz="2400" dirty="0"/>
              <a:t>List the dangers of working around poor quality grain</a:t>
            </a:r>
          </a:p>
          <a:p>
            <a:pPr lvl="0"/>
            <a:r>
              <a:rPr lang="en-US" sz="2400" dirty="0"/>
              <a:t>Answer questions about engulfment</a:t>
            </a:r>
          </a:p>
          <a:p>
            <a:pPr lvl="0"/>
            <a:r>
              <a:rPr lang="en-US" sz="2400" dirty="0"/>
              <a:t>Understand what to look for on farms and at facilities</a:t>
            </a:r>
          </a:p>
          <a:p>
            <a:pPr lvl="0"/>
            <a:r>
              <a:rPr lang="en-US" sz="2400" dirty="0"/>
              <a:t>Identify the factors associated with dust explosions</a:t>
            </a:r>
          </a:p>
          <a:p>
            <a:pPr lvl="0"/>
            <a:r>
              <a:rPr lang="en-US" sz="2400" dirty="0"/>
              <a:t>Understand the method for creating a “Culture of Safety</a:t>
            </a:r>
          </a:p>
          <a:p>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18</a:t>
            </a:fld>
            <a:endParaRPr lang="en-US" altLang="en-US"/>
          </a:p>
        </p:txBody>
      </p:sp>
    </p:spTree>
    <p:custDataLst>
      <p:tags r:id="rId1"/>
    </p:custDataLst>
    <p:extLst>
      <p:ext uri="{BB962C8B-B14F-4D97-AF65-F5344CB8AC3E}">
        <p14:creationId xmlns:p14="http://schemas.microsoft.com/office/powerpoint/2010/main" val="111141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The Facts</a:t>
            </a:r>
          </a:p>
        </p:txBody>
      </p:sp>
      <p:sp>
        <p:nvSpPr>
          <p:cNvPr id="8195" name="Rectangle 3"/>
          <p:cNvSpPr>
            <a:spLocks noGrp="1" noChangeArrowheads="1"/>
          </p:cNvSpPr>
          <p:nvPr>
            <p:ph idx="1"/>
          </p:nvPr>
        </p:nvSpPr>
        <p:spPr>
          <a:xfrm>
            <a:off x="609600" y="2286000"/>
            <a:ext cx="8115300" cy="3979863"/>
          </a:xfrm>
        </p:spPr>
        <p:txBody>
          <a:bodyPr>
            <a:normAutofit/>
          </a:bodyPr>
          <a:lstStyle/>
          <a:p>
            <a:pPr eaLnBrk="1" hangingPunct="1">
              <a:lnSpc>
                <a:spcPct val="80000"/>
              </a:lnSpc>
              <a:buFont typeface="Wingdings" panose="05000000000000000000" pitchFamily="2" charset="2"/>
              <a:buChar char="q"/>
            </a:pPr>
            <a:r>
              <a:rPr lang="en-US" altLang="en-US" sz="2600" smtClean="0">
                <a:solidFill>
                  <a:srgbClr val="FF0000"/>
                </a:solidFill>
              </a:rPr>
              <a:t>Farming…#6 </a:t>
            </a:r>
            <a:r>
              <a:rPr lang="en-US" altLang="en-US" sz="2600" smtClean="0"/>
              <a:t>on US Bureau of Labor Standards</a:t>
            </a:r>
            <a:r>
              <a:rPr lang="ja-JP" altLang="en-US" sz="2600" smtClean="0">
                <a:latin typeface="Arial" panose="020B0604020202020204" pitchFamily="34" charset="0"/>
                <a:ea typeface="Meiryo" panose="020B0604030504040204" pitchFamily="34" charset="-128"/>
                <a:cs typeface="Meiryo" panose="020B0604030504040204" pitchFamily="34" charset="-128"/>
              </a:rPr>
              <a:t>’</a:t>
            </a:r>
            <a:r>
              <a:rPr lang="en-US" altLang="ja-JP" sz="2600" smtClean="0"/>
              <a:t> list of most dangerous occupations (adults and children)</a:t>
            </a:r>
          </a:p>
          <a:p>
            <a:pPr eaLnBrk="1" hangingPunct="1">
              <a:lnSpc>
                <a:spcPct val="80000"/>
              </a:lnSpc>
              <a:buFont typeface="Wingdings" panose="05000000000000000000" pitchFamily="2" charset="2"/>
              <a:buChar char="q"/>
            </a:pPr>
            <a:r>
              <a:rPr lang="en-US" altLang="en-US" sz="2600" smtClean="0"/>
              <a:t>Estimated </a:t>
            </a:r>
            <a:r>
              <a:rPr lang="en-US" altLang="en-US" sz="2600" smtClean="0">
                <a:solidFill>
                  <a:srgbClr val="FF0000"/>
                </a:solidFill>
              </a:rPr>
              <a:t>300+ </a:t>
            </a:r>
            <a:r>
              <a:rPr lang="en-US" altLang="en-US" sz="2600" smtClean="0"/>
              <a:t>children die each year in farming accidents in the USA</a:t>
            </a:r>
          </a:p>
          <a:p>
            <a:pPr eaLnBrk="1" hangingPunct="1">
              <a:lnSpc>
                <a:spcPct val="80000"/>
              </a:lnSpc>
              <a:buFont typeface="Wingdings" panose="05000000000000000000" pitchFamily="2" charset="2"/>
              <a:buChar char="q"/>
            </a:pPr>
            <a:r>
              <a:rPr lang="en-US" altLang="en-US" sz="2600" smtClean="0">
                <a:solidFill>
                  <a:srgbClr val="FF0000"/>
                </a:solidFill>
              </a:rPr>
              <a:t>Under 16 years old </a:t>
            </a:r>
            <a:r>
              <a:rPr lang="en-US" altLang="en-US" sz="2600" smtClean="0"/>
              <a:t>account for </a:t>
            </a:r>
            <a:r>
              <a:rPr lang="en-US" altLang="en-US" sz="2600" smtClean="0">
                <a:solidFill>
                  <a:srgbClr val="FF0000"/>
                </a:solidFill>
              </a:rPr>
              <a:t>20% </a:t>
            </a:r>
            <a:r>
              <a:rPr lang="en-US" altLang="en-US" sz="2600" smtClean="0"/>
              <a:t>of farm fatalities</a:t>
            </a:r>
          </a:p>
          <a:p>
            <a:pPr eaLnBrk="1" hangingPunct="1">
              <a:lnSpc>
                <a:spcPct val="80000"/>
              </a:lnSpc>
              <a:buFont typeface="Wingdings" panose="05000000000000000000" pitchFamily="2" charset="2"/>
              <a:buChar char="q"/>
            </a:pPr>
            <a:r>
              <a:rPr lang="en-US" altLang="en-US" sz="2600" smtClean="0"/>
              <a:t>Not to mention permanent disabilities </a:t>
            </a:r>
            <a:r>
              <a:rPr lang="en-US" altLang="en-US" sz="2600" smtClean="0">
                <a:solidFill>
                  <a:srgbClr val="FF0000"/>
                </a:solidFill>
              </a:rPr>
              <a:t>(estimated 1000 each year)</a:t>
            </a:r>
          </a:p>
          <a:p>
            <a:pPr eaLnBrk="1" hangingPunct="1">
              <a:lnSpc>
                <a:spcPct val="80000"/>
              </a:lnSpc>
              <a:buFont typeface="Wingdings" panose="05000000000000000000" pitchFamily="2" charset="2"/>
              <a:buChar char="q"/>
            </a:pPr>
            <a:endParaRPr lang="en-US" altLang="en-US" sz="1900" smtClean="0"/>
          </a:p>
        </p:txBody>
      </p:sp>
    </p:spTree>
    <p:custDataLst>
      <p:tags r:id="rId1"/>
    </p:custDataLst>
    <p:extLst>
      <p:ext uri="{BB962C8B-B14F-4D97-AF65-F5344CB8AC3E}">
        <p14:creationId xmlns:p14="http://schemas.microsoft.com/office/powerpoint/2010/main" val="324490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title="Background Photo of a grain elevato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28601" y="381000"/>
            <a:ext cx="868679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28601" y="381000"/>
            <a:ext cx="8229600" cy="1143000"/>
          </a:xfrm>
        </p:spPr>
        <p:txBody>
          <a:bodyPr/>
          <a:lstStyle/>
          <a:p>
            <a:pPr eaLnBrk="1" hangingPunct="1"/>
            <a:r>
              <a:rPr lang="en-US" altLang="en-US" dirty="0">
                <a:solidFill>
                  <a:srgbClr val="000000"/>
                </a:solidFill>
              </a:rPr>
              <a:t>Grain Bin </a:t>
            </a:r>
            <a:br>
              <a:rPr lang="en-US" altLang="en-US" dirty="0">
                <a:solidFill>
                  <a:srgbClr val="000000"/>
                </a:solidFill>
              </a:rPr>
            </a:br>
            <a:r>
              <a:rPr lang="en-US" altLang="en-US" dirty="0">
                <a:solidFill>
                  <a:srgbClr val="000000"/>
                </a:solidFill>
              </a:rPr>
              <a:t>Emergencies  </a:t>
            </a:r>
            <a:r>
              <a:rPr lang="en-US" altLang="en-US" dirty="0" smtClean="0">
                <a:solidFill>
                  <a:srgbClr val="000000"/>
                </a:solidFill>
              </a:rPr>
              <a:t>Awareness </a:t>
            </a:r>
            <a:endParaRPr lang="en-US" dirty="0"/>
          </a:p>
        </p:txBody>
      </p:sp>
    </p:spTree>
    <p:custDataLst>
      <p:tags r:id="rId1"/>
    </p:custDataLst>
    <p:extLst>
      <p:ext uri="{BB962C8B-B14F-4D97-AF65-F5344CB8AC3E}">
        <p14:creationId xmlns:p14="http://schemas.microsoft.com/office/powerpoint/2010/main" val="193222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Agricultural – Danger, Disability, </a:t>
            </a:r>
            <a:r>
              <a:rPr lang="en-US" altLang="en-US" dirty="0" smtClean="0"/>
              <a:t>Death  </a:t>
            </a:r>
            <a:endParaRPr lang="en-US" altLang="en-US" dirty="0" smtClean="0"/>
          </a:p>
        </p:txBody>
      </p:sp>
      <p:pic>
        <p:nvPicPr>
          <p:cNvPr id="33795" name="Picture 2" title="Table of Injury Event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694238" y="1795463"/>
            <a:ext cx="4144962" cy="4224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title="Age group of death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3288" y="1865313"/>
            <a:ext cx="2474912"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Rectangle 4"/>
          <p:cNvSpPr>
            <a:spLocks noChangeArrowheads="1"/>
          </p:cNvSpPr>
          <p:nvPr/>
        </p:nvSpPr>
        <p:spPr bwMode="auto">
          <a:xfrm>
            <a:off x="304800" y="1865313"/>
            <a:ext cx="1752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800">
                <a:solidFill>
                  <a:srgbClr val="000000"/>
                </a:solidFill>
                <a:latin typeface="Arial" panose="020B0604020202020204" pitchFamily="34" charset="0"/>
              </a:rPr>
              <a:t>Agricultural Production: Death Rate between 2002-2012</a:t>
            </a:r>
          </a:p>
        </p:txBody>
      </p:sp>
      <p:sp>
        <p:nvSpPr>
          <p:cNvPr id="33798" name="Text Box 4789"/>
          <p:cNvSpPr txBox="1">
            <a:spLocks noChangeArrowheads="1"/>
          </p:cNvSpPr>
          <p:nvPr/>
        </p:nvSpPr>
        <p:spPr bwMode="auto">
          <a:xfrm>
            <a:off x="635000" y="4779963"/>
            <a:ext cx="1447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400">
                <a:solidFill>
                  <a:srgbClr val="000000"/>
                </a:solidFill>
                <a:latin typeface="Arial" panose="020B0604020202020204" pitchFamily="34" charset="0"/>
              </a:rPr>
              <a:t>Information taken from the Census of Fatal Occupational injuries</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Agricultural – Danger, Disability</a:t>
            </a:r>
            <a:r>
              <a:rPr lang="en-US" altLang="en-US" dirty="0" smtClean="0"/>
              <a:t>,  </a:t>
            </a:r>
            <a:r>
              <a:rPr lang="en-US" altLang="en-US" dirty="0" smtClean="0"/>
              <a:t>Death</a:t>
            </a:r>
          </a:p>
        </p:txBody>
      </p:sp>
      <p:sp>
        <p:nvSpPr>
          <p:cNvPr id="34819" name="Content Placeholder 2"/>
          <p:cNvSpPr>
            <a:spLocks noGrp="1"/>
          </p:cNvSpPr>
          <p:nvPr>
            <p:ph idx="1"/>
          </p:nvPr>
        </p:nvSpPr>
        <p:spPr>
          <a:xfrm>
            <a:off x="4953000" y="1600200"/>
            <a:ext cx="3886200" cy="4343400"/>
          </a:xfrm>
        </p:spPr>
        <p:txBody>
          <a:bodyPr/>
          <a:lstStyle/>
          <a:p>
            <a:r>
              <a:rPr lang="en-US" altLang="en-US" smtClean="0"/>
              <a:t>What can we do lower these numbers?</a:t>
            </a:r>
          </a:p>
          <a:p>
            <a:r>
              <a:rPr lang="en-US" altLang="en-US" smtClean="0"/>
              <a:t>Awareness thru education and interaction?</a:t>
            </a:r>
          </a:p>
          <a:p>
            <a:r>
              <a:rPr lang="en-US" altLang="en-US" smtClean="0"/>
              <a:t>FFA</a:t>
            </a:r>
          </a:p>
          <a:p>
            <a:r>
              <a:rPr lang="en-US" altLang="en-US" smtClean="0"/>
              <a:t>4H </a:t>
            </a:r>
          </a:p>
          <a:p>
            <a:r>
              <a:rPr lang="en-US" altLang="en-US" smtClean="0"/>
              <a:t>Farm, Ranch and Rural Publications  </a:t>
            </a:r>
          </a:p>
          <a:p>
            <a:endParaRPr lang="en-US" altLang="en-US" smtClean="0"/>
          </a:p>
        </p:txBody>
      </p:sp>
      <p:pic>
        <p:nvPicPr>
          <p:cNvPr id="34820" name="Picture 2" descr="http://images.huffingtonpost.com/2015-04-15-1429138447-2191022-adulteducation379219_640.jpg" title="Knowledge is P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455771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www.waldameer.com/content/images/4H_Logo.gif" title="4-H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62542">
            <a:off x="171450" y="4098925"/>
            <a:ext cx="1828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https://upload.wikimedia.org/wikipedia/en/thumb/8/86/FFA_Emblem_Feb_2015.svg/804px-FFA_Emblem_Feb_2015.svg.png" title="FFA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32570">
            <a:off x="3432175" y="4106863"/>
            <a:ext cx="1438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Grain Handling</a:t>
            </a:r>
          </a:p>
        </p:txBody>
      </p:sp>
      <p:sp>
        <p:nvSpPr>
          <p:cNvPr id="9219" name="Rectangle 3"/>
          <p:cNvSpPr>
            <a:spLocks noGrp="1" noChangeArrowheads="1"/>
          </p:cNvSpPr>
          <p:nvPr>
            <p:ph idx="1"/>
          </p:nvPr>
        </p:nvSpPr>
        <p:spPr>
          <a:xfrm>
            <a:off x="914400" y="2595563"/>
            <a:ext cx="7810500" cy="4110037"/>
          </a:xfrm>
        </p:spPr>
        <p:txBody>
          <a:bodyPr>
            <a:normAutofit/>
          </a:bodyPr>
          <a:lstStyle/>
          <a:p>
            <a:pPr eaLnBrk="1" hangingPunct="1">
              <a:lnSpc>
                <a:spcPct val="80000"/>
              </a:lnSpc>
              <a:buFont typeface="Wingdings" panose="05000000000000000000" pitchFamily="2" charset="2"/>
              <a:buChar char="q"/>
            </a:pPr>
            <a:r>
              <a:rPr lang="en-US" altLang="en-US" sz="2800" smtClean="0">
                <a:solidFill>
                  <a:schemeClr val="tx1"/>
                </a:solidFill>
              </a:rPr>
              <a:t>2010-11….50+ entrapments and 24 deaths</a:t>
            </a:r>
          </a:p>
          <a:p>
            <a:pPr eaLnBrk="1" hangingPunct="1">
              <a:lnSpc>
                <a:spcPct val="80000"/>
              </a:lnSpc>
              <a:buFont typeface="Wingdings" panose="05000000000000000000" pitchFamily="2" charset="2"/>
              <a:buChar char="q"/>
            </a:pPr>
            <a:r>
              <a:rPr lang="en-US" altLang="en-US" sz="2800" smtClean="0">
                <a:solidFill>
                  <a:schemeClr val="tx1"/>
                </a:solidFill>
              </a:rPr>
              <a:t>This year (14-15) on target to exceed that..</a:t>
            </a:r>
          </a:p>
          <a:p>
            <a:pPr eaLnBrk="1" hangingPunct="1">
              <a:lnSpc>
                <a:spcPct val="80000"/>
              </a:lnSpc>
              <a:buFont typeface="Wingdings" panose="05000000000000000000" pitchFamily="2" charset="2"/>
              <a:buChar char="q"/>
            </a:pPr>
            <a:r>
              <a:rPr lang="en-US" altLang="en-US" sz="2800" smtClean="0">
                <a:solidFill>
                  <a:schemeClr val="tx1"/>
                </a:solidFill>
              </a:rPr>
              <a:t>77% of grain bin accident victims are unloading bins…</a:t>
            </a:r>
            <a:r>
              <a:rPr lang="en-US" altLang="en-US" sz="2800" b="1" i="1" smtClean="0">
                <a:solidFill>
                  <a:srgbClr val="FF6600"/>
                </a:solidFill>
              </a:rPr>
              <a:t>with out-of-condition grain. </a:t>
            </a:r>
          </a:p>
          <a:p>
            <a:pPr eaLnBrk="1" hangingPunct="1">
              <a:lnSpc>
                <a:spcPct val="80000"/>
              </a:lnSpc>
              <a:buFont typeface="Wingdings" panose="05000000000000000000" pitchFamily="2" charset="2"/>
              <a:buChar char="q"/>
            </a:pPr>
            <a:r>
              <a:rPr lang="en-US" altLang="en-US" sz="2800" smtClean="0">
                <a:solidFill>
                  <a:schemeClr val="tx1"/>
                </a:solidFill>
              </a:rPr>
              <a:t>Trapped in 4-5 seconds, buried in 20 seconds.</a:t>
            </a:r>
          </a:p>
        </p:txBody>
      </p:sp>
    </p:spTree>
    <p:custDataLst>
      <p:tags r:id="rId1"/>
    </p:custDataLst>
    <p:extLst>
      <p:ext uri="{BB962C8B-B14F-4D97-AF65-F5344CB8AC3E}">
        <p14:creationId xmlns:p14="http://schemas.microsoft.com/office/powerpoint/2010/main" val="240914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How does it happen?</a:t>
            </a:r>
          </a:p>
        </p:txBody>
      </p:sp>
      <p:sp>
        <p:nvSpPr>
          <p:cNvPr id="10243" name="Rectangle 3"/>
          <p:cNvSpPr>
            <a:spLocks noGrp="1" noChangeArrowheads="1"/>
          </p:cNvSpPr>
          <p:nvPr>
            <p:ph idx="1"/>
          </p:nvPr>
        </p:nvSpPr>
        <p:spPr/>
        <p:txBody>
          <a:bodyPr>
            <a:normAutofit/>
          </a:bodyPr>
          <a:lstStyle/>
          <a:p>
            <a:pPr eaLnBrk="1" hangingPunct="1">
              <a:lnSpc>
                <a:spcPct val="80000"/>
              </a:lnSpc>
              <a:buFont typeface="Wingdings" panose="05000000000000000000" pitchFamily="2" charset="2"/>
              <a:buChar char="q"/>
            </a:pPr>
            <a:r>
              <a:rPr lang="en-US" altLang="en-US" sz="3000" smtClean="0"/>
              <a:t>Three ways it can happen; all are associated with unloading </a:t>
            </a:r>
            <a:r>
              <a:rPr lang="en-US" altLang="en-US" sz="3000" b="1" i="1" smtClean="0">
                <a:solidFill>
                  <a:srgbClr val="E07602"/>
                </a:solidFill>
              </a:rPr>
              <a:t>poor quality grain:</a:t>
            </a:r>
          </a:p>
          <a:p>
            <a:pPr lvl="1" eaLnBrk="1" hangingPunct="1">
              <a:lnSpc>
                <a:spcPct val="80000"/>
              </a:lnSpc>
              <a:buFont typeface="Wingdings" panose="05000000000000000000" pitchFamily="2" charset="2"/>
              <a:buChar char="q"/>
            </a:pPr>
            <a:r>
              <a:rPr lang="en-US" altLang="en-US" sz="2600" smtClean="0">
                <a:solidFill>
                  <a:schemeClr val="tx1"/>
                </a:solidFill>
              </a:rPr>
              <a:t>Flowing Grain</a:t>
            </a:r>
          </a:p>
          <a:p>
            <a:pPr lvl="1" eaLnBrk="1" hangingPunct="1">
              <a:lnSpc>
                <a:spcPct val="80000"/>
              </a:lnSpc>
              <a:buFont typeface="Wingdings" panose="05000000000000000000" pitchFamily="2" charset="2"/>
              <a:buChar char="q"/>
            </a:pPr>
            <a:r>
              <a:rPr lang="en-US" altLang="en-US" sz="2600" smtClean="0">
                <a:solidFill>
                  <a:schemeClr val="tx1"/>
                </a:solidFill>
              </a:rPr>
              <a:t>Collapse of a Grain Bridge</a:t>
            </a:r>
          </a:p>
          <a:p>
            <a:pPr lvl="1" eaLnBrk="1" hangingPunct="1">
              <a:lnSpc>
                <a:spcPct val="80000"/>
              </a:lnSpc>
              <a:buFont typeface="Wingdings" panose="05000000000000000000" pitchFamily="2" charset="2"/>
              <a:buChar char="q"/>
            </a:pPr>
            <a:r>
              <a:rPr lang="en-US" altLang="en-US" sz="2600" smtClean="0">
                <a:solidFill>
                  <a:schemeClr val="tx1"/>
                </a:solidFill>
              </a:rPr>
              <a:t>Avalanche of a Vertical Grain Wall</a:t>
            </a:r>
          </a:p>
          <a:p>
            <a:pPr eaLnBrk="1" hangingPunct="1">
              <a:lnSpc>
                <a:spcPct val="80000"/>
              </a:lnSpc>
              <a:buFont typeface="Wingdings" panose="05000000000000000000" pitchFamily="2" charset="2"/>
              <a:buChar char="q"/>
            </a:pPr>
            <a:r>
              <a:rPr lang="en-US" altLang="en-US" sz="3000" smtClean="0"/>
              <a:t>Grain Bin or </a:t>
            </a:r>
            <a:r>
              <a:rPr lang="en-US" altLang="en-US" sz="3000" smtClean="0">
                <a:solidFill>
                  <a:srgbClr val="000000"/>
                </a:solidFill>
              </a:rPr>
              <a:t>Gravity Wagon…</a:t>
            </a:r>
          </a:p>
          <a:p>
            <a:pPr eaLnBrk="1" hangingPunct="1">
              <a:lnSpc>
                <a:spcPct val="80000"/>
              </a:lnSpc>
              <a:buFont typeface="Wingdings" panose="05000000000000000000" pitchFamily="2" charset="2"/>
              <a:buChar char="q"/>
            </a:pPr>
            <a:r>
              <a:rPr lang="en-US" altLang="en-US" sz="2700" smtClean="0">
                <a:solidFill>
                  <a:srgbClr val="FF6600"/>
                </a:solidFill>
              </a:rPr>
              <a:t>Trapped in 4-5 sec, buried in 20 sec!!!</a:t>
            </a:r>
            <a:endParaRPr lang="en-US" altLang="en-US" sz="3000" smtClean="0">
              <a:solidFill>
                <a:srgbClr val="FF6600"/>
              </a:solidFill>
            </a:endParaRPr>
          </a:p>
          <a:p>
            <a:pPr eaLnBrk="1" hangingPunct="1">
              <a:lnSpc>
                <a:spcPct val="80000"/>
              </a:lnSpc>
              <a:buFont typeface="Wingdings" panose="05000000000000000000" pitchFamily="2" charset="2"/>
              <a:buChar char="q"/>
            </a:pPr>
            <a:endParaRPr lang="en-US" altLang="en-US" sz="1700" smtClean="0"/>
          </a:p>
        </p:txBody>
      </p:sp>
    </p:spTree>
    <p:custDataLst>
      <p:tags r:id="rId1"/>
    </p:custDataLst>
    <p:extLst>
      <p:ext uri="{BB962C8B-B14F-4D97-AF65-F5344CB8AC3E}">
        <p14:creationId xmlns:p14="http://schemas.microsoft.com/office/powerpoint/2010/main" val="187599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Flowing Grain</a:t>
            </a:r>
          </a:p>
        </p:txBody>
      </p:sp>
      <p:pic>
        <p:nvPicPr>
          <p:cNvPr id="23554" name="Picture 4" title="Image of Grain Engulfmen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09600" y="1981200"/>
            <a:ext cx="5029200" cy="3956050"/>
          </a:xfrm>
          <a:ln w="38100">
            <a:solidFill>
              <a:schemeClr val="accent2"/>
            </a:solidFill>
            <a:miter lim="800000"/>
            <a:headEnd/>
            <a:tailEnd/>
          </a:ln>
        </p:spPr>
      </p:pic>
      <p:sp>
        <p:nvSpPr>
          <p:cNvPr id="11269" name="Text Box 5"/>
          <p:cNvSpPr txBox="1">
            <a:spLocks noChangeArrowheads="1"/>
          </p:cNvSpPr>
          <p:nvPr/>
        </p:nvSpPr>
        <p:spPr bwMode="auto">
          <a:xfrm>
            <a:off x="6096000" y="2362200"/>
            <a:ext cx="2743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a:t>2 – 3 seconds for engulfment</a:t>
            </a:r>
          </a:p>
          <a:p>
            <a:pPr>
              <a:spcBef>
                <a:spcPct val="50000"/>
              </a:spcBef>
            </a:pPr>
            <a:r>
              <a:rPr lang="en-US" altLang="en-US" sz="2800"/>
              <a:t>Why is this worker in the bin??????</a:t>
            </a:r>
          </a:p>
        </p:txBody>
      </p:sp>
    </p:spTree>
    <p:custDataLst>
      <p:tags r:id="rId1"/>
    </p:custDataLst>
    <p:extLst>
      <p:ext uri="{BB962C8B-B14F-4D97-AF65-F5344CB8AC3E}">
        <p14:creationId xmlns:p14="http://schemas.microsoft.com/office/powerpoint/2010/main" val="27278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Collapse of grain bridge</a:t>
            </a:r>
          </a:p>
        </p:txBody>
      </p:sp>
      <p:pic>
        <p:nvPicPr>
          <p:cNvPr id="24578" name="Picture 4" title="Image of a grain bridge"/>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1295400"/>
            <a:ext cx="4648200" cy="3673475"/>
          </a:xfrm>
          <a:ln>
            <a:solidFill>
              <a:schemeClr val="tx1"/>
            </a:solidFill>
            <a:miter lim="800000"/>
            <a:headEnd/>
            <a:tailEnd/>
          </a:ln>
        </p:spPr>
      </p:pic>
      <p:pic>
        <p:nvPicPr>
          <p:cNvPr id="12293" name="Picture 5" title="Image of a colasping grain bridge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35856" y="3276600"/>
            <a:ext cx="4038600" cy="3048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4" name="Text Box 6"/>
          <p:cNvSpPr txBox="1">
            <a:spLocks noChangeArrowheads="1"/>
          </p:cNvSpPr>
          <p:nvPr/>
        </p:nvSpPr>
        <p:spPr bwMode="auto">
          <a:xfrm>
            <a:off x="4953000" y="1524000"/>
            <a:ext cx="39624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b="1" i="1" dirty="0">
                <a:solidFill>
                  <a:srgbClr val="FF0000"/>
                </a:solidFill>
              </a:rPr>
              <a:t>Out of Condition Grain</a:t>
            </a:r>
            <a:br>
              <a:rPr lang="en-US" altLang="en-US" sz="2800" b="1" i="1" dirty="0">
                <a:solidFill>
                  <a:srgbClr val="FF0000"/>
                </a:solidFill>
              </a:rPr>
            </a:br>
            <a:r>
              <a:rPr lang="en-US" altLang="en-US" sz="2800" dirty="0">
                <a:solidFill>
                  <a:srgbClr val="000000"/>
                </a:solidFill>
              </a:rPr>
              <a:t>Victim may travel 5</a:t>
            </a:r>
            <a:r>
              <a:rPr lang="ja-JP" altLang="en-US" sz="2800" dirty="0">
                <a:solidFill>
                  <a:srgbClr val="000000"/>
                </a:solidFill>
              </a:rPr>
              <a:t>‘</a:t>
            </a:r>
            <a:r>
              <a:rPr lang="en-US" altLang="ja-JP" sz="2800" dirty="0">
                <a:solidFill>
                  <a:srgbClr val="000000"/>
                </a:solidFill>
              </a:rPr>
              <a:t> or more</a:t>
            </a:r>
            <a:r>
              <a:rPr lang="en-US" altLang="ja-JP" sz="2000" dirty="0">
                <a:solidFill>
                  <a:srgbClr val="000000"/>
                </a:solidFill>
              </a:rPr>
              <a:t> </a:t>
            </a:r>
            <a:endParaRPr lang="en-US" altLang="en-US" sz="2000" dirty="0">
              <a:solidFill>
                <a:srgbClr val="000000"/>
              </a:solidFill>
            </a:endParaRPr>
          </a:p>
        </p:txBody>
      </p:sp>
    </p:spTree>
    <p:custDataLst>
      <p:tags r:id="rId1"/>
    </p:custDataLst>
    <p:extLst>
      <p:ext uri="{BB962C8B-B14F-4D97-AF65-F5344CB8AC3E}">
        <p14:creationId xmlns:p14="http://schemas.microsoft.com/office/powerpoint/2010/main" val="1107185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Avalanche of grain wall</a:t>
            </a:r>
          </a:p>
        </p:txBody>
      </p:sp>
      <p:pic>
        <p:nvPicPr>
          <p:cNvPr id="25602" name="Picture 4" title="Image of grain adhering on the wall"/>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2286000"/>
            <a:ext cx="4483100" cy="3543300"/>
          </a:xfrm>
          <a:ln w="38100">
            <a:solidFill>
              <a:schemeClr val="accent2"/>
            </a:solidFill>
            <a:miter lim="800000"/>
            <a:headEnd/>
            <a:tailEnd/>
          </a:ln>
        </p:spPr>
      </p:pic>
      <p:sp>
        <p:nvSpPr>
          <p:cNvPr id="13317" name="Text Box 5"/>
          <p:cNvSpPr txBox="1">
            <a:spLocks noChangeArrowheads="1"/>
          </p:cNvSpPr>
          <p:nvPr/>
        </p:nvSpPr>
        <p:spPr bwMode="auto">
          <a:xfrm>
            <a:off x="5486400" y="2362200"/>
            <a:ext cx="3048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a:solidFill>
                  <a:srgbClr val="000000"/>
                </a:solidFill>
                <a:latin typeface="Arial" charset="0"/>
                <a:ea typeface="ＭＳ Ｐゴシック" charset="0"/>
              </a:rPr>
              <a:t>Vibration!!!</a:t>
            </a:r>
          </a:p>
          <a:p>
            <a:pPr>
              <a:spcBef>
                <a:spcPct val="50000"/>
              </a:spcBef>
              <a:defRPr/>
            </a:pPr>
            <a:r>
              <a:rPr lang="en-US" sz="3200" b="1" i="1" dirty="0">
                <a:solidFill>
                  <a:srgbClr val="FF0000"/>
                </a:solidFill>
                <a:latin typeface="Arial" charset="0"/>
                <a:ea typeface="ＭＳ Ｐゴシック" charset="0"/>
              </a:rPr>
              <a:t>Out of condition grain</a:t>
            </a:r>
            <a:br>
              <a:rPr lang="en-US" sz="3200" b="1" i="1" dirty="0">
                <a:solidFill>
                  <a:srgbClr val="FF0000"/>
                </a:solidFill>
                <a:latin typeface="Arial" charset="0"/>
                <a:ea typeface="ＭＳ Ｐゴシック" charset="0"/>
              </a:rPr>
            </a:br>
            <a:r>
              <a:rPr lang="en-US" sz="3200" dirty="0">
                <a:solidFill>
                  <a:srgbClr val="000000"/>
                </a:solidFill>
                <a:latin typeface="Arial" charset="0"/>
                <a:ea typeface="ＭＳ Ｐゴシック" charset="0"/>
              </a:rPr>
              <a:t>stuck to the bin wall</a:t>
            </a:r>
            <a:endParaRPr lang="en-US" sz="4000" dirty="0">
              <a:solidFill>
                <a:srgbClr val="000000"/>
              </a:solidFill>
              <a:latin typeface="Arial" charset="0"/>
              <a:ea typeface="ＭＳ Ｐゴシック" charset="0"/>
            </a:endParaRPr>
          </a:p>
        </p:txBody>
      </p:sp>
    </p:spTree>
    <p:custDataLst>
      <p:tags r:id="rId1"/>
    </p:custDataLst>
    <p:extLst>
      <p:ext uri="{BB962C8B-B14F-4D97-AF65-F5344CB8AC3E}">
        <p14:creationId xmlns:p14="http://schemas.microsoft.com/office/powerpoint/2010/main" val="1701172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If Grain is in </a:t>
            </a:r>
            <a:r>
              <a:rPr lang="en-US" altLang="en-US" b="1" i="1" smtClean="0">
                <a:latin typeface="Arial" panose="020B0604020202020204" pitchFamily="34" charset="0"/>
              </a:rPr>
              <a:t>good condition…</a:t>
            </a:r>
            <a:r>
              <a:rPr lang="en-US" altLang="en-US" smtClean="0">
                <a:latin typeface="Arial" panose="020B0604020202020204" pitchFamily="34" charset="0"/>
              </a:rPr>
              <a:t>.</a:t>
            </a:r>
          </a:p>
        </p:txBody>
      </p:sp>
      <p:sp>
        <p:nvSpPr>
          <p:cNvPr id="5" name="Rectangle 3"/>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Reclaim systems work properly</a:t>
            </a:r>
          </a:p>
          <a:p>
            <a:pPr>
              <a:lnSpc>
                <a:spcPct val="90000"/>
              </a:lnSpc>
              <a:spcBef>
                <a:spcPct val="20000"/>
              </a:spcBef>
              <a:buClr>
                <a:schemeClr val="accent2"/>
              </a:buClr>
              <a:buSzPct val="75000"/>
              <a:buFont typeface="Wingdings" panose="05000000000000000000" pitchFamily="2" charset="2"/>
              <a:buChar char="q"/>
            </a:pPr>
            <a:r>
              <a:rPr lang="en-US" altLang="en-US" sz="3600" b="1" i="1">
                <a:solidFill>
                  <a:srgbClr val="FF0000"/>
                </a:solidFill>
                <a:latin typeface="Century Gothic" panose="020B0502020202020204" pitchFamily="34" charset="0"/>
              </a:rPr>
              <a:t>No need to enter the bin!!!</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If workers aren’t in the bin, entrapment doesn’t happen!</a:t>
            </a:r>
          </a:p>
          <a:p>
            <a:pPr>
              <a:lnSpc>
                <a:spcPct val="90000"/>
              </a:lnSpc>
              <a:spcBef>
                <a:spcPct val="20000"/>
              </a:spcBef>
              <a:buClr>
                <a:schemeClr val="accent2"/>
              </a:buClr>
              <a:buSzPct val="75000"/>
              <a:buFont typeface="Wingdings" panose="05000000000000000000" pitchFamily="2" charset="2"/>
              <a:buChar char="n"/>
            </a:pPr>
            <a:endParaRPr lang="en-US" altLang="en-US" sz="310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024254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latin typeface="Arial" charset="0"/>
                <a:ea typeface="+mj-ea"/>
                <a:cs typeface="+mj-cs"/>
              </a:rPr>
              <a:t>Major Cause:  </a:t>
            </a:r>
            <a:br>
              <a:rPr lang="en-US" dirty="0" smtClean="0">
                <a:latin typeface="Arial" charset="0"/>
                <a:ea typeface="+mj-ea"/>
                <a:cs typeface="+mj-cs"/>
              </a:rPr>
            </a:br>
            <a:r>
              <a:rPr lang="en-US" dirty="0" smtClean="0">
                <a:latin typeface="Arial" charset="0"/>
                <a:ea typeface="+mj-ea"/>
                <a:cs typeface="+mj-cs"/>
              </a:rPr>
              <a:t>Out-of-Condition Grain!!!!</a:t>
            </a:r>
          </a:p>
        </p:txBody>
      </p:sp>
      <p:pic>
        <p:nvPicPr>
          <p:cNvPr id="2" name="Picture 1" descr="Screen Shot 2014-12-17 at 9.29.47 PM.png" title="Image of grai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91200" y="4038600"/>
            <a:ext cx="2822575" cy="22098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descr="Screen Shot 2014-12-17 at 9.29.32 PM.png" title="Image of cause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53200" y="1981200"/>
            <a:ext cx="2438400" cy="16637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Screen Shot 2014-12-17 at 9.29.26 PM.png" title="Image of Cause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43200" y="3429000"/>
            <a:ext cx="1828800" cy="2487613"/>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Screen Shot 2014-12-17 at 9.29.18 PM.png" title="Image of grain cause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724400" y="1905000"/>
            <a:ext cx="1706563" cy="20574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descr="Screen Shot 2014-12-17 at 9.29.07 PM.png" title="Image of grain condition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04800" y="2133600"/>
            <a:ext cx="2200275" cy="276225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8824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What to look for…</a:t>
            </a:r>
          </a:p>
        </p:txBody>
      </p:sp>
      <p:sp>
        <p:nvSpPr>
          <p:cNvPr id="5" name="Rectangle 3"/>
          <p:cNvSpPr txBox="1">
            <a:spLocks noChangeArrowheads="1"/>
          </p:cNvSpPr>
          <p:nvPr/>
        </p:nvSpPr>
        <p:spPr bwMode="auto">
          <a:xfrm>
            <a:off x="533400" y="20574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dirty="0" smtClean="0"/>
              <a:t> </a:t>
            </a:r>
            <a:r>
              <a:rPr lang="en-US" sz="3600" dirty="0"/>
              <a:t>Poor grain quality going into the </a:t>
            </a:r>
            <a:r>
              <a:rPr lang="en-US" sz="3600" dirty="0" smtClean="0"/>
              <a:t>bin</a:t>
            </a:r>
          </a:p>
          <a:p>
            <a:pPr>
              <a:lnSpc>
                <a:spcPct val="90000"/>
              </a:lnSpc>
              <a:buFont typeface="Wingdings" charset="2"/>
              <a:buChar char="q"/>
              <a:defRPr/>
            </a:pPr>
            <a:endParaRPr lang="en-US" sz="3600" dirty="0" smtClean="0"/>
          </a:p>
          <a:p>
            <a:pPr>
              <a:lnSpc>
                <a:spcPct val="90000"/>
              </a:lnSpc>
              <a:buFont typeface="Wingdings" charset="2"/>
              <a:buChar char="q"/>
              <a:defRPr/>
            </a:pPr>
            <a:r>
              <a:rPr lang="en-US" sz="3600" dirty="0" smtClean="0"/>
              <a:t>Quality </a:t>
            </a:r>
            <a:r>
              <a:rPr lang="en-US" sz="3600" dirty="0" smtClean="0">
                <a:solidFill>
                  <a:srgbClr val="FF0000"/>
                </a:solidFill>
              </a:rPr>
              <a:t>NEVER</a:t>
            </a:r>
            <a:r>
              <a:rPr lang="en-US" sz="3600" dirty="0" smtClean="0"/>
              <a:t> improves in storage</a:t>
            </a:r>
          </a:p>
          <a:p>
            <a:pPr>
              <a:lnSpc>
                <a:spcPct val="90000"/>
              </a:lnSpc>
              <a:buFont typeface="Wingdings" charset="2"/>
              <a:buChar char="q"/>
              <a:defRPr/>
            </a:pPr>
            <a:endParaRPr lang="en-US" sz="3600" dirty="0"/>
          </a:p>
          <a:p>
            <a:pPr>
              <a:lnSpc>
                <a:spcPct val="90000"/>
              </a:lnSpc>
              <a:buFont typeface="Wingdings" charset="2"/>
              <a:buChar char="q"/>
              <a:defRPr/>
            </a:pPr>
            <a:r>
              <a:rPr lang="en-US" sz="3600" dirty="0" smtClean="0"/>
              <a:t>Management of temperature changes </a:t>
            </a:r>
            <a:r>
              <a:rPr lang="en-US" sz="3600" smtClean="0"/>
              <a:t>and moisture</a:t>
            </a:r>
            <a:endParaRPr lang="en-US" sz="3600" dirty="0"/>
          </a:p>
          <a:p>
            <a:pPr marL="0" indent="0">
              <a:lnSpc>
                <a:spcPct val="90000"/>
              </a:lnSpc>
              <a:buFont typeface="Wingdings" charset="0"/>
              <a:buNone/>
              <a:defRPr/>
            </a:pPr>
            <a:endParaRPr lang="en-US" sz="3600" dirty="0"/>
          </a:p>
        </p:txBody>
      </p:sp>
    </p:spTree>
    <p:custDataLst>
      <p:tags r:id="rId1"/>
    </p:custDataLst>
    <p:extLst>
      <p:ext uri="{BB962C8B-B14F-4D97-AF65-F5344CB8AC3E}">
        <p14:creationId xmlns:p14="http://schemas.microsoft.com/office/powerpoint/2010/main" val="717699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457200" y="1447800"/>
            <a:ext cx="8229600" cy="4343400"/>
          </a:xfrm>
        </p:spPr>
        <p:txBody>
          <a:bodyPr/>
          <a:lstStyle/>
          <a:p>
            <a:pPr lvl="0"/>
            <a:endParaRPr lang="en-US" dirty="0" smtClean="0"/>
          </a:p>
          <a:p>
            <a:pPr marL="0" indent="0" algn="ctr">
              <a:buFont typeface="Arial" charset="0"/>
              <a:buNone/>
              <a:defRPr/>
            </a:pPr>
            <a:r>
              <a:rPr lang="en-US" altLang="en-US" sz="6600" dirty="0"/>
              <a:t>Module </a:t>
            </a:r>
            <a:r>
              <a:rPr lang="en-US" altLang="en-US" sz="6600" dirty="0" smtClean="0"/>
              <a:t>1</a:t>
            </a:r>
          </a:p>
          <a:p>
            <a:pPr marL="0" indent="0" algn="ctr">
              <a:buFont typeface="Arial" charset="0"/>
              <a:buNone/>
              <a:defRPr/>
            </a:pPr>
            <a:r>
              <a:rPr lang="en-US" altLang="en-US" dirty="0" smtClean="0"/>
              <a:t>Introduction</a:t>
            </a:r>
          </a:p>
          <a:p>
            <a:pPr marL="0" indent="0" algn="ctr">
              <a:buFont typeface="Arial" charset="0"/>
              <a:buNone/>
              <a:defRPr/>
            </a:pPr>
            <a:endParaRPr lang="en-US" altLang="en-US" sz="6600" dirty="0" smtClean="0"/>
          </a:p>
        </p:txBody>
      </p:sp>
    </p:spTree>
    <p:custDataLst>
      <p:tags r:id="rId1"/>
    </p:custDataLst>
    <p:extLst>
      <p:ext uri="{BB962C8B-B14F-4D97-AF65-F5344CB8AC3E}">
        <p14:creationId xmlns:p14="http://schemas.microsoft.com/office/powerpoint/2010/main" val="3865259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grainb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3142" y="424894"/>
            <a:ext cx="5449658" cy="555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Grain Bin </a:t>
            </a:r>
            <a:br>
              <a:rPr lang="en-US" dirty="0"/>
            </a:br>
            <a:r>
              <a:rPr lang="en-US" dirty="0"/>
              <a:t>Emergencies  Awareness</a:t>
            </a:r>
            <a:br>
              <a:rPr lang="en-US" dirty="0"/>
            </a:br>
            <a:endParaRPr lang="en-US" dirty="0"/>
          </a:p>
        </p:txBody>
      </p:sp>
    </p:spTree>
    <p:custDataLst>
      <p:tags r:id="rId1"/>
    </p:custDataLst>
    <p:extLst>
      <p:ext uri="{BB962C8B-B14F-4D97-AF65-F5344CB8AC3E}">
        <p14:creationId xmlns:p14="http://schemas.microsoft.com/office/powerpoint/2010/main" val="174879106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What to look for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457200" y="22860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sz="3600" dirty="0" smtClean="0"/>
              <a:t>Leaky structures</a:t>
            </a:r>
          </a:p>
          <a:p>
            <a:pPr>
              <a:lnSpc>
                <a:spcPct val="90000"/>
              </a:lnSpc>
              <a:buFont typeface="Wingdings" charset="2"/>
              <a:buChar char="q"/>
              <a:defRPr/>
            </a:pPr>
            <a:r>
              <a:rPr lang="en-US" sz="3600" dirty="0" smtClean="0"/>
              <a:t>Aeration systems not designed properly</a:t>
            </a:r>
          </a:p>
          <a:p>
            <a:pPr>
              <a:lnSpc>
                <a:spcPct val="90000"/>
              </a:lnSpc>
              <a:buFont typeface="Wingdings" charset="2"/>
              <a:buChar char="q"/>
              <a:defRPr/>
            </a:pPr>
            <a:r>
              <a:rPr lang="en-US" sz="3600" dirty="0" smtClean="0"/>
              <a:t>Aeration system mismanagement</a:t>
            </a:r>
          </a:p>
          <a:p>
            <a:pPr>
              <a:lnSpc>
                <a:spcPct val="90000"/>
              </a:lnSpc>
              <a:buFont typeface="Wingdings" charset="2"/>
              <a:buChar char="q"/>
              <a:defRPr/>
            </a:pPr>
            <a:r>
              <a:rPr lang="en-US" sz="3600" dirty="0" smtClean="0"/>
              <a:t>Temperature cable malfunctions</a:t>
            </a:r>
          </a:p>
          <a:p>
            <a:pPr>
              <a:lnSpc>
                <a:spcPct val="90000"/>
              </a:lnSpc>
              <a:buFont typeface="Wingdings" charset="2"/>
              <a:buChar char="q"/>
              <a:defRPr/>
            </a:pPr>
            <a:endParaRPr lang="en-US" sz="3600" dirty="0" smtClean="0"/>
          </a:p>
          <a:p>
            <a:pPr marL="568325" indent="-568325">
              <a:lnSpc>
                <a:spcPct val="90000"/>
              </a:lnSpc>
              <a:defRPr/>
            </a:pPr>
            <a:endParaRPr lang="en-US" dirty="0" smtClean="0"/>
          </a:p>
        </p:txBody>
      </p:sp>
    </p:spTree>
    <p:custDataLst>
      <p:tags r:id="rId1"/>
    </p:custDataLst>
    <p:extLst>
      <p:ext uri="{BB962C8B-B14F-4D97-AF65-F5344CB8AC3E}">
        <p14:creationId xmlns:p14="http://schemas.microsoft.com/office/powerpoint/2010/main" val="1786183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6" title="Interior of a grain bin ceil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38" y="0"/>
            <a:ext cx="934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26" name="Rectangle 2"/>
          <p:cNvSpPr>
            <a:spLocks noChangeArrowheads="1"/>
          </p:cNvSpPr>
          <p:nvPr/>
        </p:nvSpPr>
        <p:spPr bwMode="auto">
          <a:xfrm>
            <a:off x="838200" y="3505200"/>
            <a:ext cx="3124200" cy="3124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None/>
              <a:defRPr/>
            </a:pPr>
            <a:r>
              <a:rPr kumimoji="1" lang="en-US" sz="3200" b="1" dirty="0">
                <a:effectLst>
                  <a:outerShdw blurRad="38100" dist="38100" dir="2700000" algn="tl">
                    <a:srgbClr val="000000"/>
                  </a:outerShdw>
                </a:effectLst>
                <a:ea typeface="+mn-ea"/>
              </a:rPr>
              <a:t>	</a:t>
            </a:r>
            <a:r>
              <a:rPr kumimoji="1" lang="en-US" sz="2800" b="1" dirty="0">
                <a:effectLst>
                  <a:outerShdw blurRad="38100" dist="38100" dir="2700000" algn="tl">
                    <a:srgbClr val="000000"/>
                  </a:outerShdw>
                </a:effectLst>
                <a:ea typeface="+mn-ea"/>
              </a:rPr>
              <a:t>Roof Vents</a:t>
            </a: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Passive</a:t>
            </a: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Powered</a:t>
            </a: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a:effectLst>
                  <a:outerShdw blurRad="38100" dist="38100" dir="2700000" algn="tl">
                    <a:srgbClr val="000000"/>
                  </a:outerShdw>
                </a:effectLst>
                <a:ea typeface="+mn-ea"/>
                <a:hlinkClick r:id="rId5"/>
              </a:rPr>
              <a:t>Sizing Vents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a:effectLst>
                  <a:outerShdw blurRad="38100" dist="38100" dir="2700000" algn="tl">
                    <a:srgbClr val="000000"/>
                  </a:outerShdw>
                </a:effectLst>
                <a:ea typeface="+mn-ea"/>
                <a:hlinkClick r:id="rId6"/>
              </a:rPr>
              <a:t>Exhaust Fans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endParaRPr kumimoji="1" lang="en-US" sz="2800" b="1" dirty="0">
              <a:effectLst>
                <a:outerShdw blurRad="38100" dist="38100" dir="2700000" algn="tl">
                  <a:srgbClr val="000000"/>
                </a:outerShdw>
              </a:effectLst>
              <a:ea typeface="+mn-ea"/>
            </a:endParaRPr>
          </a:p>
        </p:txBody>
      </p:sp>
      <p:sp>
        <p:nvSpPr>
          <p:cNvPr id="32771" name="Rectangle 1"/>
          <p:cNvSpPr>
            <a:spLocks noChangeArrowheads="1"/>
          </p:cNvSpPr>
          <p:nvPr/>
        </p:nvSpPr>
        <p:spPr bwMode="auto">
          <a:xfrm>
            <a:off x="1219200" y="381000"/>
            <a:ext cx="8153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8325" indent="-568325">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3600">
                <a:solidFill>
                  <a:srgbClr val="FFFFFF"/>
                </a:solidFill>
              </a:rPr>
              <a:t>Inadequate or plugged roof vents/exhaust fans</a:t>
            </a:r>
          </a:p>
        </p:txBody>
      </p:sp>
      <p:sp>
        <p:nvSpPr>
          <p:cNvPr id="2" name="Title 1" hidden="1"/>
          <p:cNvSpPr>
            <a:spLocks noGrp="1"/>
          </p:cNvSpPr>
          <p:nvPr>
            <p:ph type="title"/>
          </p:nvPr>
        </p:nvSpPr>
        <p:spPr/>
        <p:txBody>
          <a:bodyPr/>
          <a:lstStyle/>
          <a:p>
            <a:r>
              <a:rPr lang="en-US" dirty="0" smtClean="0"/>
              <a:t>Roof Vents and Exhaust Fans</a:t>
            </a:r>
            <a:endParaRPr lang="en-US" dirty="0"/>
          </a:p>
        </p:txBody>
      </p:sp>
    </p:spTree>
    <p:custDataLst>
      <p:tags r:id="rId1"/>
    </p:custDataLst>
    <p:extLst>
      <p:ext uri="{BB962C8B-B14F-4D97-AF65-F5344CB8AC3E}">
        <p14:creationId xmlns:p14="http://schemas.microsoft.com/office/powerpoint/2010/main" val="250089644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What to look for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419669" y="2362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dirty="0" smtClean="0"/>
              <a:t>  </a:t>
            </a:r>
            <a:r>
              <a:rPr lang="en-US" sz="3600" dirty="0" smtClean="0"/>
              <a:t>Insect Activity</a:t>
            </a:r>
          </a:p>
          <a:p>
            <a:pPr>
              <a:lnSpc>
                <a:spcPct val="90000"/>
              </a:lnSpc>
              <a:buFont typeface="Wingdings" charset="2"/>
              <a:buChar char="q"/>
              <a:defRPr/>
            </a:pPr>
            <a:endParaRPr lang="en-US" sz="3600" dirty="0" smtClean="0"/>
          </a:p>
          <a:p>
            <a:pPr>
              <a:lnSpc>
                <a:spcPct val="90000"/>
              </a:lnSpc>
              <a:buFont typeface="Wingdings" charset="2"/>
              <a:buChar char="q"/>
              <a:defRPr/>
            </a:pPr>
            <a:endParaRPr lang="en-US" sz="3600" dirty="0"/>
          </a:p>
          <a:p>
            <a:pPr>
              <a:lnSpc>
                <a:spcPct val="90000"/>
              </a:lnSpc>
              <a:buFont typeface="Wingdings" charset="2"/>
              <a:buChar char="q"/>
              <a:defRPr/>
            </a:pPr>
            <a:endParaRPr lang="en-US" sz="3600" dirty="0" smtClean="0"/>
          </a:p>
          <a:p>
            <a:pPr>
              <a:lnSpc>
                <a:spcPct val="90000"/>
              </a:lnSpc>
              <a:buFont typeface="Wingdings" charset="2"/>
              <a:buChar char="q"/>
              <a:defRPr/>
            </a:pPr>
            <a:endParaRPr lang="en-US" sz="3600" dirty="0"/>
          </a:p>
          <a:p>
            <a:pPr>
              <a:lnSpc>
                <a:spcPct val="90000"/>
              </a:lnSpc>
              <a:buFont typeface="Wingdings" charset="2"/>
              <a:buChar char="q"/>
              <a:defRPr/>
            </a:pPr>
            <a:r>
              <a:rPr lang="en-US" sz="3600" dirty="0" smtClean="0"/>
              <a:t>Do you know your bugs????</a:t>
            </a:r>
          </a:p>
          <a:p>
            <a:pPr marL="568325" indent="-568325">
              <a:lnSpc>
                <a:spcPct val="90000"/>
              </a:lnSpc>
              <a:defRPr/>
            </a:pPr>
            <a:endParaRPr lang="en-US" sz="3600" dirty="0" smtClean="0"/>
          </a:p>
          <a:p>
            <a:pPr marL="568325" indent="-568325">
              <a:lnSpc>
                <a:spcPct val="90000"/>
              </a:lnSpc>
              <a:defRPr/>
            </a:pPr>
            <a:endParaRPr lang="en-US" sz="3200" dirty="0" smtClean="0"/>
          </a:p>
        </p:txBody>
      </p:sp>
      <p:pic>
        <p:nvPicPr>
          <p:cNvPr id="6" name="Picture 4" descr="LGB by EL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895600"/>
            <a:ext cx="3352800" cy="2249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F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971800"/>
            <a:ext cx="3041650" cy="203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2157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What to look for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533400" y="2590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sz="3600" dirty="0" smtClean="0"/>
              <a:t>Poor sanitation practices</a:t>
            </a:r>
          </a:p>
          <a:p>
            <a:pPr>
              <a:lnSpc>
                <a:spcPct val="90000"/>
              </a:lnSpc>
              <a:buFont typeface="Wingdings" charset="2"/>
              <a:buChar char="q"/>
              <a:defRPr/>
            </a:pPr>
            <a:r>
              <a:rPr lang="en-US" sz="3600" dirty="0" smtClean="0"/>
              <a:t>Reclaim system malfunction or poor design</a:t>
            </a:r>
          </a:p>
          <a:p>
            <a:pPr>
              <a:lnSpc>
                <a:spcPct val="90000"/>
              </a:lnSpc>
              <a:buFont typeface="Wingdings" charset="2"/>
              <a:buChar char="q"/>
              <a:defRPr/>
            </a:pPr>
            <a:r>
              <a:rPr lang="en-US" sz="4000" b="1" dirty="0" smtClean="0">
                <a:solidFill>
                  <a:srgbClr val="FF0000"/>
                </a:solidFill>
              </a:rPr>
              <a:t>Inadequate </a:t>
            </a:r>
            <a:r>
              <a:rPr lang="en-US" sz="4000" b="1" dirty="0">
                <a:solidFill>
                  <a:srgbClr val="FF0000"/>
                </a:solidFill>
              </a:rPr>
              <a:t>dust management</a:t>
            </a:r>
          </a:p>
          <a:p>
            <a:pPr marL="568325" indent="-568325">
              <a:lnSpc>
                <a:spcPct val="90000"/>
              </a:lnSpc>
              <a:defRPr/>
            </a:pPr>
            <a:endParaRPr lang="en-US" sz="3200" dirty="0" smtClean="0"/>
          </a:p>
        </p:txBody>
      </p:sp>
    </p:spTree>
    <p:custDataLst>
      <p:tags r:id="rId1"/>
    </p:custDataLst>
    <p:extLst>
      <p:ext uri="{BB962C8B-B14F-4D97-AF65-F5344CB8AC3E}">
        <p14:creationId xmlns:p14="http://schemas.microsoft.com/office/powerpoint/2010/main" val="441924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Be Prepared</a:t>
            </a:r>
          </a:p>
        </p:txBody>
      </p:sp>
      <p:sp>
        <p:nvSpPr>
          <p:cNvPr id="5" name="Rectangle 3"/>
          <p:cNvSpPr txBox="1">
            <a:spLocks noChangeArrowheads="1"/>
          </p:cNvSpPr>
          <p:nvPr/>
        </p:nvSpPr>
        <p:spPr bwMode="auto">
          <a:xfrm>
            <a:off x="457200" y="13716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968375" indent="-5683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Char char="q"/>
            </a:pPr>
            <a:r>
              <a:rPr lang="en-US" altLang="en-US" sz="3600" dirty="0">
                <a:latin typeface="Century Gothic" panose="020B0502020202020204" pitchFamily="34" charset="0"/>
              </a:rPr>
              <a:t>Use proper equipment if you do have to enter a bin</a:t>
            </a:r>
          </a:p>
          <a:p>
            <a:pPr lvl="1">
              <a:lnSpc>
                <a:spcPct val="90000"/>
              </a:lnSpc>
              <a:spcBef>
                <a:spcPct val="20000"/>
              </a:spcBef>
              <a:buClr>
                <a:schemeClr val="accent1"/>
              </a:buClr>
              <a:buSzPct val="65000"/>
              <a:buFont typeface="Wingdings" panose="05000000000000000000" pitchFamily="2" charset="2"/>
              <a:buChar char="q"/>
            </a:pPr>
            <a:r>
              <a:rPr lang="en-US" altLang="en-US" sz="2600" dirty="0">
                <a:latin typeface="Century Gothic" panose="020B0502020202020204" pitchFamily="34" charset="0"/>
              </a:rPr>
              <a:t>Harness</a:t>
            </a:r>
          </a:p>
          <a:p>
            <a:pPr lvl="1">
              <a:lnSpc>
                <a:spcPct val="90000"/>
              </a:lnSpc>
              <a:spcBef>
                <a:spcPct val="20000"/>
              </a:spcBef>
              <a:buClr>
                <a:schemeClr val="accent1"/>
              </a:buClr>
              <a:buSzPct val="65000"/>
              <a:buFont typeface="Wingdings" panose="05000000000000000000" pitchFamily="2" charset="2"/>
              <a:buChar char="q"/>
            </a:pPr>
            <a:r>
              <a:rPr lang="en-US" altLang="en-US" sz="2600" dirty="0">
                <a:latin typeface="Century Gothic" panose="020B0502020202020204" pitchFamily="34" charset="0"/>
              </a:rPr>
              <a:t>Anchor Points in Bins</a:t>
            </a:r>
          </a:p>
          <a:p>
            <a:pPr lvl="1">
              <a:lnSpc>
                <a:spcPct val="90000"/>
              </a:lnSpc>
              <a:spcBef>
                <a:spcPct val="20000"/>
              </a:spcBef>
              <a:buClr>
                <a:schemeClr val="accent1"/>
              </a:buClr>
              <a:buSzPct val="65000"/>
              <a:buFont typeface="Wingdings" panose="05000000000000000000" pitchFamily="2" charset="2"/>
              <a:buChar char="q"/>
            </a:pPr>
            <a:r>
              <a:rPr lang="en-US" altLang="en-US" sz="2600" dirty="0">
                <a:latin typeface="Century Gothic" panose="020B0502020202020204" pitchFamily="34" charset="0"/>
              </a:rPr>
              <a:t>Bin Entry Kit</a:t>
            </a:r>
          </a:p>
          <a:p>
            <a:pPr lvl="1">
              <a:lnSpc>
                <a:spcPct val="90000"/>
              </a:lnSpc>
              <a:spcBef>
                <a:spcPct val="20000"/>
              </a:spcBef>
              <a:buClr>
                <a:schemeClr val="accent1"/>
              </a:buClr>
              <a:buSzPct val="65000"/>
              <a:buFont typeface="Wingdings" panose="05000000000000000000" pitchFamily="2" charset="2"/>
              <a:buChar char="q"/>
            </a:pPr>
            <a:r>
              <a:rPr lang="en-US" altLang="en-US" sz="2600" dirty="0">
                <a:latin typeface="Century Gothic" panose="020B0502020202020204" pitchFamily="34" charset="0"/>
              </a:rPr>
              <a:t>How about the air quality???</a:t>
            </a:r>
          </a:p>
          <a:p>
            <a:pPr lvl="1">
              <a:lnSpc>
                <a:spcPct val="90000"/>
              </a:lnSpc>
              <a:spcBef>
                <a:spcPct val="20000"/>
              </a:spcBef>
              <a:buClr>
                <a:schemeClr val="accent1"/>
              </a:buClr>
              <a:buSzPct val="65000"/>
              <a:buFont typeface="Wingdings" panose="05000000000000000000" pitchFamily="2" charset="2"/>
              <a:buChar char="q"/>
            </a:pPr>
            <a:r>
              <a:rPr lang="en-US" altLang="en-US" sz="2600" dirty="0">
                <a:latin typeface="Century Gothic" panose="020B0502020202020204" pitchFamily="34" charset="0"/>
              </a:rPr>
              <a:t>Lock out Tag out…ALWAYS!</a:t>
            </a:r>
          </a:p>
          <a:p>
            <a:pPr>
              <a:lnSpc>
                <a:spcPct val="90000"/>
              </a:lnSpc>
              <a:spcBef>
                <a:spcPct val="20000"/>
              </a:spcBef>
              <a:buClr>
                <a:schemeClr val="accent2"/>
              </a:buClr>
              <a:buSzPct val="75000"/>
              <a:buFont typeface="Wingdings" panose="05000000000000000000" pitchFamily="2" charset="2"/>
              <a:buChar char="q"/>
            </a:pPr>
            <a:r>
              <a:rPr lang="en-US" altLang="en-US" sz="3600" dirty="0">
                <a:solidFill>
                  <a:srgbClr val="FF0000"/>
                </a:solidFill>
                <a:latin typeface="Century Gothic" panose="020B0502020202020204" pitchFamily="34" charset="0"/>
              </a:rPr>
              <a:t>Never…ever….ever…. work alone!</a:t>
            </a:r>
          </a:p>
          <a:p>
            <a:pPr lvl="1">
              <a:lnSpc>
                <a:spcPct val="90000"/>
              </a:lnSpc>
              <a:spcBef>
                <a:spcPct val="20000"/>
              </a:spcBef>
              <a:buClr>
                <a:schemeClr val="accent1"/>
              </a:buClr>
              <a:buSzPct val="65000"/>
              <a:buFont typeface="Wingdings" panose="05000000000000000000" pitchFamily="2" charset="2"/>
              <a:buChar char="q"/>
            </a:pPr>
            <a:endParaRPr lang="en-US" altLang="en-US" sz="35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endParaRPr lang="en-US" altLang="en-US" sz="3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182040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Bin Entry Kit</a:t>
            </a:r>
            <a:endParaRPr lang="en-US" dirty="0"/>
          </a:p>
        </p:txBody>
      </p:sp>
      <p:pic>
        <p:nvPicPr>
          <p:cNvPr id="4" name="Picture 3" title="Image of Bin Entry Kit"/>
          <p:cNvPicPr>
            <a:picLocks noChangeAspect="1"/>
          </p:cNvPicPr>
          <p:nvPr/>
        </p:nvPicPr>
        <p:blipFill rotWithShape="1">
          <a:blip r:embed="rId3" cstate="email">
            <a:extLst>
              <a:ext uri="{28A0092B-C50C-407E-A947-70E740481C1C}">
                <a14:useLocalDpi xmlns:a14="http://schemas.microsoft.com/office/drawing/2010/main"/>
              </a:ext>
            </a:extLst>
          </a:blip>
          <a:srcRect b="1274"/>
          <a:stretch/>
        </p:blipFill>
        <p:spPr>
          <a:xfrm>
            <a:off x="304800" y="406402"/>
            <a:ext cx="8518169" cy="5541912"/>
          </a:xfrm>
          <a:prstGeom prst="rect">
            <a:avLst/>
          </a:prstGeom>
        </p:spPr>
      </p:pic>
    </p:spTree>
    <p:custDataLst>
      <p:tags r:id="rId1"/>
    </p:custDataLst>
    <p:extLst>
      <p:ext uri="{BB962C8B-B14F-4D97-AF65-F5344CB8AC3E}">
        <p14:creationId xmlns:p14="http://schemas.microsoft.com/office/powerpoint/2010/main" val="622001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What to look for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533400" y="1447800"/>
            <a:ext cx="815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Char char="q"/>
            </a:pPr>
            <a:r>
              <a:rPr lang="en-US" altLang="en-US" sz="3600" dirty="0">
                <a:latin typeface="Century Gothic" panose="020B0502020202020204" pitchFamily="34" charset="0"/>
              </a:rPr>
              <a:t>Poor sanitation practices</a:t>
            </a:r>
          </a:p>
          <a:p>
            <a:pPr>
              <a:lnSpc>
                <a:spcPct val="90000"/>
              </a:lnSpc>
              <a:spcBef>
                <a:spcPct val="20000"/>
              </a:spcBef>
              <a:buClr>
                <a:schemeClr val="accent2"/>
              </a:buClr>
              <a:buSzPct val="75000"/>
              <a:buFont typeface="Wingdings" panose="05000000000000000000" pitchFamily="2" charset="2"/>
              <a:buChar char="q"/>
            </a:pPr>
            <a:r>
              <a:rPr lang="en-US" altLang="en-US" sz="3600" dirty="0">
                <a:latin typeface="Century Gothic" panose="020B0502020202020204" pitchFamily="34" charset="0"/>
              </a:rPr>
              <a:t>Reclaim system malfunction or poor design</a:t>
            </a:r>
          </a:p>
          <a:p>
            <a:pPr>
              <a:lnSpc>
                <a:spcPct val="90000"/>
              </a:lnSpc>
              <a:spcBef>
                <a:spcPct val="20000"/>
              </a:spcBef>
              <a:buClr>
                <a:schemeClr val="accent2"/>
              </a:buClr>
              <a:buSzPct val="75000"/>
              <a:buFont typeface="Wingdings" panose="05000000000000000000" pitchFamily="2" charset="2"/>
              <a:buChar char="q"/>
            </a:pP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a:solidFill>
                  <a:srgbClr val="FF0000"/>
                </a:solidFill>
                <a:latin typeface="Century Gothic" panose="020B0502020202020204" pitchFamily="34" charset="0"/>
              </a:rPr>
              <a:t>AND……</a:t>
            </a:r>
          </a:p>
          <a:p>
            <a:pPr>
              <a:lnSpc>
                <a:spcPct val="90000"/>
              </a:lnSpc>
              <a:spcBef>
                <a:spcPct val="20000"/>
              </a:spcBef>
              <a:buClr>
                <a:schemeClr val="accent2"/>
              </a:buClr>
              <a:buSzPct val="75000"/>
              <a:buFont typeface="Wingdings" panose="05000000000000000000" pitchFamily="2" charset="2"/>
              <a:buChar char="q"/>
            </a:pPr>
            <a:r>
              <a:rPr lang="en-US" altLang="en-US" sz="4000" dirty="0">
                <a:solidFill>
                  <a:srgbClr val="FF0000"/>
                </a:solidFill>
                <a:latin typeface="Century Gothic" panose="020B0502020202020204" pitchFamily="34" charset="0"/>
              </a:rPr>
              <a:t>Inadequate dust management</a:t>
            </a:r>
          </a:p>
          <a:p>
            <a:pPr>
              <a:lnSpc>
                <a:spcPct val="90000"/>
              </a:lnSpc>
              <a:spcBef>
                <a:spcPct val="20000"/>
              </a:spcBef>
              <a:buClr>
                <a:schemeClr val="accent2"/>
              </a:buClr>
              <a:buSzPct val="75000"/>
              <a:buFont typeface="Wingdings" panose="05000000000000000000" pitchFamily="2" charset="2"/>
              <a:buChar char="n"/>
            </a:pPr>
            <a:endParaRPr lang="en-US" altLang="en-US" sz="3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2730309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304800"/>
            <a:ext cx="8229600" cy="1143000"/>
          </a:xfrm>
        </p:spPr>
        <p:txBody>
          <a:bodyPr/>
          <a:lstStyle/>
          <a:p>
            <a:pPr eaLnBrk="1" hangingPunct="1"/>
            <a:r>
              <a:rPr lang="en-US" altLang="en-US" dirty="0" smtClean="0">
                <a:latin typeface="Arial" panose="020B0604020202020204" pitchFamily="34" charset="0"/>
              </a:rPr>
              <a:t>And what about explosions?</a:t>
            </a:r>
          </a:p>
        </p:txBody>
      </p:sp>
      <p:sp>
        <p:nvSpPr>
          <p:cNvPr id="5" name="Rectangle 3"/>
          <p:cNvSpPr txBox="1">
            <a:spLocks noChangeArrowheads="1"/>
          </p:cNvSpPr>
          <p:nvPr/>
        </p:nvSpPr>
        <p:spPr bwMode="auto">
          <a:xfrm>
            <a:off x="495300" y="1219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r>
              <a:rPr lang="en-US" altLang="en-US" sz="3100" dirty="0">
                <a:latin typeface="Century Gothic" panose="020B0502020202020204" pitchFamily="34" charset="0"/>
              </a:rPr>
              <a:t>  </a:t>
            </a:r>
            <a:r>
              <a:rPr lang="en-US" altLang="en-US" sz="3600" dirty="0">
                <a:latin typeface="Century Gothic" panose="020B0502020202020204" pitchFamily="34" charset="0"/>
              </a:rPr>
              <a:t>Requires 5 things…</a:t>
            </a:r>
            <a:r>
              <a:rPr lang="en-US" altLang="en-US" sz="4000" dirty="0">
                <a:solidFill>
                  <a:schemeClr val="accent2"/>
                </a:solidFill>
                <a:latin typeface="Century Gothic" panose="020B0502020202020204" pitchFamily="34" charset="0"/>
              </a:rPr>
              <a:t>ALWAYS</a:t>
            </a:r>
            <a:r>
              <a:rPr lang="en-US" altLang="en-US" sz="3600" dirty="0">
                <a:latin typeface="Century Gothic" panose="020B0502020202020204" pitchFamily="34" charset="0"/>
              </a:rPr>
              <a:t>!</a:t>
            </a:r>
          </a:p>
          <a:p>
            <a:pPr>
              <a:lnSpc>
                <a:spcPct val="90000"/>
              </a:lnSpc>
              <a:spcBef>
                <a:spcPct val="20000"/>
              </a:spcBef>
              <a:buClr>
                <a:schemeClr val="accent2"/>
              </a:buClr>
              <a:buSzPct val="75000"/>
              <a:buFont typeface="Wingdings" panose="05000000000000000000" pitchFamily="2" charset="2"/>
              <a:buChar char="n"/>
            </a:pPr>
            <a:endParaRPr lang="en-US" altLang="en-US" sz="3200" dirty="0">
              <a:latin typeface="Century Gothic" panose="020B0502020202020204" pitchFamily="34" charset="0"/>
            </a:endParaRPr>
          </a:p>
        </p:txBody>
      </p:sp>
      <p:pic>
        <p:nvPicPr>
          <p:cNvPr id="2" name="Picture 1" descr="Screen Shot 2014-12-17 at 7.28.18 PM.png" title="Image of explosion element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828800"/>
            <a:ext cx="8077200" cy="41910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076245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And what about explosions</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title="How dust explodes"/>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marL="0" indent="0">
              <a:lnSpc>
                <a:spcPct val="90000"/>
              </a:lnSpc>
              <a:buFont typeface="Wingdings" charset="0"/>
              <a:buNone/>
              <a:defRPr/>
            </a:pPr>
            <a:r>
              <a:rPr lang="en-US" dirty="0" smtClean="0"/>
              <a:t> </a:t>
            </a:r>
            <a:endParaRPr lang="en-US" sz="3200" dirty="0" smtClean="0"/>
          </a:p>
        </p:txBody>
      </p:sp>
      <p:pic>
        <p:nvPicPr>
          <p:cNvPr id="3" name="Picture 2" descr="Screen Shot 2014-12-17 at 7.31.34 PM.png" title="text bo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295400"/>
            <a:ext cx="8001000" cy="4800600"/>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59748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Goal</a:t>
            </a:r>
          </a:p>
        </p:txBody>
      </p:sp>
      <p:sp>
        <p:nvSpPr>
          <p:cNvPr id="20483" name="Content Placeholder 2"/>
          <p:cNvSpPr>
            <a:spLocks noGrp="1"/>
          </p:cNvSpPr>
          <p:nvPr>
            <p:ph idx="1"/>
          </p:nvPr>
        </p:nvSpPr>
        <p:spPr>
          <a:xfrm>
            <a:off x="457200" y="1371600"/>
            <a:ext cx="8229600" cy="2057400"/>
          </a:xfrm>
        </p:spPr>
        <p:txBody>
          <a:bodyPr/>
          <a:lstStyle/>
          <a:p>
            <a:pPr marL="0" indent="0">
              <a:buNone/>
            </a:pPr>
            <a:r>
              <a:rPr lang="en-US" altLang="en-US" dirty="0" smtClean="0"/>
              <a:t>To recognize common hazards that exist during grain bin operations, understand steps that reduce or eliminate these hazards, and identify initial actions that should be taken in the event of an accident at a grain handling facilities.</a:t>
            </a:r>
          </a:p>
          <a:p>
            <a:endParaRPr lang="en-US" altLang="en-US" dirty="0" smtClean="0"/>
          </a:p>
        </p:txBody>
      </p:sp>
      <p:sp>
        <p:nvSpPr>
          <p:cNvPr id="4" name="TextBox 3"/>
          <p:cNvSpPr txBox="1"/>
          <p:nvPr/>
        </p:nvSpPr>
        <p:spPr>
          <a:xfrm>
            <a:off x="2133600" y="4227904"/>
            <a:ext cx="1327351" cy="984885"/>
          </a:xfrm>
          <a:prstGeom prst="rect">
            <a:avLst/>
          </a:prstGeom>
          <a:noFill/>
        </p:spPr>
        <p:txBody>
          <a:bodyPr wrap="none" rtlCol="0">
            <a:spAutoFit/>
          </a:bodyPr>
          <a:lstStyle/>
          <a:p>
            <a:pPr algn="ctr"/>
            <a:r>
              <a:rPr lang="en-US" sz="800" dirty="0" smtClean="0">
                <a:latin typeface="Times New Roman" pitchFamily="18" charset="0"/>
                <a:cs typeface="Times New Roman" pitchFamily="18" charset="0"/>
              </a:rPr>
              <a:t>Audio &amp; Video Clip</a:t>
            </a:r>
          </a:p>
          <a:p>
            <a:pPr algn="ctr"/>
            <a:r>
              <a:rPr lang="en-US" sz="800" dirty="0" smtClean="0">
                <a:latin typeface="Times New Roman" pitchFamily="18" charset="0"/>
                <a:cs typeface="Times New Roman" pitchFamily="18" charset="0"/>
              </a:rPr>
              <a:t>from</a:t>
            </a:r>
          </a:p>
          <a:p>
            <a:pPr algn="ctr"/>
            <a:r>
              <a:rPr lang="en-US" sz="1400" dirty="0" smtClean="0">
                <a:latin typeface="Times New Roman" pitchFamily="18" charset="0"/>
                <a:cs typeface="Times New Roman" pitchFamily="18" charset="0"/>
              </a:rPr>
              <a:t>ABC’s </a:t>
            </a:r>
          </a:p>
          <a:p>
            <a:pPr algn="ctr"/>
            <a:r>
              <a:rPr lang="en-US" sz="1400" dirty="0" smtClean="0">
                <a:latin typeface="Times New Roman" pitchFamily="18" charset="0"/>
                <a:cs typeface="Times New Roman" pitchFamily="18" charset="0"/>
              </a:rPr>
              <a:t>In An Instant</a:t>
            </a:r>
          </a:p>
          <a:p>
            <a:pPr algn="ctr"/>
            <a:r>
              <a:rPr lang="en-US" sz="1400" b="1" dirty="0" smtClean="0">
                <a:latin typeface="Times New Roman" pitchFamily="18" charset="0"/>
                <a:cs typeface="Times New Roman" pitchFamily="18" charset="0"/>
              </a:rPr>
              <a:t>“Buried Alive”</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How do you know???</a:t>
            </a:r>
          </a:p>
        </p:txBody>
      </p:sp>
      <p:pic>
        <p:nvPicPr>
          <p:cNvPr id="45058" name="Picture 7" descr="logoos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304800"/>
            <a:ext cx="12954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usty ro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82" y="9427"/>
            <a:ext cx="91588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title="25 watt light buld in dust"/>
          <p:cNvGrpSpPr/>
          <p:nvPr/>
        </p:nvGrpSpPr>
        <p:grpSpPr>
          <a:xfrm>
            <a:off x="381000" y="1600200"/>
            <a:ext cx="8547100" cy="5325220"/>
            <a:chOff x="381000" y="1600200"/>
            <a:chExt cx="8547100" cy="5325220"/>
          </a:xfrm>
        </p:grpSpPr>
        <p:pic>
          <p:nvPicPr>
            <p:cNvPr id="3" name="Picture 2" descr="Screen Shot 2014-12-17 at 7.34.02 PM.png" title="Text box "/>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000" y="1600200"/>
              <a:ext cx="8547100" cy="5325220"/>
            </a:xfrm>
            <a:prstGeom prst="rect">
              <a:avLst/>
            </a:prstGeom>
            <a:ln>
              <a:noFill/>
            </a:ln>
            <a:effectLst>
              <a:softEdge rad="112500"/>
            </a:effectLst>
          </p:spPr>
        </p:pic>
        <p:pic>
          <p:nvPicPr>
            <p:cNvPr id="8" name="Picture 7" descr="Screen Shot 2014-12-17 at 7.34.02 PM.png" title="text box"/>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95074" y="3914275"/>
              <a:ext cx="3638349" cy="654095"/>
            </a:xfrm>
            <a:prstGeom prst="rect">
              <a:avLst/>
            </a:prstGeom>
            <a:ln>
              <a:noFill/>
            </a:ln>
            <a:effectLst>
              <a:softEdge rad="31750"/>
            </a:effectLst>
          </p:spPr>
        </p:pic>
      </p:grpSp>
      <p:sp>
        <p:nvSpPr>
          <p:cNvPr id="4" name="TextBox 3"/>
          <p:cNvSpPr txBox="1"/>
          <p:nvPr/>
        </p:nvSpPr>
        <p:spPr>
          <a:xfrm>
            <a:off x="3816380" y="3962400"/>
            <a:ext cx="1441420" cy="369332"/>
          </a:xfrm>
          <a:prstGeom prst="rect">
            <a:avLst/>
          </a:prstGeom>
          <a:noFill/>
        </p:spPr>
        <p:txBody>
          <a:bodyPr wrap="none" rtlCol="0">
            <a:spAutoFit/>
          </a:bodyPr>
          <a:lstStyle/>
          <a:p>
            <a:pPr algn="r"/>
            <a:r>
              <a:rPr lang="en-US" dirty="0" smtClean="0">
                <a:solidFill>
                  <a:schemeClr val="tx1">
                    <a:lumMod val="75000"/>
                    <a:lumOff val="25000"/>
                  </a:schemeClr>
                </a:solidFill>
                <a:latin typeface="Arial Black" panose="020B0A04020102020204" pitchFamily="34" charset="0"/>
                <a:cs typeface="Times New Roman" pitchFamily="18" charset="0"/>
              </a:rPr>
              <a:t>TEN FEET</a:t>
            </a:r>
          </a:p>
        </p:txBody>
      </p:sp>
    </p:spTree>
    <p:custDataLst>
      <p:tags r:id="rId1"/>
    </p:custDataLst>
    <p:extLst>
      <p:ext uri="{BB962C8B-B14F-4D97-AF65-F5344CB8AC3E}">
        <p14:creationId xmlns:p14="http://schemas.microsoft.com/office/powerpoint/2010/main" val="3496017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867400" y="685800"/>
            <a:ext cx="3048000" cy="3413125"/>
          </a:xfrm>
        </p:spPr>
        <p:txBody>
          <a:bodyPr/>
          <a:lstStyle/>
          <a:p>
            <a:pPr eaLnBrk="1" hangingPunct="1"/>
            <a:r>
              <a:rPr lang="en-US" altLang="en-US" dirty="0" smtClean="0">
                <a:latin typeface="Arial" panose="020B0604020202020204" pitchFamily="34" charset="0"/>
              </a:rPr>
              <a:t>Digital Pictures…</a:t>
            </a:r>
            <a:br>
              <a:rPr lang="en-US" altLang="en-US" dirty="0" smtClean="0">
                <a:latin typeface="Arial" panose="020B0604020202020204" pitchFamily="34" charset="0"/>
              </a:rPr>
            </a:br>
            <a:r>
              <a:rPr lang="en-US" altLang="en-US" dirty="0" smtClean="0">
                <a:latin typeface="Arial" panose="020B0604020202020204" pitchFamily="34" charset="0"/>
              </a:rPr>
              <a:t>spots are dust</a:t>
            </a:r>
          </a:p>
        </p:txBody>
      </p:sp>
      <p:pic>
        <p:nvPicPr>
          <p:cNvPr id="6" name="Picture 7" descr="dust in air heater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533400"/>
            <a:ext cx="3482683" cy="5408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Left Arrow 6" title="Directional Arrow"/>
          <p:cNvSpPr>
            <a:spLocks noChangeArrowheads="1"/>
          </p:cNvSpPr>
          <p:nvPr/>
        </p:nvSpPr>
        <p:spPr bwMode="auto">
          <a:xfrm rot="-942424">
            <a:off x="3970337" y="2883291"/>
            <a:ext cx="1660525" cy="454025"/>
          </a:xfrm>
          <a:prstGeom prst="leftArrow">
            <a:avLst>
              <a:gd name="adj1" fmla="val 50000"/>
              <a:gd name="adj2" fmla="val 50051"/>
            </a:avLst>
          </a:prstGeom>
          <a:solidFill>
            <a:srgbClr val="FF0000"/>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solidFill>
                <a:srgbClr val="E07602"/>
              </a:solidFill>
            </a:endParaRPr>
          </a:p>
        </p:txBody>
      </p:sp>
      <p:sp>
        <p:nvSpPr>
          <p:cNvPr id="2" name="Left Arrow 1" title="Arrow"/>
          <p:cNvSpPr/>
          <p:nvPr/>
        </p:nvSpPr>
        <p:spPr bwMode="auto">
          <a:xfrm>
            <a:off x="4114799" y="4999038"/>
            <a:ext cx="685800" cy="4603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595602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381000"/>
            <a:ext cx="7848600" cy="1066800"/>
          </a:xfrm>
        </p:spPr>
        <p:txBody>
          <a:bodyPr/>
          <a:lstStyle/>
          <a:p>
            <a:pPr eaLnBrk="1" hangingPunct="1"/>
            <a:r>
              <a:rPr lang="en-US" altLang="en-US" dirty="0" smtClean="0">
                <a:latin typeface="Arial" panose="020B0604020202020204" pitchFamily="34" charset="0"/>
              </a:rPr>
              <a:t>The Remedy?</a:t>
            </a:r>
          </a:p>
        </p:txBody>
      </p:sp>
      <p:sp>
        <p:nvSpPr>
          <p:cNvPr id="5" name="Rectangle 3" title="Dirty ladder"/>
          <p:cNvSpPr txBox="1">
            <a:spLocks noChangeArrowheads="1"/>
          </p:cNvSpPr>
          <p:nvPr/>
        </p:nvSpPr>
        <p:spPr bwMode="auto">
          <a:xfrm>
            <a:off x="457200" y="58674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marL="0" indent="0">
              <a:lnSpc>
                <a:spcPct val="90000"/>
              </a:lnSpc>
              <a:buFont typeface="Wingdings" charset="0"/>
              <a:buNone/>
              <a:defRPr/>
            </a:pPr>
            <a:r>
              <a:rPr lang="en-US" dirty="0" smtClean="0"/>
              <a:t> </a:t>
            </a:r>
            <a:endParaRPr lang="en-US" sz="3200" dirty="0" smtClean="0"/>
          </a:p>
        </p:txBody>
      </p:sp>
      <p:sp>
        <p:nvSpPr>
          <p:cNvPr id="47110" name="TextBox 2"/>
          <p:cNvSpPr txBox="1">
            <a:spLocks noChangeArrowheads="1"/>
          </p:cNvSpPr>
          <p:nvPr/>
        </p:nvSpPr>
        <p:spPr bwMode="auto">
          <a:xfrm>
            <a:off x="685800" y="12954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a:t>Keep it </a:t>
            </a:r>
            <a:r>
              <a:rPr lang="en-US" altLang="en-US" sz="5400" dirty="0">
                <a:solidFill>
                  <a:srgbClr val="FF0000"/>
                </a:solidFill>
              </a:rPr>
              <a:t>CLEAN!</a:t>
            </a:r>
          </a:p>
        </p:txBody>
      </p:sp>
      <p:pic>
        <p:nvPicPr>
          <p:cNvPr id="10" name="Picture 4" descr="hskpg wall du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15" y="2209800"/>
            <a:ext cx="3725863" cy="371475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3" name="Picture 3" descr="C:\Users\ps19\Documents\21-D\2011\2011 Grain Handling One Time Only Funds\Grain Hazards - Photos\MarJac_9.JPG" title="Dirty Blow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743200"/>
            <a:ext cx="4165600" cy="312420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0735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Dust Control</a:t>
            </a:r>
          </a:p>
        </p:txBody>
      </p:sp>
      <p:sp>
        <p:nvSpPr>
          <p:cNvPr id="65539" name="Content Placeholder 2"/>
          <p:cNvSpPr>
            <a:spLocks noGrp="1"/>
          </p:cNvSpPr>
          <p:nvPr>
            <p:ph idx="1"/>
          </p:nvPr>
        </p:nvSpPr>
        <p:spPr>
          <a:xfrm>
            <a:off x="457200" y="1600200"/>
            <a:ext cx="3505200" cy="4343400"/>
          </a:xfrm>
        </p:spPr>
        <p:txBody>
          <a:bodyPr/>
          <a:lstStyle/>
          <a:p>
            <a:r>
              <a:rPr lang="en-US" altLang="en-US" smtClean="0"/>
              <a:t>1/8</a:t>
            </a:r>
            <a:r>
              <a:rPr lang="en-US" altLang="en-US" baseline="30000" smtClean="0"/>
              <a:t>th</a:t>
            </a:r>
            <a:r>
              <a:rPr lang="en-US" altLang="en-US" smtClean="0"/>
              <a:t> inch maximum in priority areas</a:t>
            </a:r>
          </a:p>
          <a:p>
            <a:r>
              <a:rPr lang="en-US" altLang="en-US" smtClean="0"/>
              <a:t>Vacuum preferred with unit outside</a:t>
            </a:r>
          </a:p>
          <a:p>
            <a:r>
              <a:rPr lang="en-US" altLang="en-US" smtClean="0"/>
              <a:t>Compressed air only when ignition sources in the area removed or controlled</a:t>
            </a:r>
          </a:p>
        </p:txBody>
      </p:sp>
      <p:pic>
        <p:nvPicPr>
          <p:cNvPr id="65540" name="Picture 2" title="Dirty Light fix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1538288"/>
            <a:ext cx="4914900"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Potential Ignition Sources</a:t>
            </a:r>
          </a:p>
        </p:txBody>
      </p:sp>
      <p:sp>
        <p:nvSpPr>
          <p:cNvPr id="69635" name="Content Placeholder 2"/>
          <p:cNvSpPr>
            <a:spLocks noGrp="1"/>
          </p:cNvSpPr>
          <p:nvPr>
            <p:ph sz="half" idx="1"/>
          </p:nvPr>
        </p:nvSpPr>
        <p:spPr>
          <a:xfrm>
            <a:off x="457200" y="1600200"/>
            <a:ext cx="4038600" cy="4343400"/>
          </a:xfrm>
        </p:spPr>
        <p:txBody>
          <a:bodyPr/>
          <a:lstStyle/>
          <a:p>
            <a:r>
              <a:rPr lang="en-US" altLang="en-US" smtClean="0"/>
              <a:t>Lightening strikes</a:t>
            </a:r>
          </a:p>
          <a:p>
            <a:r>
              <a:rPr lang="en-US" altLang="en-US" smtClean="0"/>
              <a:t>Open Flames </a:t>
            </a:r>
          </a:p>
          <a:p>
            <a:r>
              <a:rPr lang="en-US" altLang="en-US" smtClean="0"/>
              <a:t>Welding</a:t>
            </a:r>
          </a:p>
          <a:p>
            <a:r>
              <a:rPr lang="en-US" altLang="en-US" smtClean="0"/>
              <a:t>Cutting</a:t>
            </a:r>
          </a:p>
          <a:p>
            <a:r>
              <a:rPr lang="en-US" altLang="en-US" smtClean="0"/>
              <a:t>Electric Arcs and sparks</a:t>
            </a:r>
          </a:p>
          <a:p>
            <a:r>
              <a:rPr lang="en-US" altLang="en-US" smtClean="0"/>
              <a:t>Electrostatic Discharges</a:t>
            </a:r>
          </a:p>
          <a:p>
            <a:r>
              <a:rPr lang="en-US" altLang="en-US" smtClean="0"/>
              <a:t>Frictional heating</a:t>
            </a:r>
          </a:p>
          <a:p>
            <a:endParaRPr lang="en-US" altLang="en-US" smtClean="0"/>
          </a:p>
        </p:txBody>
      </p:sp>
      <p:sp>
        <p:nvSpPr>
          <p:cNvPr id="69636" name="Content Placeholder 4"/>
          <p:cNvSpPr>
            <a:spLocks noGrp="1"/>
          </p:cNvSpPr>
          <p:nvPr>
            <p:ph sz="half" idx="2"/>
          </p:nvPr>
        </p:nvSpPr>
        <p:spPr>
          <a:xfrm>
            <a:off x="4648200" y="1600200"/>
            <a:ext cx="4038600" cy="4343400"/>
          </a:xfrm>
        </p:spPr>
        <p:txBody>
          <a:bodyPr/>
          <a:lstStyle/>
          <a:p>
            <a:r>
              <a:rPr lang="en-US" altLang="en-US" smtClean="0"/>
              <a:t>Smoking </a:t>
            </a:r>
          </a:p>
          <a:p>
            <a:r>
              <a:rPr lang="en-US" altLang="en-US" smtClean="0"/>
              <a:t>Self-heating/ decomposition/ spontaneous combustion</a:t>
            </a:r>
          </a:p>
          <a:p>
            <a:r>
              <a:rPr lang="en-US" altLang="en-US" smtClean="0"/>
              <a:t>Grinding</a:t>
            </a:r>
          </a:p>
          <a:p>
            <a:r>
              <a:rPr lang="en-US" altLang="en-US" smtClean="0"/>
              <a:t>Hot surfaces</a:t>
            </a:r>
          </a:p>
          <a:p>
            <a:r>
              <a:rPr lang="en-US" altLang="en-US" smtClean="0"/>
              <a:t>Exothermic runaway chemical reactions</a:t>
            </a:r>
          </a:p>
          <a:p>
            <a:r>
              <a:rPr lang="en-US" altLang="en-US" smtClean="0"/>
              <a:t>Mechanical impacts</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33400" y="381000"/>
            <a:ext cx="7848600" cy="1066800"/>
          </a:xfrm>
        </p:spPr>
        <p:txBody>
          <a:bodyPr/>
          <a:lstStyle/>
          <a:p>
            <a:pPr eaLnBrk="1" hangingPunct="1"/>
            <a:r>
              <a:rPr lang="en-US" altLang="en-US" dirty="0" smtClean="0">
                <a:latin typeface="Arial" panose="020B0604020202020204" pitchFamily="34" charset="0"/>
              </a:rPr>
              <a:t>The Remedy</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48134" name="TextBox 2"/>
          <p:cNvSpPr txBox="1">
            <a:spLocks noChangeArrowheads="1"/>
          </p:cNvSpPr>
          <p:nvPr/>
        </p:nvSpPr>
        <p:spPr bwMode="auto">
          <a:xfrm>
            <a:off x="685800" y="12192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a:t>Eliminate heat source</a:t>
            </a:r>
            <a:endParaRPr lang="en-US" altLang="en-US" sz="5400" dirty="0">
              <a:solidFill>
                <a:srgbClr val="FF0000"/>
              </a:solidFill>
            </a:endParaRPr>
          </a:p>
        </p:txBody>
      </p:sp>
      <p:pic>
        <p:nvPicPr>
          <p:cNvPr id="48135" name="Picture 3" title="Heat source - Bea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870" y="2057400"/>
            <a:ext cx="3448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2" title="Bearing sens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86313" y="4419600"/>
            <a:ext cx="23987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3" title="Belt alignment senso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38600" y="2340592"/>
            <a:ext cx="4816475" cy="3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140463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09600" y="381000"/>
            <a:ext cx="7848600" cy="1066800"/>
          </a:xfrm>
        </p:spPr>
        <p:txBody>
          <a:bodyPr/>
          <a:lstStyle/>
          <a:p>
            <a:pPr eaLnBrk="1" hangingPunct="1"/>
            <a:r>
              <a:rPr lang="en-US" altLang="en-US" dirty="0" smtClean="0">
                <a:latin typeface="Arial" panose="020B0604020202020204" pitchFamily="34" charset="0"/>
              </a:rPr>
              <a:t>The Remedy</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49158" name="TextBox 2"/>
          <p:cNvSpPr txBox="1">
            <a:spLocks noChangeArrowheads="1"/>
          </p:cNvSpPr>
          <p:nvPr/>
        </p:nvSpPr>
        <p:spPr bwMode="auto">
          <a:xfrm>
            <a:off x="609600" y="12192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a:t>Eliminate heat source</a:t>
            </a:r>
            <a:endParaRPr lang="en-US" altLang="en-US" sz="5400" dirty="0">
              <a:solidFill>
                <a:srgbClr val="FF0000"/>
              </a:solidFill>
            </a:endParaRPr>
          </a:p>
        </p:txBody>
      </p:sp>
      <p:pic>
        <p:nvPicPr>
          <p:cNvPr id="49159" name="Picture 2" title="Motion Probe on Boot Shaf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209800"/>
            <a:ext cx="3568700" cy="373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dn34\Desktop\Safety\Training\GrainHandling_OneTimeOnly\Images\MilnerMilling\IMG_3746_Milner11.JPG" title="Dust Coll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667000"/>
            <a:ext cx="3962400" cy="297180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66801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5 Pictures 161.avi" title="Dust Chamger simulation for explosion">
            <a:hlinkClick r:id="" action="ppaction://media"/>
          </p:cNvPr>
          <p:cNvPicPr>
            <a:picLocks noGrp="1" noChangeAspect="1"/>
          </p:cNvPicPr>
          <p:nvPr>
            <p:ph idx="1"/>
          </p:nvPr>
        </p:nvPicPr>
        <p:blipFill>
          <a:blip r:embed="rId4">
            <a:extLst>
              <a:ext uri="{28A0092B-C50C-407E-A947-70E740481C1C}">
                <a14:useLocalDpi xmlns:a14="http://schemas.microsoft.com/office/drawing/2010/main"/>
              </a:ext>
            </a:extLst>
          </a:blip>
          <a:srcRect/>
          <a:stretch>
            <a:fillRect/>
          </a:stretch>
        </p:blipFill>
        <p:spPr>
          <a:xfrm>
            <a:off x="1295400" y="1028700"/>
            <a:ext cx="6553200" cy="4914900"/>
          </a:xfrm>
          <a:ln>
            <a:solidFill>
              <a:srgbClr val="C00000"/>
            </a:solidFill>
            <a:miter lim="800000"/>
            <a:headEnd/>
            <a:tailEnd/>
          </a:ln>
        </p:spPr>
      </p:pic>
      <p:sp>
        <p:nvSpPr>
          <p:cNvPr id="71683" name="Title 2"/>
          <p:cNvSpPr>
            <a:spLocks noGrp="1"/>
          </p:cNvSpPr>
          <p:nvPr>
            <p:ph type="title"/>
          </p:nvPr>
        </p:nvSpPr>
        <p:spPr>
          <a:xfrm>
            <a:off x="457200" y="457200"/>
            <a:ext cx="8229600" cy="685800"/>
          </a:xfrm>
        </p:spPr>
        <p:txBody>
          <a:bodyPr/>
          <a:lstStyle/>
          <a:p>
            <a:r>
              <a:rPr lang="en-US" altLang="en-US" smtClean="0"/>
              <a:t>Dust Chamber</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85800"/>
          </a:xfrm>
        </p:spPr>
        <p:txBody>
          <a:bodyPr>
            <a:normAutofit fontScale="90000"/>
          </a:bodyPr>
          <a:lstStyle/>
          <a:p>
            <a:pPr>
              <a:defRPr/>
            </a:pPr>
            <a:r>
              <a:rPr lang="en-US" sz="4400" dirty="0" smtClean="0"/>
              <a:t>Dust Chamber Slow Motion</a:t>
            </a:r>
            <a:endParaRPr lang="en-US" sz="4400" dirty="0"/>
          </a:p>
        </p:txBody>
      </p:sp>
      <p:pic>
        <p:nvPicPr>
          <p:cNvPr id="73731" name="6 Explosion Chamber 3_NEW.wmv" title="Dust Simulator for explosion, slow motion">
            <a:hlinkClick r:id="" action="ppaction://media"/>
          </p:cNvPr>
          <p:cNvPicPr>
            <a:picLocks noGrp="1" noChangeAspect="1"/>
          </p:cNvPicPr>
          <p:nvPr>
            <p:ph idx="1"/>
          </p:nvPr>
        </p:nvPicPr>
        <p:blipFill>
          <a:blip r:embed="rId4">
            <a:extLst>
              <a:ext uri="{28A0092B-C50C-407E-A947-70E740481C1C}">
                <a14:useLocalDpi xmlns:a14="http://schemas.microsoft.com/office/drawing/2010/main"/>
              </a:ext>
            </a:extLst>
          </a:blip>
          <a:srcRect/>
          <a:stretch>
            <a:fillRect/>
          </a:stretch>
        </p:blipFill>
        <p:spPr>
          <a:xfrm>
            <a:off x="1308100" y="1038225"/>
            <a:ext cx="6540500" cy="4905375"/>
          </a:xfrm>
          <a:ln>
            <a:solidFill>
              <a:srgbClr val="C00000"/>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609600"/>
            <a:ext cx="7848600" cy="1066800"/>
          </a:xfrm>
        </p:spPr>
        <p:txBody>
          <a:bodyPr/>
          <a:lstStyle/>
          <a:p>
            <a:pPr eaLnBrk="1" hangingPunct="1"/>
            <a:r>
              <a:rPr lang="en-US" altLang="en-US" dirty="0" smtClean="0">
                <a:latin typeface="Arial" panose="020B0604020202020204" pitchFamily="34" charset="0"/>
              </a:rPr>
              <a:t>The Remedy</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0178" name="Content Placeholder 3"/>
          <p:cNvSpPr>
            <a:spLocks noGrp="1"/>
          </p:cNvSpPr>
          <p:nvPr>
            <p:ph idx="1"/>
          </p:nvPr>
        </p:nvSpPr>
        <p:spPr>
          <a:xfrm>
            <a:off x="762000" y="5867400"/>
            <a:ext cx="8153400" cy="4038600"/>
          </a:xfrm>
        </p:spPr>
        <p:txBody>
          <a:bodyPr/>
          <a:lstStyle/>
          <a:p>
            <a:pPr marL="0" indent="0" eaLnBrk="1" hangingPunct="1">
              <a:buFont typeface="Wingdings" panose="05000000000000000000" pitchFamily="2" charset="2"/>
              <a:buNone/>
            </a:pPr>
            <a:r>
              <a:rPr lang="en-US" altLang="en-US" sz="2800" b="1" smtClean="0"/>
              <a:t>Be informed…..</a:t>
            </a:r>
          </a:p>
        </p:txBody>
      </p:sp>
      <p:sp>
        <p:nvSpPr>
          <p:cNvPr id="45061" name="TextBox 2"/>
          <p:cNvSpPr txBox="1">
            <a:spLocks noChangeArrowheads="1"/>
          </p:cNvSpPr>
          <p:nvPr/>
        </p:nvSpPr>
        <p:spPr bwMode="auto">
          <a:xfrm>
            <a:off x="685800" y="1905000"/>
            <a:ext cx="78486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a:t>In other words…</a:t>
            </a:r>
          </a:p>
          <a:p>
            <a:pPr>
              <a:buFont typeface="Wingdings" panose="05000000000000000000" pitchFamily="2" charset="2"/>
              <a:buChar char="q"/>
            </a:pPr>
            <a:r>
              <a:rPr lang="en-US" altLang="en-US" sz="4800">
                <a:solidFill>
                  <a:srgbClr val="FF0000"/>
                </a:solidFill>
              </a:rPr>
              <a:t>Keep grain in good condition</a:t>
            </a:r>
          </a:p>
          <a:p>
            <a:pPr>
              <a:buFont typeface="Wingdings" panose="05000000000000000000" pitchFamily="2" charset="2"/>
              <a:buChar char="q"/>
            </a:pPr>
            <a:r>
              <a:rPr lang="en-US" altLang="en-US" sz="4800">
                <a:solidFill>
                  <a:srgbClr val="FF0000"/>
                </a:solidFill>
              </a:rPr>
              <a:t>Maintenance</a:t>
            </a:r>
          </a:p>
          <a:p>
            <a:pPr>
              <a:buFont typeface="Wingdings" panose="05000000000000000000" pitchFamily="2" charset="2"/>
              <a:buChar char="q"/>
            </a:pPr>
            <a:r>
              <a:rPr lang="en-US" altLang="en-US" sz="4800">
                <a:solidFill>
                  <a:srgbClr val="FF0000"/>
                </a:solidFill>
              </a:rPr>
              <a:t>Caution and Training</a:t>
            </a:r>
          </a:p>
        </p:txBody>
      </p:sp>
    </p:spTree>
    <p:custDataLst>
      <p:tags r:id="rId1"/>
    </p:custDataLst>
    <p:extLst>
      <p:ext uri="{BB962C8B-B14F-4D97-AF65-F5344CB8AC3E}">
        <p14:creationId xmlns:p14="http://schemas.microsoft.com/office/powerpoint/2010/main" val="241486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Objectives</a:t>
            </a:r>
          </a:p>
        </p:txBody>
      </p:sp>
      <p:sp>
        <p:nvSpPr>
          <p:cNvPr id="21507" name="Content Placeholder 2"/>
          <p:cNvSpPr>
            <a:spLocks noGrp="1"/>
          </p:cNvSpPr>
          <p:nvPr>
            <p:ph idx="1"/>
          </p:nvPr>
        </p:nvSpPr>
        <p:spPr/>
        <p:txBody>
          <a:bodyPr/>
          <a:lstStyle/>
          <a:p>
            <a:r>
              <a:rPr lang="en-US" altLang="en-US" sz="2400" smtClean="0"/>
              <a:t>Identify the OSHA Regulations that directly affect Grain Bin Rescue.</a:t>
            </a:r>
          </a:p>
          <a:p>
            <a:r>
              <a:rPr lang="en-US" altLang="en-US" sz="2400" smtClean="0"/>
              <a:t>Identify the NFPA Standards that directly affect Grain Bin Rescue.</a:t>
            </a:r>
          </a:p>
          <a:p>
            <a:r>
              <a:rPr lang="en-US" altLang="en-US" sz="2400" smtClean="0"/>
              <a:t>List the potential hazards associated with grain bin operations.</a:t>
            </a:r>
          </a:p>
          <a:p>
            <a:r>
              <a:rPr lang="en-US" altLang="en-US" sz="2400" smtClean="0"/>
              <a:t>Identify avenues to mitigate the risk of injury or death from working around grain bin operations.</a:t>
            </a:r>
          </a:p>
          <a:p>
            <a:r>
              <a:rPr lang="en-US" altLang="en-US" sz="2400" smtClean="0"/>
              <a:t>Summarize what steps to take in the case of someone getting injured within a grain bin.</a:t>
            </a:r>
          </a:p>
          <a:p>
            <a:endParaRPr lang="en-US" altLang="en-US" smtClean="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tLang="en-US" sz="4400" smtClean="0">
                <a:latin typeface="Arial" panose="020B0604020202020204" pitchFamily="34" charset="0"/>
              </a:rPr>
              <a:t>NOT </a:t>
            </a:r>
            <a:r>
              <a:rPr lang="en-US" altLang="en-US" smtClean="0">
                <a:latin typeface="Arial" panose="020B0604020202020204" pitchFamily="34" charset="0"/>
              </a:rPr>
              <a:t>a “Culture of Safety”</a:t>
            </a:r>
          </a:p>
        </p:txBody>
      </p:sp>
      <p:sp>
        <p:nvSpPr>
          <p:cNvPr id="5" name="Rectangle 3"/>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Rushed work habits</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Seasonal or young workers with little training</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“Seasoned” workers getting sloppy</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Lack of a “safety culture”</a:t>
            </a:r>
          </a:p>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n"/>
            </a:pPr>
            <a:endParaRPr lang="en-US" altLang="en-US" sz="3100">
              <a:latin typeface="Century Gothic" panose="020B0502020202020204" pitchFamily="34" charset="0"/>
            </a:endParaRPr>
          </a:p>
        </p:txBody>
      </p:sp>
    </p:spTree>
    <p:custDataLst>
      <p:tags r:id="rId1"/>
    </p:custDataLst>
    <p:extLst>
      <p:ext uri="{BB962C8B-B14F-4D97-AF65-F5344CB8AC3E}">
        <p14:creationId xmlns:p14="http://schemas.microsoft.com/office/powerpoint/2010/main" val="4093536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How do we fix it…</a:t>
            </a:r>
          </a:p>
        </p:txBody>
      </p:sp>
      <p:sp>
        <p:nvSpPr>
          <p:cNvPr id="5" name="Rectangle 3"/>
          <p:cNvSpPr txBox="1">
            <a:spLocks noChangeArrowheads="1"/>
          </p:cNvSpPr>
          <p:nvPr/>
        </p:nvSpPr>
        <p:spPr bwMode="auto">
          <a:xfrm>
            <a:off x="533400" y="1600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Develop </a:t>
            </a:r>
            <a:r>
              <a:rPr lang="en-US" altLang="en-US" sz="4000">
                <a:solidFill>
                  <a:srgbClr val="FF0000"/>
                </a:solidFill>
                <a:latin typeface="Century Gothic" panose="020B0502020202020204" pitchFamily="34" charset="0"/>
              </a:rPr>
              <a:t>“Safety Always” </a:t>
            </a:r>
            <a:r>
              <a:rPr lang="en-US" altLang="en-US" sz="3600">
                <a:latin typeface="Century Gothic" panose="020B0502020202020204" pitchFamily="34" charset="0"/>
              </a:rPr>
              <a:t>mindset</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Follow Best Management Practices</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Train yourself, workers and family </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Brain storm and talk about “what-ifs”</a:t>
            </a:r>
          </a:p>
          <a:p>
            <a:pPr>
              <a:lnSpc>
                <a:spcPct val="90000"/>
              </a:lnSpc>
              <a:spcBef>
                <a:spcPct val="20000"/>
              </a:spcBef>
              <a:buClr>
                <a:schemeClr val="accent2"/>
              </a:buClr>
              <a:buSzPct val="75000"/>
              <a:buFont typeface="Wingdings" panose="05000000000000000000" pitchFamily="2" charset="2"/>
              <a:buChar char="n"/>
            </a:pPr>
            <a:endParaRPr lang="en-US" altLang="en-US" sz="310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108411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3600">
                <a:latin typeface="Century Gothic" panose="020B0502020202020204" pitchFamily="34" charset="0"/>
              </a:rPr>
              <a:t>Focus on the details….</a:t>
            </a:r>
          </a:p>
          <a:p>
            <a:pPr>
              <a:lnSpc>
                <a:spcPct val="90000"/>
              </a:lnSpc>
              <a:spcBef>
                <a:spcPct val="20000"/>
              </a:spcBef>
              <a:buClr>
                <a:schemeClr val="accent2"/>
              </a:buClr>
              <a:buSzPct val="75000"/>
              <a:buFont typeface="Wingdings" panose="05000000000000000000" pitchFamily="2" charset="2"/>
              <a:buNone/>
            </a:pPr>
            <a:r>
              <a:rPr lang="en-US" altLang="en-US" sz="3600">
                <a:latin typeface="Century Gothic" panose="020B0502020202020204" pitchFamily="34" charset="0"/>
              </a:rPr>
              <a:t>	Manage </a:t>
            </a:r>
            <a:r>
              <a:rPr lang="en-US" altLang="en-US" sz="3600" b="1" i="1">
                <a:solidFill>
                  <a:srgbClr val="FF0000"/>
                </a:solidFill>
                <a:latin typeface="Century Gothic" panose="020B0502020202020204" pitchFamily="34" charset="0"/>
              </a:rPr>
              <a:t>GRAIN QUALITY</a:t>
            </a:r>
          </a:p>
          <a:p>
            <a:pPr>
              <a:lnSpc>
                <a:spcPct val="90000"/>
              </a:lnSpc>
              <a:spcBef>
                <a:spcPct val="20000"/>
              </a:spcBef>
              <a:buClr>
                <a:schemeClr val="accent2"/>
              </a:buClr>
              <a:buSzPct val="75000"/>
              <a:buFont typeface="Wingdings" panose="05000000000000000000" pitchFamily="2" charset="2"/>
              <a:buNone/>
            </a:pPr>
            <a:r>
              <a:rPr lang="en-US" altLang="en-US" sz="3600" b="1" i="1">
                <a:solidFill>
                  <a:srgbClr val="FF0000"/>
                </a:solidFill>
                <a:latin typeface="Century Gothic" panose="020B0502020202020204" pitchFamily="34" charset="0"/>
              </a:rPr>
              <a:t>AND Be Prepared </a:t>
            </a:r>
            <a:r>
              <a:rPr lang="en-US" altLang="en-US" sz="3600">
                <a:latin typeface="Century Gothic" panose="020B0502020202020204" pitchFamily="34" charset="0"/>
              </a:rPr>
              <a:t>through</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Communication….</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Teamwork…</a:t>
            </a:r>
          </a:p>
          <a:p>
            <a:pPr>
              <a:lnSpc>
                <a:spcPct val="90000"/>
              </a:lnSpc>
              <a:spcBef>
                <a:spcPct val="20000"/>
              </a:spcBef>
              <a:buClr>
                <a:schemeClr val="accent2"/>
              </a:buClr>
              <a:buSzPct val="75000"/>
              <a:buFont typeface="Wingdings" panose="05000000000000000000" pitchFamily="2" charset="2"/>
              <a:buChar char="q"/>
            </a:pPr>
            <a:r>
              <a:rPr lang="en-US" altLang="en-US" sz="3600">
                <a:latin typeface="Century Gothic" panose="020B0502020202020204" pitchFamily="34" charset="0"/>
              </a:rPr>
              <a:t>Training…..it’s </a:t>
            </a:r>
            <a:r>
              <a:rPr lang="en-US" altLang="en-US" sz="3600">
                <a:solidFill>
                  <a:srgbClr val="FF0000"/>
                </a:solidFill>
                <a:latin typeface="Century Gothic" panose="020B0502020202020204" pitchFamily="34" charset="0"/>
              </a:rPr>
              <a:t>EVERYONE’S</a:t>
            </a:r>
            <a:r>
              <a:rPr lang="en-US" altLang="en-US" sz="3600">
                <a:latin typeface="Century Gothic" panose="020B0502020202020204" pitchFamily="34" charset="0"/>
              </a:rPr>
              <a:t> job</a:t>
            </a:r>
          </a:p>
          <a:p>
            <a:pPr>
              <a:lnSpc>
                <a:spcPct val="90000"/>
              </a:lnSpc>
              <a:spcBef>
                <a:spcPct val="20000"/>
              </a:spcBef>
              <a:buClr>
                <a:schemeClr val="accent2"/>
              </a:buClr>
              <a:buSzPct val="75000"/>
              <a:buFont typeface="Wingdings" panose="05000000000000000000" pitchFamily="2" charset="2"/>
              <a:buChar char="q"/>
            </a:pPr>
            <a:endParaRPr lang="en-US" altLang="en-US" sz="3600">
              <a:latin typeface="Century Gothic" panose="020B0502020202020204" pitchFamily="34" charset="0"/>
            </a:endParaRPr>
          </a:p>
        </p:txBody>
      </p:sp>
      <p:sp>
        <p:nvSpPr>
          <p:cNvPr id="53251"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 How </a:t>
            </a:r>
            <a:r>
              <a:rPr lang="en-US" altLang="en-US" dirty="0" smtClean="0">
                <a:latin typeface="Arial" panose="020B0604020202020204" pitchFamily="34" charset="0"/>
              </a:rPr>
              <a:t>do we fix it…</a:t>
            </a:r>
          </a:p>
        </p:txBody>
      </p:sp>
    </p:spTree>
    <p:custDataLst>
      <p:tags r:id="rId1"/>
    </p:custDataLst>
    <p:extLst>
      <p:ext uri="{BB962C8B-B14F-4D97-AF65-F5344CB8AC3E}">
        <p14:creationId xmlns:p14="http://schemas.microsoft.com/office/powerpoint/2010/main" val="2975684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 If </a:t>
            </a:r>
            <a:r>
              <a:rPr lang="en-US" altLang="en-US" dirty="0" smtClean="0">
                <a:latin typeface="Arial" panose="020B0604020202020204" pitchFamily="34" charset="0"/>
              </a:rPr>
              <a:t>Grain is in good condition….</a:t>
            </a:r>
          </a:p>
        </p:txBody>
      </p:sp>
      <p:sp>
        <p:nvSpPr>
          <p:cNvPr id="5" name="Rectangle 3"/>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4000">
                <a:latin typeface="Century Gothic" panose="020B0502020202020204" pitchFamily="34" charset="0"/>
              </a:rPr>
              <a:t>The only good accident is one that is prevented …..</a:t>
            </a:r>
          </a:p>
          <a:p>
            <a:pPr>
              <a:lnSpc>
                <a:spcPct val="90000"/>
              </a:lnSpc>
              <a:spcBef>
                <a:spcPct val="20000"/>
              </a:spcBef>
              <a:buClr>
                <a:schemeClr val="accent2"/>
              </a:buClr>
              <a:buSzPct val="75000"/>
              <a:buFont typeface="Wingdings" panose="05000000000000000000" pitchFamily="2" charset="2"/>
              <a:buNone/>
            </a:pPr>
            <a:r>
              <a:rPr lang="en-US" altLang="en-US" sz="4000">
                <a:latin typeface="Century Gothic" panose="020B0502020202020204" pitchFamily="34" charset="0"/>
              </a:rPr>
              <a:t>AND….we have a product to sell…for more </a:t>
            </a:r>
            <a:r>
              <a:rPr lang="en-US" altLang="en-US" sz="4000">
                <a:solidFill>
                  <a:srgbClr val="FF0000"/>
                </a:solidFill>
                <a:latin typeface="Century Gothic" panose="020B0502020202020204" pitchFamily="34" charset="0"/>
              </a:rPr>
              <a:t>$$$</a:t>
            </a:r>
          </a:p>
          <a:p>
            <a:pPr>
              <a:lnSpc>
                <a:spcPct val="90000"/>
              </a:lnSpc>
              <a:spcBef>
                <a:spcPct val="20000"/>
              </a:spcBef>
              <a:buClr>
                <a:schemeClr val="accent2"/>
              </a:buClr>
              <a:buSzPct val="75000"/>
              <a:buFont typeface="Wingdings" panose="05000000000000000000" pitchFamily="2" charset="2"/>
              <a:buNone/>
            </a:pPr>
            <a:endParaRPr lang="en-US" altLang="en-US" sz="310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998374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533400"/>
            <a:ext cx="6248400" cy="971550"/>
          </a:xfrm>
        </p:spPr>
        <p:txBody>
          <a:bodyPr rtlCol="0">
            <a:normAutofit fontScale="90000"/>
          </a:bodyPr>
          <a:lstStyle/>
          <a:p>
            <a:pPr eaLnBrk="1" fontAlgn="auto" hangingPunct="1">
              <a:spcAft>
                <a:spcPts val="0"/>
              </a:spcAft>
              <a:defRPr/>
            </a:pPr>
            <a:r>
              <a:rPr lang="en-US" dirty="0" smtClean="0">
                <a:latin typeface="Arial" charset="0"/>
                <a:ea typeface="+mj-ea"/>
                <a:cs typeface="+mj-cs"/>
              </a:rPr>
              <a:t>Questions?</a:t>
            </a:r>
            <a:br>
              <a:rPr lang="en-US" dirty="0" smtClean="0">
                <a:latin typeface="Arial" charset="0"/>
                <a:ea typeface="+mj-ea"/>
                <a:cs typeface="+mj-cs"/>
              </a:rPr>
            </a:br>
            <a:r>
              <a:rPr lang="en-US" dirty="0">
                <a:latin typeface="Arial" charset="0"/>
                <a:ea typeface="+mj-ea"/>
                <a:cs typeface="+mj-cs"/>
              </a:rPr>
              <a:t> </a:t>
            </a:r>
            <a:r>
              <a:rPr lang="en-US" dirty="0" smtClean="0">
                <a:latin typeface="Arial" charset="0"/>
                <a:ea typeface="+mj-ea"/>
                <a:cs typeface="+mj-cs"/>
              </a:rPr>
              <a:t>       </a:t>
            </a:r>
            <a:r>
              <a:rPr lang="en-US" sz="4000" dirty="0" err="1" smtClean="0">
                <a:latin typeface="Arial" charset="0"/>
                <a:ea typeface="+mj-ea"/>
                <a:cs typeface="+mj-cs"/>
              </a:rPr>
              <a:t>Jcarol@okstate.edu</a:t>
            </a:r>
            <a:endParaRPr lang="en-US" dirty="0" smtClean="0">
              <a:latin typeface="Arial" charset="0"/>
              <a:ea typeface="+mj-ea"/>
              <a:cs typeface="+mj-cs"/>
            </a:endParaRPr>
          </a:p>
        </p:txBody>
      </p:sp>
      <p:pic>
        <p:nvPicPr>
          <p:cNvPr id="35844" name="Picture 6" descr="spre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555" y="1600200"/>
            <a:ext cx="6858890" cy="328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914400" y="4912483"/>
            <a:ext cx="7162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dirty="0">
                <a:latin typeface="Arial" charset="0"/>
                <a:ea typeface="ＭＳ Ｐゴシック" charset="0"/>
              </a:rPr>
              <a:t>Home of World-Class Stored Product Research</a:t>
            </a:r>
          </a:p>
          <a:p>
            <a:pPr algn="ctr">
              <a:spcBef>
                <a:spcPct val="50000"/>
              </a:spcBef>
              <a:defRPr/>
            </a:pPr>
            <a:r>
              <a:rPr lang="en-US" sz="2800" dirty="0">
                <a:latin typeface="Arial" charset="0"/>
                <a:ea typeface="ＭＳ Ｐゴシック" charset="0"/>
              </a:rPr>
              <a:t>Stillwater, Oklahoma</a:t>
            </a:r>
          </a:p>
        </p:txBody>
      </p:sp>
    </p:spTree>
    <p:custDataLst>
      <p:tags r:id="rId1"/>
    </p:custDataLst>
    <p:extLst>
      <p:ext uri="{BB962C8B-B14F-4D97-AF65-F5344CB8AC3E}">
        <p14:creationId xmlns:p14="http://schemas.microsoft.com/office/powerpoint/2010/main" val="377539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43400"/>
          </a:xfrm>
        </p:spPr>
        <p:txBody>
          <a:bodyPr/>
          <a:lstStyle/>
          <a:p>
            <a:pPr lvl="0"/>
            <a:endParaRPr lang="en-US" dirty="0" smtClean="0"/>
          </a:p>
          <a:p>
            <a:pPr marL="0" indent="0" algn="ctr">
              <a:buFont typeface="Arial" charset="0"/>
              <a:buNone/>
              <a:defRPr/>
            </a:pPr>
            <a:r>
              <a:rPr lang="en-US" altLang="en-US" sz="6600" dirty="0"/>
              <a:t>Module </a:t>
            </a:r>
            <a:r>
              <a:rPr lang="en-US" altLang="en-US" sz="6600" dirty="0" smtClean="0"/>
              <a:t>3</a:t>
            </a:r>
          </a:p>
          <a:p>
            <a:pPr marL="0" indent="0" algn="ctr">
              <a:buFont typeface="Arial" charset="0"/>
              <a:buNone/>
              <a:defRPr/>
            </a:pPr>
            <a:r>
              <a:rPr lang="en-US" altLang="en-US" smtClean="0"/>
              <a:t>Hazard Recognition</a:t>
            </a:r>
            <a:endParaRPr lang="en-US" altLang="en-US" dirty="0" smtClean="0"/>
          </a:p>
          <a:p>
            <a:pPr marL="0" indent="0" algn="ctr">
              <a:buFont typeface="Arial" charset="0"/>
              <a:buNone/>
              <a:defRPr/>
            </a:pPr>
            <a:endParaRPr lang="en-US" altLang="en-US" sz="6600" dirty="0" smtClean="0"/>
          </a:p>
        </p:txBody>
      </p:sp>
      <p:sp>
        <p:nvSpPr>
          <p:cNvPr id="2" name="Title 1" hidden="1"/>
          <p:cNvSpPr>
            <a:spLocks noGrp="1"/>
          </p:cNvSpPr>
          <p:nvPr>
            <p:ph type="title"/>
          </p:nvPr>
        </p:nvSpPr>
        <p:spPr/>
        <p:txBody>
          <a:bodyPr/>
          <a:lstStyle/>
          <a:p>
            <a:r>
              <a:rPr lang="en-US" dirty="0" smtClean="0"/>
              <a:t>Module 3</a:t>
            </a:r>
            <a:endParaRPr lang="en-US" dirty="0"/>
          </a:p>
        </p:txBody>
      </p:sp>
    </p:spTree>
    <p:custDataLst>
      <p:tags r:id="rId1"/>
    </p:custDataLst>
    <p:extLst>
      <p:ext uri="{BB962C8B-B14F-4D97-AF65-F5344CB8AC3E}">
        <p14:creationId xmlns:p14="http://schemas.microsoft.com/office/powerpoint/2010/main" val="132688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Module 3 Goal</a:t>
            </a:r>
            <a:endParaRPr lang="en-US" i="0" dirty="0"/>
          </a:p>
        </p:txBody>
      </p:sp>
      <p:sp>
        <p:nvSpPr>
          <p:cNvPr id="3" name="Content Placeholder 2"/>
          <p:cNvSpPr>
            <a:spLocks noGrp="1"/>
          </p:cNvSpPr>
          <p:nvPr>
            <p:ph idx="1"/>
          </p:nvPr>
        </p:nvSpPr>
        <p:spPr/>
        <p:txBody>
          <a:bodyPr/>
          <a:lstStyle/>
          <a:p>
            <a:pPr marL="0" lvl="2" indent="0">
              <a:buNone/>
            </a:pPr>
            <a:r>
              <a:rPr lang="en-US" sz="2800" dirty="0"/>
              <a:t>The First Responder – Grain Bin Awareness level,  will understand his/her role and responsibilities as an emergency responder associated with detecting the presence of chemicals and  will be able to discuss the dangers involved with grain bin entry</a:t>
            </a:r>
          </a:p>
          <a:p>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56</a:t>
            </a:fld>
            <a:endParaRPr lang="en-US" altLang="en-US"/>
          </a:p>
        </p:txBody>
      </p:sp>
      <p:pic>
        <p:nvPicPr>
          <p:cNvPr id="1026" name="Picture 2" title="Emergency vehicle near a grain bin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445510"/>
            <a:ext cx="2319338"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76159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US" dirty="0" smtClean="0"/>
              <a:t/>
            </a:r>
            <a:br>
              <a:rPr lang="en-US" dirty="0" smtClean="0"/>
            </a:br>
            <a:r>
              <a:rPr lang="en-US" i="0" kern="1200" dirty="0">
                <a:ea typeface="+mj-ea"/>
              </a:rPr>
              <a:t>Module 3 Objectives</a:t>
            </a:r>
            <a:br>
              <a:rPr lang="en-US" i="0" kern="1200" dirty="0">
                <a:ea typeface="+mj-ea"/>
              </a:rPr>
            </a:br>
            <a:endParaRPr lang="en-US" i="0" kern="1200" dirty="0">
              <a:ea typeface="+mj-ea"/>
            </a:endParaRPr>
          </a:p>
        </p:txBody>
      </p:sp>
      <p:sp>
        <p:nvSpPr>
          <p:cNvPr id="3" name="Content Placeholder 2"/>
          <p:cNvSpPr>
            <a:spLocks noGrp="1"/>
          </p:cNvSpPr>
          <p:nvPr>
            <p:ph idx="1"/>
          </p:nvPr>
        </p:nvSpPr>
        <p:spPr/>
        <p:txBody>
          <a:bodyPr/>
          <a:lstStyle/>
          <a:p>
            <a:pPr lvl="0"/>
            <a:endParaRPr lang="en-US" sz="2400" dirty="0" smtClean="0"/>
          </a:p>
          <a:p>
            <a:pPr lvl="0"/>
            <a:r>
              <a:rPr lang="en-US" sz="2400" dirty="0" smtClean="0"/>
              <a:t>Identify </a:t>
            </a:r>
            <a:r>
              <a:rPr lang="en-US" sz="2400" dirty="0"/>
              <a:t>the presence of hazards at grain bins and facilities</a:t>
            </a:r>
          </a:p>
          <a:p>
            <a:pPr lvl="0"/>
            <a:r>
              <a:rPr lang="en-US" sz="2400" dirty="0"/>
              <a:t>List the potential hazards associated with pesticides</a:t>
            </a:r>
          </a:p>
          <a:p>
            <a:pPr lvl="0"/>
            <a:r>
              <a:rPr lang="en-US" sz="2400" dirty="0"/>
              <a:t>Answer questions about grain bin entry permits</a:t>
            </a:r>
          </a:p>
          <a:p>
            <a:pPr lvl="0"/>
            <a:r>
              <a:rPr lang="en-US" sz="2400" dirty="0"/>
              <a:t>Define Lock out/Tag out</a:t>
            </a:r>
          </a:p>
          <a:p>
            <a:pPr lvl="0"/>
            <a:r>
              <a:rPr lang="en-US" sz="2400" dirty="0"/>
              <a:t>Discuss the differences:  Entanglement, Entrapment and Engulfment</a:t>
            </a:r>
          </a:p>
          <a:p>
            <a:pPr lvl="0"/>
            <a:r>
              <a:rPr lang="en-US" sz="2400" dirty="0"/>
              <a:t>Identify incident priorities</a:t>
            </a:r>
          </a:p>
          <a:p>
            <a:pPr lvl="0"/>
            <a:r>
              <a:rPr lang="en-US" sz="2400" dirty="0"/>
              <a:t>Understand the emergency procedures of you are trapped</a:t>
            </a:r>
          </a:p>
          <a:p>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57</a:t>
            </a:fld>
            <a:endParaRPr lang="en-US" altLang="en-US"/>
          </a:p>
        </p:txBody>
      </p:sp>
    </p:spTree>
    <p:custDataLst>
      <p:tags r:id="rId1"/>
    </p:custDataLst>
    <p:extLst>
      <p:ext uri="{BB962C8B-B14F-4D97-AF65-F5344CB8AC3E}">
        <p14:creationId xmlns:p14="http://schemas.microsoft.com/office/powerpoint/2010/main" val="159534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Pesticides</a:t>
            </a:r>
          </a:p>
        </p:txBody>
      </p:sp>
      <p:sp>
        <p:nvSpPr>
          <p:cNvPr id="50179" name="Content Placeholder 5"/>
          <p:cNvSpPr>
            <a:spLocks noGrp="1"/>
          </p:cNvSpPr>
          <p:nvPr>
            <p:ph idx="1"/>
          </p:nvPr>
        </p:nvSpPr>
        <p:spPr/>
        <p:txBody>
          <a:bodyPr/>
          <a:lstStyle/>
          <a:p>
            <a:r>
              <a:rPr lang="en-US" altLang="en-US" smtClean="0"/>
              <a:t>NASS survey shows only 15% of grain was treated</a:t>
            </a:r>
          </a:p>
          <a:p>
            <a:r>
              <a:rPr lang="en-US" altLang="en-US" smtClean="0"/>
              <a:t>PDP surveys show 80-91% of the grain had detectible residues</a:t>
            </a:r>
          </a:p>
          <a:p>
            <a:endParaRPr lang="en-US" altLang="en-US" smtClean="0"/>
          </a:p>
        </p:txBody>
      </p:sp>
      <p:pic>
        <p:nvPicPr>
          <p:cNvPr id="136198" name="Picture 6" descr="https://www.realagriculture.com/wp-content/uploads/2013/09/patriot_sprayer_3330-660x330.jpg" title="Image of pesticide applicatio to a field"/>
          <p:cNvPicPr>
            <a:picLocks noChangeAspect="1" noChangeArrowheads="1"/>
          </p:cNvPicPr>
          <p:nvPr/>
        </p:nvPicPr>
        <p:blipFill>
          <a:blip r:embed="rId3"/>
          <a:srcRect/>
          <a:stretch>
            <a:fillRect/>
          </a:stretch>
        </p:blipFill>
        <p:spPr bwMode="auto">
          <a:xfrm>
            <a:off x="2438400" y="2743200"/>
            <a:ext cx="6286500" cy="314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r>
              <a:rPr lang="en-US" altLang="en-US" dirty="0" smtClean="0"/>
              <a:t>Pesticides  </a:t>
            </a:r>
            <a:endParaRPr lang="en-US" altLang="en-US" dirty="0" smtClean="0"/>
          </a:p>
        </p:txBody>
      </p:sp>
      <p:pic>
        <p:nvPicPr>
          <p:cNvPr id="137218" name="Picture 2" descr="What do Pesticides to our Beautiful Grandchildren"/>
          <p:cNvPicPr>
            <a:picLocks noChangeAspect="1" noChangeArrowheads="1"/>
          </p:cNvPicPr>
          <p:nvPr/>
        </p:nvPicPr>
        <p:blipFill>
          <a:blip r:embed="rId3"/>
          <a:srcRect/>
          <a:stretch>
            <a:fillRect/>
          </a:stretch>
        </p:blipFill>
        <p:spPr bwMode="auto">
          <a:xfrm>
            <a:off x="2743200" y="1371600"/>
            <a:ext cx="596265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204" name="Content Placeholder 6"/>
          <p:cNvSpPr>
            <a:spLocks noGrp="1"/>
          </p:cNvSpPr>
          <p:nvPr>
            <p:ph idx="1"/>
          </p:nvPr>
        </p:nvSpPr>
        <p:spPr>
          <a:xfrm>
            <a:off x="457200" y="1600200"/>
            <a:ext cx="4876800" cy="4343400"/>
          </a:xfrm>
        </p:spPr>
        <p:txBody>
          <a:bodyPr/>
          <a:lstStyle/>
          <a:p>
            <a:r>
              <a:rPr lang="en-US" altLang="en-US" dirty="0" smtClean="0"/>
              <a:t>Aluminum Phosphide</a:t>
            </a:r>
          </a:p>
          <a:p>
            <a:r>
              <a:rPr lang="en-US" altLang="en-US" dirty="0" err="1" smtClean="0"/>
              <a:t>Chlorpyrifos</a:t>
            </a:r>
            <a:r>
              <a:rPr lang="en-US" altLang="en-US" dirty="0" smtClean="0"/>
              <a:t>-methyl (</a:t>
            </a:r>
            <a:r>
              <a:rPr lang="en-US" altLang="en-US" dirty="0" err="1" smtClean="0"/>
              <a:t>Reldan</a:t>
            </a:r>
            <a:r>
              <a:rPr lang="en-US" altLang="en-US" dirty="0" smtClean="0"/>
              <a:t>)</a:t>
            </a:r>
          </a:p>
          <a:p>
            <a:r>
              <a:rPr lang="en-US" altLang="en-US" dirty="0" err="1" smtClean="0"/>
              <a:t>Lindane</a:t>
            </a:r>
            <a:r>
              <a:rPr lang="en-US" altLang="en-US" dirty="0" smtClean="0"/>
              <a:t> (seed treatments)</a:t>
            </a:r>
          </a:p>
          <a:p>
            <a:r>
              <a:rPr lang="en-US" altLang="en-US" dirty="0" smtClean="0"/>
              <a:t>Diatomaceous earth</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
            </a:r>
            <a:br>
              <a:rPr lang="en-US" altLang="en-US" dirty="0" smtClean="0"/>
            </a:br>
            <a:r>
              <a:rPr lang="en-US" altLang="en-US" dirty="0" smtClean="0"/>
              <a:t>ACTIVITY 1.1</a:t>
            </a:r>
            <a:br>
              <a:rPr lang="en-US" altLang="en-US" dirty="0" smtClean="0"/>
            </a:br>
            <a:endParaRPr lang="en-US" altLang="en-US" dirty="0" smtClean="0"/>
          </a:p>
        </p:txBody>
      </p:sp>
      <p:sp>
        <p:nvSpPr>
          <p:cNvPr id="3" name="Content Placeholder 2"/>
          <p:cNvSpPr>
            <a:spLocks noGrp="1"/>
          </p:cNvSpPr>
          <p:nvPr>
            <p:ph idx="1"/>
          </p:nvPr>
        </p:nvSpPr>
        <p:spPr>
          <a:xfrm>
            <a:off x="457200" y="1447800"/>
            <a:ext cx="8229600" cy="4343400"/>
          </a:xfrm>
        </p:spPr>
        <p:txBody>
          <a:bodyPr/>
          <a:lstStyle/>
          <a:p>
            <a:pPr lvl="0"/>
            <a:endParaRPr lang="en-US" dirty="0" smtClean="0"/>
          </a:p>
          <a:p>
            <a:pPr lvl="0"/>
            <a:r>
              <a:rPr lang="en-US" dirty="0" smtClean="0"/>
              <a:t>Name</a:t>
            </a:r>
            <a:endParaRPr lang="en-US" dirty="0"/>
          </a:p>
          <a:p>
            <a:pPr lvl="0"/>
            <a:r>
              <a:rPr lang="en-US" dirty="0"/>
              <a:t>Employer</a:t>
            </a:r>
          </a:p>
          <a:p>
            <a:pPr lvl="0"/>
            <a:r>
              <a:rPr lang="en-US" dirty="0"/>
              <a:t>Related Experience</a:t>
            </a:r>
          </a:p>
          <a:p>
            <a:pPr lvl="0"/>
            <a:r>
              <a:rPr lang="en-US" dirty="0"/>
              <a:t>Current assignment and responsibilities</a:t>
            </a:r>
          </a:p>
          <a:p>
            <a:pPr lvl="0"/>
            <a:r>
              <a:rPr lang="en-US" dirty="0"/>
              <a:t>Family</a:t>
            </a:r>
          </a:p>
          <a:p>
            <a:pPr lvl="0"/>
            <a:r>
              <a:rPr lang="en-US" dirty="0"/>
              <a:t>Hobbies</a:t>
            </a:r>
          </a:p>
          <a:p>
            <a:pPr marL="0" indent="0">
              <a:buFont typeface="Arial" charset="0"/>
              <a:buNone/>
              <a:defRPr/>
            </a:pPr>
            <a:endParaRPr lang="en-US" altLang="en-US" dirty="0" smtClean="0"/>
          </a:p>
        </p:txBody>
      </p:sp>
    </p:spTree>
    <p:custDataLst>
      <p:tags r:id="rId1"/>
    </p:custDataLst>
    <p:extLst>
      <p:ext uri="{BB962C8B-B14F-4D97-AF65-F5344CB8AC3E}">
        <p14:creationId xmlns:p14="http://schemas.microsoft.com/office/powerpoint/2010/main" val="1917682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p:txBody>
          <a:bodyPr/>
          <a:lstStyle/>
          <a:p>
            <a:r>
              <a:rPr lang="en-US" altLang="en-US" smtClean="0"/>
              <a:t>Pesticides </a:t>
            </a:r>
          </a:p>
        </p:txBody>
      </p:sp>
      <p:pic>
        <p:nvPicPr>
          <p:cNvPr id="52227" name="Picture 2" descr="http://www.beyondpesticides.org/health/clipboard.jpg" title="List of pesticide induced diseas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838200"/>
            <a:ext cx="3932238"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Content Placeholder 6"/>
          <p:cNvSpPr>
            <a:spLocks noGrp="1"/>
          </p:cNvSpPr>
          <p:nvPr>
            <p:ph idx="1"/>
          </p:nvPr>
        </p:nvSpPr>
        <p:spPr>
          <a:xfrm>
            <a:off x="457200" y="1600200"/>
            <a:ext cx="4800600" cy="4343400"/>
          </a:xfrm>
        </p:spPr>
        <p:txBody>
          <a:bodyPr/>
          <a:lstStyle/>
          <a:p>
            <a:r>
              <a:rPr lang="en-US" altLang="en-US" smtClean="0"/>
              <a:t>What are the potential health effects of pesticides?</a:t>
            </a:r>
          </a:p>
        </p:txBody>
      </p:sp>
      <p:pic>
        <p:nvPicPr>
          <p:cNvPr id="52229" name="Picture 4" descr="http://www.safetysign.com/images/catlog/product/large/K2302.png" title="Skull and crossbones warning for pesticid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819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2004_0701Image01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1447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p:txBody>
          <a:bodyPr/>
          <a:lstStyle/>
          <a:p>
            <a:r>
              <a:rPr lang="en-US" altLang="en-US" smtClean="0"/>
              <a:t>Chemical Hazards</a:t>
            </a:r>
          </a:p>
        </p:txBody>
      </p:sp>
      <p:pic>
        <p:nvPicPr>
          <p:cNvPr id="5" name="Picture 2" descr="P211000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200" y="2000250"/>
            <a:ext cx="3560486" cy="3619499"/>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1138" y="457200"/>
            <a:ext cx="5334000" cy="1143000"/>
          </a:xfrm>
        </p:spPr>
        <p:txBody>
          <a:bodyPr/>
          <a:lstStyle/>
          <a:p>
            <a:r>
              <a:rPr lang="en-US" altLang="en-US" smtClean="0"/>
              <a:t>Aluminum Phosphide</a:t>
            </a:r>
          </a:p>
        </p:txBody>
      </p:sp>
      <p:sp>
        <p:nvSpPr>
          <p:cNvPr id="43011" name="Content Placeholder 2"/>
          <p:cNvSpPr>
            <a:spLocks noGrp="1"/>
          </p:cNvSpPr>
          <p:nvPr>
            <p:ph sz="half" idx="1"/>
          </p:nvPr>
        </p:nvSpPr>
        <p:spPr>
          <a:xfrm>
            <a:off x="457200" y="2257425"/>
            <a:ext cx="4038600" cy="3686175"/>
          </a:xfrm>
        </p:spPr>
        <p:txBody>
          <a:bodyPr/>
          <a:lstStyle/>
          <a:p>
            <a:pPr marL="0" indent="0">
              <a:buFont typeface="Arial" panose="020B0604020202020204" pitchFamily="34" charset="0"/>
              <a:buNone/>
            </a:pPr>
            <a:r>
              <a:rPr lang="en-US" altLang="en-US" smtClean="0"/>
              <a:t>Fumitoxin</a:t>
            </a:r>
          </a:p>
          <a:p>
            <a:pPr marL="0" indent="0">
              <a:buFont typeface="Arial" panose="020B0604020202020204" pitchFamily="34" charset="0"/>
              <a:buNone/>
            </a:pPr>
            <a:r>
              <a:rPr lang="en-US" altLang="en-US" smtClean="0"/>
              <a:t>PhosFume</a:t>
            </a:r>
          </a:p>
          <a:p>
            <a:pPr marL="0" indent="0">
              <a:buFont typeface="Arial" panose="020B0604020202020204" pitchFamily="34" charset="0"/>
              <a:buNone/>
            </a:pPr>
            <a:r>
              <a:rPr lang="en-US" altLang="en-US" smtClean="0"/>
              <a:t>Phostoxin</a:t>
            </a:r>
          </a:p>
          <a:p>
            <a:pPr marL="0" indent="0">
              <a:buFont typeface="Arial" panose="020B0604020202020204" pitchFamily="34" charset="0"/>
              <a:buNone/>
            </a:pPr>
            <a:r>
              <a:rPr lang="en-US" altLang="en-US" smtClean="0"/>
              <a:t>Weevil-Cide</a:t>
            </a:r>
          </a:p>
        </p:txBody>
      </p:sp>
      <p:pic>
        <p:nvPicPr>
          <p:cNvPr id="43012" name="Picture 2" descr="P211001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953000" y="3048000"/>
            <a:ext cx="3962400" cy="2971800"/>
          </a:xfrm>
        </p:spPr>
      </p:pic>
      <p:pic>
        <p:nvPicPr>
          <p:cNvPr id="43013" name="Picture 2" descr="P21300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381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Phosphine Gas</a:t>
            </a:r>
          </a:p>
        </p:txBody>
      </p:sp>
      <p:sp>
        <p:nvSpPr>
          <p:cNvPr id="45059" name="Content Placeholder 2"/>
          <p:cNvSpPr>
            <a:spLocks noGrp="1"/>
          </p:cNvSpPr>
          <p:nvPr>
            <p:ph sz="half" idx="1"/>
          </p:nvPr>
        </p:nvSpPr>
        <p:spPr>
          <a:xfrm>
            <a:off x="457200" y="1600200"/>
            <a:ext cx="4343400" cy="4343400"/>
          </a:xfrm>
        </p:spPr>
        <p:txBody>
          <a:bodyPr/>
          <a:lstStyle/>
          <a:p>
            <a:pPr marL="0" indent="0">
              <a:spcBef>
                <a:spcPct val="0"/>
              </a:spcBef>
              <a:spcAft>
                <a:spcPts val="1200"/>
              </a:spcAft>
              <a:buFont typeface="Arial" panose="020B0604020202020204" pitchFamily="34" charset="0"/>
              <a:buNone/>
            </a:pPr>
            <a:r>
              <a:rPr lang="en-US" altLang="en-US" smtClean="0"/>
              <a:t>Permissible Exposure Limit (PEL) is maximum amount a person can tolerate without becoming a life threatening  condition without using personal protective equipment.</a:t>
            </a:r>
          </a:p>
          <a:p>
            <a:pPr marL="0" indent="0" algn="ctr">
              <a:buFont typeface="Arial" panose="020B0604020202020204" pitchFamily="34" charset="0"/>
              <a:buNone/>
            </a:pPr>
            <a:r>
              <a:rPr lang="en-US" altLang="en-US" smtClean="0"/>
              <a:t>PEL for Phosphine =         0.3 ppm</a:t>
            </a:r>
          </a:p>
          <a:p>
            <a:pPr marL="0" indent="0">
              <a:buFont typeface="Arial" panose="020B0604020202020204" pitchFamily="34" charset="0"/>
              <a:buNone/>
            </a:pPr>
            <a:endParaRPr lang="en-US" altLang="en-US" smtClean="0"/>
          </a:p>
        </p:txBody>
      </p:sp>
      <p:grpSp>
        <p:nvGrpSpPr>
          <p:cNvPr id="45060" name="Group 8" title="Exposure limit sign"/>
          <p:cNvGrpSpPr>
            <a:grpSpLocks/>
          </p:cNvGrpSpPr>
          <p:nvPr/>
        </p:nvGrpSpPr>
        <p:grpSpPr bwMode="auto">
          <a:xfrm>
            <a:off x="5105400" y="152400"/>
            <a:ext cx="3581400" cy="6553200"/>
            <a:chOff x="5105400" y="228600"/>
            <a:chExt cx="3581400" cy="6553200"/>
          </a:xfrm>
        </p:grpSpPr>
        <p:sp>
          <p:nvSpPr>
            <p:cNvPr id="7" name="Can 6"/>
            <p:cNvSpPr/>
            <p:nvPr/>
          </p:nvSpPr>
          <p:spPr>
            <a:xfrm>
              <a:off x="6705600" y="228600"/>
              <a:ext cx="381000" cy="65532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105400" y="457200"/>
              <a:ext cx="3581400" cy="48006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061" name="Content Placeholder 3"/>
          <p:cNvSpPr>
            <a:spLocks noGrp="1"/>
          </p:cNvSpPr>
          <p:nvPr>
            <p:ph sz="half" idx="2"/>
          </p:nvPr>
        </p:nvSpPr>
        <p:spPr>
          <a:xfrm>
            <a:off x="5105400" y="838200"/>
            <a:ext cx="3581400" cy="4724400"/>
          </a:xfrm>
        </p:spPr>
        <p:txBody>
          <a:bodyPr/>
          <a:lstStyle/>
          <a:p>
            <a:pPr marL="0" indent="0" algn="ctr">
              <a:buFont typeface="Arial" panose="020B0604020202020204" pitchFamily="34" charset="0"/>
              <a:buNone/>
            </a:pPr>
            <a:r>
              <a:rPr lang="en-US" altLang="en-US" sz="5400" b="1" smtClean="0">
                <a:latin typeface="Arial Narrow" panose="020B0606020202030204" pitchFamily="34" charset="0"/>
              </a:rPr>
              <a:t>EXPOSURE</a:t>
            </a:r>
          </a:p>
          <a:p>
            <a:pPr marL="0" indent="0" algn="ctr">
              <a:buFont typeface="Arial" panose="020B0604020202020204" pitchFamily="34" charset="0"/>
              <a:buNone/>
            </a:pPr>
            <a:r>
              <a:rPr lang="en-US" altLang="en-US" sz="5400" b="1" smtClean="0">
                <a:latin typeface="Arial Narrow" panose="020B0606020202030204" pitchFamily="34" charset="0"/>
              </a:rPr>
              <a:t>LIMIT</a:t>
            </a:r>
          </a:p>
          <a:p>
            <a:pPr marL="0" indent="0" algn="ctr">
              <a:spcBef>
                <a:spcPts val="1200"/>
              </a:spcBef>
              <a:buFont typeface="Arial" panose="020B0604020202020204" pitchFamily="34" charset="0"/>
              <a:buNone/>
            </a:pPr>
            <a:r>
              <a:rPr lang="en-US" altLang="en-US" sz="15000" b="1" smtClean="0">
                <a:latin typeface="Arial Narrow" panose="020B0606020202030204" pitchFamily="34" charset="0"/>
              </a:rPr>
              <a:t>0.3</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a:xfrm>
            <a:off x="449489" y="381000"/>
            <a:ext cx="8229600" cy="1143000"/>
          </a:xfrm>
        </p:spPr>
        <p:txBody>
          <a:bodyPr/>
          <a:lstStyle/>
          <a:p>
            <a:r>
              <a:rPr lang="en-US" altLang="en-US" smtClean="0"/>
              <a:t>Health Effects</a:t>
            </a:r>
          </a:p>
        </p:txBody>
      </p:sp>
      <p:sp>
        <p:nvSpPr>
          <p:cNvPr id="55299" name="Content Placeholder 6"/>
          <p:cNvSpPr>
            <a:spLocks noGrp="1"/>
          </p:cNvSpPr>
          <p:nvPr>
            <p:ph idx="1"/>
          </p:nvPr>
        </p:nvSpPr>
        <p:spPr>
          <a:xfrm>
            <a:off x="457200" y="1600200"/>
            <a:ext cx="4267200" cy="4343400"/>
          </a:xfrm>
        </p:spPr>
        <p:txBody>
          <a:bodyPr/>
          <a:lstStyle/>
          <a:p>
            <a:r>
              <a:rPr lang="en-US" altLang="en-US" smtClean="0"/>
              <a:t>Once a toxic substance has contacted the body it may have either acute (</a:t>
            </a:r>
            <a:r>
              <a:rPr lang="en-US" altLang="en-US" i="1" smtClean="0"/>
              <a:t>immediate</a:t>
            </a:r>
            <a:r>
              <a:rPr lang="en-US" altLang="en-US" smtClean="0"/>
              <a:t>) or chronic (</a:t>
            </a:r>
            <a:r>
              <a:rPr lang="en-US" altLang="en-US" i="1" smtClean="0"/>
              <a:t>long term</a:t>
            </a:r>
            <a:r>
              <a:rPr lang="en-US" altLang="en-US" smtClean="0"/>
              <a:t>) effects. </a:t>
            </a:r>
            <a:r>
              <a:rPr lang="en-US" altLang="en-US" i="1" smtClean="0"/>
              <a:t>Example</a:t>
            </a:r>
            <a:r>
              <a:rPr lang="en-US" altLang="en-US" smtClean="0"/>
              <a:t>: Spilling acid on your hand will cause </a:t>
            </a:r>
            <a:r>
              <a:rPr lang="en-US" altLang="en-US" b="1" i="1" smtClean="0"/>
              <a:t>immediate harm</a:t>
            </a:r>
            <a:r>
              <a:rPr lang="en-US" altLang="en-US" smtClean="0"/>
              <a:t>, i.e. a burn to the skin. </a:t>
            </a:r>
          </a:p>
        </p:txBody>
      </p:sp>
      <p:sp>
        <p:nvSpPr>
          <p:cNvPr id="55300" name="AutoShape 2" descr="Image result for chronic vs acu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39268" name="Picture 4" descr="http://www.bboyscience.com/wp-content/uploads/2011/10/time1.jpg" title="Image of a clock fac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50102" y="1524000"/>
            <a:ext cx="4865298" cy="39338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title="Image of a Safety Data Sheet"/>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rot="21311767">
            <a:off x="320675" y="1379538"/>
            <a:ext cx="3527425" cy="4519612"/>
          </a:xfr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Title 5"/>
          <p:cNvSpPr>
            <a:spLocks noGrp="1"/>
          </p:cNvSpPr>
          <p:nvPr>
            <p:ph type="title"/>
          </p:nvPr>
        </p:nvSpPr>
        <p:spPr>
          <a:xfrm>
            <a:off x="442913" y="304800"/>
            <a:ext cx="8229600" cy="1143000"/>
          </a:xfrm>
        </p:spPr>
        <p:txBody>
          <a:bodyPr/>
          <a:lstStyle/>
          <a:p>
            <a:r>
              <a:rPr lang="en-US" altLang="en-US" dirty="0" smtClean="0"/>
              <a:t>Safety </a:t>
            </a:r>
            <a:r>
              <a:rPr lang="en-US" altLang="en-US" dirty="0" smtClean="0"/>
              <a:t>Data Sheets</a:t>
            </a:r>
          </a:p>
        </p:txBody>
      </p:sp>
      <p:sp>
        <p:nvSpPr>
          <p:cNvPr id="53252" name="Content Placeholder 1"/>
          <p:cNvSpPr>
            <a:spLocks noGrp="1"/>
          </p:cNvSpPr>
          <p:nvPr>
            <p:ph sz="half" idx="2"/>
          </p:nvPr>
        </p:nvSpPr>
        <p:spPr>
          <a:xfrm>
            <a:off x="4476750" y="1447800"/>
            <a:ext cx="4495800" cy="4648200"/>
          </a:xfrm>
        </p:spPr>
        <p:txBody>
          <a:bodyPr/>
          <a:lstStyle/>
          <a:p>
            <a:pPr marL="0" indent="0">
              <a:buFont typeface="Arial" panose="020B0604020202020204" pitchFamily="34" charset="0"/>
              <a:buNone/>
            </a:pPr>
            <a:r>
              <a:rPr lang="en-US" altLang="en-US" smtClean="0"/>
              <a:t>Safety Data Sheets (SDS) contain information on the product’s ingredients as well as outlining emergency procedures.</a:t>
            </a:r>
          </a:p>
          <a:p>
            <a:pPr marL="0" indent="0">
              <a:buFont typeface="Arial" panose="020B0604020202020204" pitchFamily="34" charset="0"/>
              <a:buNone/>
            </a:pPr>
            <a:r>
              <a:rPr lang="en-US" altLang="en-US" smtClean="0"/>
              <a:t>SDS should be read and understood before using hazardous chemicals and kept readily accessible in case of an emergency.</a:t>
            </a:r>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Routes of Entry</a:t>
            </a:r>
          </a:p>
        </p:txBody>
      </p:sp>
      <p:pic>
        <p:nvPicPr>
          <p:cNvPr id="4" name="Picture 4" descr="2_15"/>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828800" y="1752600"/>
            <a:ext cx="5638800" cy="4092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2004_0701Image01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0325" y="1276350"/>
            <a:ext cx="6310313"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7347" name="Title 2"/>
          <p:cNvSpPr>
            <a:spLocks noGrp="1"/>
          </p:cNvSpPr>
          <p:nvPr>
            <p:ph type="title"/>
          </p:nvPr>
        </p:nvSpPr>
        <p:spPr/>
        <p:txBody>
          <a:bodyPr/>
          <a:lstStyle/>
          <a:p>
            <a:r>
              <a:rPr lang="en-US" altLang="en-US" smtClean="0"/>
              <a:t>Electrical Hazards</a:t>
            </a: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2004_0726Image006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0638" y="31527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9395" name="Picture 4" descr="2004_0701Image01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0638" y="39528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9396" name="Title 1"/>
          <p:cNvSpPr>
            <a:spLocks noGrp="1"/>
          </p:cNvSpPr>
          <p:nvPr>
            <p:ph type="title"/>
          </p:nvPr>
        </p:nvSpPr>
        <p:spPr/>
        <p:txBody>
          <a:bodyPr/>
          <a:lstStyle/>
          <a:p>
            <a:r>
              <a:rPr lang="en-US" altLang="en-US" dirty="0" smtClean="0"/>
              <a:t>Fall Hazards</a:t>
            </a:r>
          </a:p>
        </p:txBody>
      </p:sp>
      <p:sp>
        <p:nvSpPr>
          <p:cNvPr id="2" name="TextBox 1"/>
          <p:cNvSpPr txBox="1"/>
          <p:nvPr/>
        </p:nvSpPr>
        <p:spPr>
          <a:xfrm>
            <a:off x="381000" y="2590800"/>
            <a:ext cx="4191000" cy="232063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2800" dirty="0">
                <a:latin typeface="Times New Roman" pitchFamily="18" charset="0"/>
                <a:cs typeface="Times New Roman" pitchFamily="18" charset="0"/>
              </a:rPr>
              <a:t>Belt Manlifts</a:t>
            </a:r>
          </a:p>
          <a:p>
            <a:pPr marL="342900" indent="-342900">
              <a:spcBef>
                <a:spcPct val="20000"/>
              </a:spcBef>
              <a:buFont typeface="Arial" panose="020B0604020202020204" pitchFamily="34" charset="0"/>
              <a:buChar char="•"/>
            </a:pPr>
            <a:r>
              <a:rPr lang="en-US" sz="2800" dirty="0">
                <a:latin typeface="Times New Roman" pitchFamily="18" charset="0"/>
                <a:cs typeface="Times New Roman" pitchFamily="18" charset="0"/>
              </a:rPr>
              <a:t>Hand </a:t>
            </a:r>
            <a:r>
              <a:rPr lang="en-US" sz="2800" dirty="0" smtClean="0">
                <a:latin typeface="Times New Roman" pitchFamily="18" charset="0"/>
                <a:cs typeface="Times New Roman" pitchFamily="18" charset="0"/>
              </a:rPr>
              <a:t>Rails </a:t>
            </a:r>
            <a:endParaRPr lang="en-US" sz="2800" dirty="0">
              <a:latin typeface="Times New Roman" pitchFamily="18" charset="0"/>
              <a:cs typeface="Times New Roman" pitchFamily="18" charset="0"/>
            </a:endParaRPr>
          </a:p>
          <a:p>
            <a:pPr marL="342900" indent="-342900">
              <a:spcBef>
                <a:spcPct val="20000"/>
              </a:spcBef>
              <a:buFont typeface="Arial" panose="020B0604020202020204" pitchFamily="34" charset="0"/>
              <a:buChar char="•"/>
            </a:pPr>
            <a:r>
              <a:rPr lang="en-US" sz="2800" dirty="0">
                <a:latin typeface="Times New Roman" pitchFamily="18" charset="0"/>
                <a:cs typeface="Times New Roman" pitchFamily="18" charset="0"/>
              </a:rPr>
              <a:t>Ladders </a:t>
            </a:r>
          </a:p>
          <a:p>
            <a:pPr marL="342900" indent="-342900">
              <a:spcBef>
                <a:spcPct val="20000"/>
              </a:spcBef>
              <a:buFont typeface="Arial" panose="020B0604020202020204" pitchFamily="34" charset="0"/>
              <a:buChar char="•"/>
            </a:pPr>
            <a:r>
              <a:rPr lang="en-US" sz="2800" dirty="0">
                <a:latin typeface="Times New Roman" pitchFamily="18" charset="0"/>
                <a:cs typeface="Times New Roman" pitchFamily="18" charset="0"/>
              </a:rPr>
              <a:t>Cage lifts</a:t>
            </a:r>
          </a:p>
          <a:p>
            <a:pPr marL="285750" indent="-285750" algn="ctr">
              <a:buFont typeface="Arial" panose="020B0604020202020204" pitchFamily="34" charset="0"/>
              <a:buChar char="•"/>
            </a:pPr>
            <a:endParaRPr lang="en-US" sz="1600"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159496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Grain Moving Equipment</a:t>
            </a:r>
            <a:endParaRPr lang="en-US" dirty="0"/>
          </a:p>
        </p:txBody>
      </p:sp>
      <p:sp>
        <p:nvSpPr>
          <p:cNvPr id="3" name="Content Placeholder 2"/>
          <p:cNvSpPr>
            <a:spLocks noGrp="1"/>
          </p:cNvSpPr>
          <p:nvPr>
            <p:ph sz="half" idx="1"/>
          </p:nvPr>
        </p:nvSpPr>
        <p:spPr/>
        <p:txBody>
          <a:bodyPr/>
          <a:lstStyle/>
          <a:p>
            <a:r>
              <a:rPr lang="en-US" dirty="0" smtClean="0"/>
              <a:t>Drive Shafts</a:t>
            </a:r>
          </a:p>
          <a:p>
            <a:r>
              <a:rPr lang="en-US" dirty="0" smtClean="0"/>
              <a:t>PTOs</a:t>
            </a:r>
          </a:p>
          <a:p>
            <a:r>
              <a:rPr lang="en-US" dirty="0" smtClean="0"/>
              <a:t>Belts</a:t>
            </a:r>
          </a:p>
          <a:p>
            <a:r>
              <a:rPr lang="en-US" dirty="0" smtClean="0"/>
              <a:t>Chains</a:t>
            </a:r>
          </a:p>
          <a:p>
            <a:r>
              <a:rPr lang="en-US" dirty="0" smtClean="0"/>
              <a:t>Pulleys </a:t>
            </a:r>
            <a:endParaRPr lang="en-US" dirty="0"/>
          </a:p>
        </p:txBody>
      </p:sp>
      <p:pic>
        <p:nvPicPr>
          <p:cNvPr id="3074" name="Picture 2" title="Photo of moving grain"/>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3048000" y="1676400"/>
            <a:ext cx="526737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8981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solidFill>
                  <a:srgbClr val="FF0000"/>
                </a:solidFill>
              </a:rPr>
              <a:t>WARNING!</a:t>
            </a:r>
            <a:endParaRPr lang="en-US" altLang="en-US" smtClean="0"/>
          </a:p>
        </p:txBody>
      </p:sp>
      <p:sp>
        <p:nvSpPr>
          <p:cNvPr id="3" name="Content Placeholder 2"/>
          <p:cNvSpPr>
            <a:spLocks noGrp="1"/>
          </p:cNvSpPr>
          <p:nvPr>
            <p:ph idx="1"/>
          </p:nvPr>
        </p:nvSpPr>
        <p:spPr/>
        <p:txBody>
          <a:bodyPr/>
          <a:lstStyle/>
          <a:p>
            <a:pPr marL="0" indent="0" algn="ctr">
              <a:buFont typeface="Arial" charset="0"/>
              <a:buNone/>
              <a:defRPr/>
            </a:pPr>
            <a:r>
              <a:rPr lang="en-US" dirty="0" smtClean="0"/>
              <a:t>Agriculture operations by nature can be inherently </a:t>
            </a:r>
            <a:r>
              <a:rPr lang="en-US" dirty="0"/>
              <a:t>dangerous. </a:t>
            </a:r>
            <a:r>
              <a:rPr lang="en-US" dirty="0" smtClean="0"/>
              <a:t> The </a:t>
            </a:r>
            <a:r>
              <a:rPr lang="en-US" dirty="0"/>
              <a:t>best way to avoid injuries and death comes from training, experience, proper use of equipment, repeated practice, and sound judgment. </a:t>
            </a:r>
            <a:r>
              <a:rPr lang="en-US" dirty="0" smtClean="0"/>
              <a:t> It </a:t>
            </a:r>
            <a:r>
              <a:rPr lang="en-US" dirty="0"/>
              <a:t>is up to you to obtain competent instruction and practice sound safety procedures.</a:t>
            </a:r>
          </a:p>
          <a:p>
            <a:pPr>
              <a:buFont typeface="Arial" charset="0"/>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Oxygen Deficient Atmospheres</a:t>
            </a:r>
          </a:p>
        </p:txBody>
      </p:sp>
      <p:sp>
        <p:nvSpPr>
          <p:cNvPr id="78851" name="Content Placeholder 2"/>
          <p:cNvSpPr>
            <a:spLocks noGrp="1"/>
          </p:cNvSpPr>
          <p:nvPr>
            <p:ph idx="1"/>
          </p:nvPr>
        </p:nvSpPr>
        <p:spPr>
          <a:xfrm>
            <a:off x="685800" y="1905000"/>
            <a:ext cx="8001000" cy="4038600"/>
          </a:xfrm>
        </p:spPr>
        <p:txBody>
          <a:bodyPr/>
          <a:lstStyle/>
          <a:p>
            <a:pPr>
              <a:buFontTx/>
              <a:buNone/>
              <a:tabLst>
                <a:tab pos="1147763" algn="l"/>
              </a:tabLst>
            </a:pPr>
            <a:r>
              <a:rPr lang="en-US" altLang="en-US" dirty="0" smtClean="0"/>
              <a:t>23.5%	Maximum for Safe Entry</a:t>
            </a:r>
          </a:p>
          <a:p>
            <a:pPr>
              <a:buFontTx/>
              <a:buNone/>
              <a:tabLst>
                <a:tab pos="1147763" algn="l"/>
              </a:tabLst>
            </a:pPr>
            <a:r>
              <a:rPr lang="en-US" altLang="en-US" dirty="0" smtClean="0"/>
              <a:t>20.9%	Normal Oxygen Level In Air</a:t>
            </a:r>
          </a:p>
          <a:p>
            <a:pPr>
              <a:buFontTx/>
              <a:buNone/>
              <a:tabLst>
                <a:tab pos="1147763" algn="l"/>
              </a:tabLst>
            </a:pPr>
            <a:r>
              <a:rPr lang="en-US" altLang="en-US" dirty="0" smtClean="0"/>
              <a:t>19.5%	Minimum for Safe Entry</a:t>
            </a:r>
          </a:p>
          <a:p>
            <a:pPr>
              <a:buFontTx/>
              <a:buNone/>
              <a:tabLst>
                <a:tab pos="1147763" algn="l"/>
              </a:tabLst>
            </a:pPr>
            <a:r>
              <a:rPr lang="en-US" altLang="en-US" dirty="0" smtClean="0"/>
              <a:t>16%</a:t>
            </a:r>
            <a:r>
              <a:rPr lang="en-US" altLang="en-US" dirty="0"/>
              <a:t>	</a:t>
            </a:r>
            <a:r>
              <a:rPr lang="en-US" altLang="en-US" dirty="0" smtClean="0"/>
              <a:t>Impaired Judgment and Breathing</a:t>
            </a:r>
          </a:p>
          <a:p>
            <a:pPr>
              <a:buFontTx/>
              <a:buNone/>
              <a:tabLst>
                <a:tab pos="1147763" algn="l"/>
              </a:tabLst>
            </a:pPr>
            <a:r>
              <a:rPr lang="en-US" altLang="en-US" dirty="0" smtClean="0"/>
              <a:t>14%	Faulty Judgment, Rapid Fatigue</a:t>
            </a:r>
          </a:p>
          <a:p>
            <a:pPr>
              <a:buFontTx/>
              <a:buNone/>
              <a:tabLst>
                <a:tab pos="1147763" algn="l"/>
              </a:tabLst>
            </a:pPr>
            <a:r>
              <a:rPr lang="en-US" altLang="en-US" dirty="0" smtClean="0"/>
              <a:t>6%	Difficulty Breathing – </a:t>
            </a:r>
            <a:r>
              <a:rPr lang="en-US" altLang="en-US" b="1" dirty="0" smtClean="0"/>
              <a:t>Death Within Minutes</a:t>
            </a:r>
          </a:p>
          <a:p>
            <a:pPr>
              <a:tabLst>
                <a:tab pos="1147763" algn="l"/>
              </a:tabLst>
            </a:pP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Testing the Atmosphere</a:t>
            </a:r>
          </a:p>
        </p:txBody>
      </p:sp>
      <p:pic>
        <p:nvPicPr>
          <p:cNvPr id="79875" name="Picture 3" title="Gas meter"/>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5943600" y="2133600"/>
            <a:ext cx="3732592" cy="4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a:defRPr/>
            </a:pPr>
            <a:r>
              <a:rPr lang="en-US" dirty="0"/>
              <a:t>Never trust your </a:t>
            </a:r>
            <a:r>
              <a:rPr lang="en-US" dirty="0" smtClean="0"/>
              <a:t>senses!</a:t>
            </a:r>
            <a:endParaRPr lang="en-US" dirty="0"/>
          </a:p>
          <a:p>
            <a:pPr>
              <a:defRPr/>
            </a:pPr>
            <a:r>
              <a:rPr lang="en-US" dirty="0"/>
              <a:t>Many toxic gases are odorless and cannot be seen.</a:t>
            </a:r>
          </a:p>
          <a:p>
            <a:pPr>
              <a:defRPr/>
            </a:pPr>
            <a:r>
              <a:rPr lang="en-US" dirty="0" smtClean="0"/>
              <a:t>The </a:t>
            </a:r>
            <a:r>
              <a:rPr lang="en-US" dirty="0"/>
              <a:t>level of oxygen </a:t>
            </a:r>
            <a:r>
              <a:rPr lang="en-US" dirty="0" smtClean="0"/>
              <a:t>can not be determined </a:t>
            </a:r>
            <a:r>
              <a:rPr lang="en-US" dirty="0"/>
              <a:t>without a monitoring device.</a:t>
            </a:r>
          </a:p>
          <a:p>
            <a:pPr>
              <a:defRPr/>
            </a:pPr>
            <a:r>
              <a:rPr lang="en-US" dirty="0"/>
              <a:t>Test from Outside – </a:t>
            </a:r>
          </a:p>
          <a:p>
            <a:pPr marL="0" indent="0">
              <a:buFont typeface="Arial" panose="020B0604020202020204" pitchFamily="34" charset="0"/>
              <a:buNone/>
              <a:defRPr/>
            </a:pPr>
            <a:r>
              <a:rPr lang="en-US" dirty="0"/>
              <a:t>    Top to Bottom</a:t>
            </a:r>
          </a:p>
          <a:p>
            <a:pPr>
              <a:buFont typeface="Arial" charset="0"/>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4953000" cy="1143000"/>
          </a:xfrm>
        </p:spPr>
        <p:txBody>
          <a:bodyPr/>
          <a:lstStyle/>
          <a:p>
            <a:r>
              <a:rPr lang="en-US" altLang="en-US" smtClean="0"/>
              <a:t>Bin Aeration Systems</a:t>
            </a:r>
          </a:p>
        </p:txBody>
      </p:sp>
      <p:sp>
        <p:nvSpPr>
          <p:cNvPr id="38915" name="Content Placeholder 2"/>
          <p:cNvSpPr>
            <a:spLocks noGrp="1"/>
          </p:cNvSpPr>
          <p:nvPr>
            <p:ph sz="half" idx="1"/>
          </p:nvPr>
        </p:nvSpPr>
        <p:spPr>
          <a:xfrm>
            <a:off x="457200" y="1600200"/>
            <a:ext cx="4038600" cy="4343400"/>
          </a:xfrm>
        </p:spPr>
        <p:txBody>
          <a:bodyPr/>
          <a:lstStyle/>
          <a:p>
            <a:pPr marL="0" indent="0">
              <a:buFont typeface="Arial" panose="020B0604020202020204" pitchFamily="34" charset="0"/>
              <a:buNone/>
            </a:pPr>
            <a:r>
              <a:rPr lang="en-US" altLang="en-US" dirty="0" smtClean="0"/>
              <a:t>Grain bins are commonly equipped with aeration systems which:</a:t>
            </a:r>
          </a:p>
          <a:p>
            <a:pPr marL="0" indent="0">
              <a:buFont typeface="Arial" panose="020B0604020202020204" pitchFamily="34" charset="0"/>
              <a:buNone/>
            </a:pPr>
            <a:r>
              <a:rPr lang="en-US" altLang="en-US" dirty="0" smtClean="0"/>
              <a:t>Cool grain for safe storage</a:t>
            </a:r>
          </a:p>
          <a:p>
            <a:pPr marL="0" indent="0">
              <a:buNone/>
            </a:pPr>
            <a:r>
              <a:rPr lang="en-US" altLang="en-US" dirty="0"/>
              <a:t>Dry grain</a:t>
            </a:r>
          </a:p>
          <a:p>
            <a:pPr marL="0" indent="0">
              <a:buFont typeface="Arial" panose="020B0604020202020204" pitchFamily="34" charset="0"/>
              <a:buNone/>
            </a:pPr>
            <a:r>
              <a:rPr lang="en-US" altLang="en-US" dirty="0" smtClean="0"/>
              <a:t>Prevent moisture accumulation</a:t>
            </a:r>
          </a:p>
          <a:p>
            <a:pPr marL="0" indent="0">
              <a:buFont typeface="Arial" panose="020B0604020202020204" pitchFamily="34" charset="0"/>
              <a:buNone/>
            </a:pPr>
            <a:r>
              <a:rPr lang="en-US" altLang="en-US" dirty="0" smtClean="0"/>
              <a:t>Reduce lost to insect damage </a:t>
            </a:r>
          </a:p>
          <a:p>
            <a:pPr marL="0" indent="0">
              <a:buFont typeface="Arial" panose="020B0604020202020204" pitchFamily="34" charset="0"/>
              <a:buNone/>
            </a:pPr>
            <a:endParaRPr lang="en-US" altLang="en-US" dirty="0" smtClean="0"/>
          </a:p>
        </p:txBody>
      </p:sp>
      <p:sp>
        <p:nvSpPr>
          <p:cNvPr id="38916" name="Content Placeholder 3"/>
          <p:cNvSpPr>
            <a:spLocks noGrp="1"/>
          </p:cNvSpPr>
          <p:nvPr>
            <p:ph sz="half" idx="2"/>
          </p:nvPr>
        </p:nvSpPr>
        <p:spPr>
          <a:xfrm>
            <a:off x="4648200" y="1600200"/>
            <a:ext cx="4038600" cy="4343400"/>
          </a:xfrm>
        </p:spPr>
        <p:txBody>
          <a:bodyPr/>
          <a:lstStyle/>
          <a:p>
            <a:endParaRPr lang="en-US" altLang="en-US" smtClean="0"/>
          </a:p>
        </p:txBody>
      </p:sp>
      <p:pic>
        <p:nvPicPr>
          <p:cNvPr id="38918" name="Picture 2" descr="grainstore.gif (10943 byt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5400" y="2038350"/>
            <a:ext cx="3733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Characteristics of a Confined Space</a:t>
            </a:r>
          </a:p>
        </p:txBody>
      </p:sp>
      <p:sp>
        <p:nvSpPr>
          <p:cNvPr id="77827" name="Content Placeholder 2"/>
          <p:cNvSpPr>
            <a:spLocks noGrp="1"/>
          </p:cNvSpPr>
          <p:nvPr>
            <p:ph idx="1"/>
          </p:nvPr>
        </p:nvSpPr>
        <p:spPr>
          <a:xfrm>
            <a:off x="4038600" y="1600200"/>
            <a:ext cx="4800600" cy="4343400"/>
          </a:xfrm>
        </p:spPr>
        <p:txBody>
          <a:bodyPr/>
          <a:lstStyle/>
          <a:p>
            <a:r>
              <a:rPr lang="en-US" altLang="en-US" sz="2000" smtClean="0"/>
              <a:t>Oxygen less than 19.5%</a:t>
            </a:r>
          </a:p>
          <a:p>
            <a:r>
              <a:rPr lang="en-US" altLang="en-US" sz="2000" smtClean="0"/>
              <a:t>Present/Potential flammable, </a:t>
            </a:r>
          </a:p>
          <a:p>
            <a:r>
              <a:rPr lang="en-US" altLang="en-US" sz="2000" smtClean="0"/>
              <a:t>Combustible or explosive atmospheres</a:t>
            </a:r>
          </a:p>
          <a:p>
            <a:r>
              <a:rPr lang="en-US" altLang="en-US" sz="2000" smtClean="0"/>
              <a:t>Present/Potential toxic atmospheres</a:t>
            </a:r>
          </a:p>
          <a:p>
            <a:r>
              <a:rPr lang="en-US" altLang="en-US" sz="2000" smtClean="0"/>
              <a:t>Engulfment</a:t>
            </a:r>
          </a:p>
          <a:p>
            <a:r>
              <a:rPr lang="en-US" altLang="en-US" sz="2000" smtClean="0"/>
              <a:t>Area not protected against entry of substances which create possible hazards</a:t>
            </a:r>
          </a:p>
          <a:p>
            <a:r>
              <a:rPr lang="en-US" altLang="en-US" sz="2000" smtClean="0"/>
              <a:t>Poor natural ventilation</a:t>
            </a:r>
          </a:p>
          <a:p>
            <a:r>
              <a:rPr lang="en-US" altLang="en-US" sz="2000" smtClean="0"/>
              <a:t>Restricted entry for rescue</a:t>
            </a:r>
          </a:p>
          <a:p>
            <a:endParaRPr lang="en-US" altLang="en-US" sz="2000" smtClean="0"/>
          </a:p>
        </p:txBody>
      </p:sp>
      <p:pic>
        <p:nvPicPr>
          <p:cNvPr id="77828" name="Picture 1" title="Confined Space Danger checklis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371600"/>
            <a:ext cx="329882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r>
              <a:rPr lang="en-US" altLang="en-US" dirty="0" smtClean="0"/>
              <a:t>Lockout/</a:t>
            </a:r>
            <a:r>
              <a:rPr lang="en-US" altLang="en-US" dirty="0" err="1" smtClean="0"/>
              <a:t>Tagout</a:t>
            </a:r>
            <a:endParaRPr lang="en-US" altLang="en-US" dirty="0" smtClean="0"/>
          </a:p>
        </p:txBody>
      </p:sp>
      <p:sp>
        <p:nvSpPr>
          <p:cNvPr id="2" name="Content Placeholder 1"/>
          <p:cNvSpPr>
            <a:spLocks noGrp="1"/>
          </p:cNvSpPr>
          <p:nvPr>
            <p:ph sz="half" idx="1"/>
          </p:nvPr>
        </p:nvSpPr>
        <p:spPr>
          <a:xfrm>
            <a:off x="457200" y="1600201"/>
            <a:ext cx="5105400" cy="4343400"/>
          </a:xfrm>
        </p:spPr>
        <p:txBody>
          <a:bodyPr/>
          <a:lstStyle/>
          <a:p>
            <a:pPr marL="0" indent="0">
              <a:buNone/>
            </a:pPr>
            <a:r>
              <a:rPr lang="en-US" dirty="0" smtClean="0"/>
              <a:t>Except for fans and lighting, turn </a:t>
            </a:r>
            <a:r>
              <a:rPr lang="en-US" dirty="0"/>
              <a:t>off and lock out all powered </a:t>
            </a:r>
            <a:r>
              <a:rPr lang="en-US" dirty="0" smtClean="0"/>
              <a:t>equipment:</a:t>
            </a:r>
          </a:p>
          <a:p>
            <a:r>
              <a:rPr lang="en-US" dirty="0" smtClean="0"/>
              <a:t>Heaters</a:t>
            </a:r>
          </a:p>
          <a:p>
            <a:r>
              <a:rPr lang="en-US" dirty="0" smtClean="0"/>
              <a:t>Augers</a:t>
            </a:r>
            <a:endParaRPr lang="en-US" dirty="0"/>
          </a:p>
          <a:p>
            <a:r>
              <a:rPr lang="en-US" dirty="0"/>
              <a:t>Conveyer belts </a:t>
            </a:r>
            <a:endParaRPr lang="en-US" dirty="0" smtClean="0"/>
          </a:p>
          <a:p>
            <a:r>
              <a:rPr lang="en-US" dirty="0" smtClean="0"/>
              <a:t>Other grain moving equipment</a:t>
            </a:r>
            <a:endParaRPr lang="en-US" dirty="0"/>
          </a:p>
          <a:p>
            <a:endParaRPr lang="en-US" dirty="0"/>
          </a:p>
        </p:txBody>
      </p:sp>
      <p:pic>
        <p:nvPicPr>
          <p:cNvPr id="6" name="Picture 3" descr="HASPLCKS"/>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096000" y="1608306"/>
            <a:ext cx="2895618" cy="448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304800" y="457200"/>
            <a:ext cx="8382000" cy="1143000"/>
          </a:xfrm>
        </p:spPr>
        <p:txBody>
          <a:bodyPr/>
          <a:lstStyle/>
          <a:p>
            <a:r>
              <a:rPr lang="en-US" altLang="en-US" dirty="0" smtClean="0"/>
              <a:t>Grain Bin Entry and Permits</a:t>
            </a:r>
          </a:p>
        </p:txBody>
      </p:sp>
      <p:sp>
        <p:nvSpPr>
          <p:cNvPr id="2" name="Content Placeholder 1"/>
          <p:cNvSpPr>
            <a:spLocks noGrp="1"/>
          </p:cNvSpPr>
          <p:nvPr>
            <p:ph sz="half" idx="1"/>
          </p:nvPr>
        </p:nvSpPr>
        <p:spPr>
          <a:xfrm>
            <a:off x="422786" y="1524000"/>
            <a:ext cx="5216014" cy="4343401"/>
          </a:xfrm>
        </p:spPr>
        <p:txBody>
          <a:bodyPr/>
          <a:lstStyle/>
          <a:p>
            <a:pPr marL="0" indent="0">
              <a:buNone/>
            </a:pPr>
            <a:r>
              <a:rPr lang="en-US" dirty="0" smtClean="0"/>
              <a:t>Never enter a bin without a “bin entry permit”</a:t>
            </a:r>
          </a:p>
          <a:p>
            <a:r>
              <a:rPr lang="en-US" sz="2400" dirty="0" smtClean="0"/>
              <a:t>Lockout/Tag Out energy sources</a:t>
            </a:r>
          </a:p>
          <a:p>
            <a:r>
              <a:rPr lang="en-US" sz="2400" dirty="0" smtClean="0"/>
              <a:t>Perform atmospheric monitoring</a:t>
            </a:r>
          </a:p>
          <a:p>
            <a:r>
              <a:rPr lang="en-US" sz="2400" dirty="0" smtClean="0"/>
              <a:t>Use a safety harness and lifeline</a:t>
            </a:r>
          </a:p>
          <a:p>
            <a:r>
              <a:rPr lang="en-US" sz="2400" dirty="0" smtClean="0"/>
              <a:t>Provide adequate lighting</a:t>
            </a:r>
          </a:p>
          <a:p>
            <a:r>
              <a:rPr lang="en-US" sz="2400" dirty="0" smtClean="0"/>
              <a:t>Train for safe entry and emergency egress</a:t>
            </a:r>
          </a:p>
          <a:p>
            <a:r>
              <a:rPr lang="en-US" sz="2400" dirty="0" smtClean="0"/>
              <a:t>ALWAYS have someone monitoring the entry from outside the bin</a:t>
            </a:r>
          </a:p>
          <a:p>
            <a:endParaRPr lang="en-US" dirty="0"/>
          </a:p>
        </p:txBody>
      </p:sp>
      <p:pic>
        <p:nvPicPr>
          <p:cNvPr id="6" name="Picture 2" descr="bin entry"/>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bwMode="auto">
          <a:xfrm>
            <a:off x="5520814" y="1295400"/>
            <a:ext cx="3435137" cy="487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Entanglement </a:t>
            </a:r>
            <a:endParaRPr lang="en-US" dirty="0"/>
          </a:p>
        </p:txBody>
      </p:sp>
      <p:pic>
        <p:nvPicPr>
          <p:cNvPr id="6" name="Content Placeholder 5" title="Grain conveyor belt"/>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241517"/>
            <a:ext cx="4038600" cy="3060766"/>
          </a:xfrm>
        </p:spPr>
      </p:pic>
      <p:sp>
        <p:nvSpPr>
          <p:cNvPr id="5" name="Slide Number Placeholder 4"/>
          <p:cNvSpPr>
            <a:spLocks noGrp="1"/>
          </p:cNvSpPr>
          <p:nvPr>
            <p:ph type="sldNum" sz="quarter" idx="10"/>
          </p:nvPr>
        </p:nvSpPr>
        <p:spPr/>
        <p:txBody>
          <a:bodyPr/>
          <a:lstStyle/>
          <a:p>
            <a:pPr>
              <a:defRPr/>
            </a:pPr>
            <a:fld id="{A0D734F5-CD9F-4E06-BA1C-E4812DFFD926}" type="slidenum">
              <a:rPr lang="en-US" altLang="en-US" smtClean="0"/>
              <a:pPr>
                <a:defRPr/>
              </a:pPr>
              <a:t>76</a:t>
            </a:fld>
            <a:endParaRPr lang="en-US" altLang="en-US"/>
          </a:p>
        </p:txBody>
      </p:sp>
      <p:pic>
        <p:nvPicPr>
          <p:cNvPr id="1026" name="Picture 2" descr="http://i.ytimg.com/vi/4rVx_u8ayEc/hqdefault.jpg" title="Shaft"/>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457200" y="2257425"/>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4849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Entrapment</a:t>
            </a:r>
          </a:p>
        </p:txBody>
      </p:sp>
      <p:pic>
        <p:nvPicPr>
          <p:cNvPr id="4" name="Content Placeholder 5" title="Waling on gra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209800"/>
            <a:ext cx="3429000" cy="2284571"/>
          </a:xfrm>
          <a:prstGeom prst="rect">
            <a:avLst/>
          </a:prstGeom>
        </p:spPr>
      </p:pic>
      <p:pic>
        <p:nvPicPr>
          <p:cNvPr id="3074" name="Picture 2" descr="http://web.extension.illinois.edu/agsafety/images/image012.png" title="engulfment"/>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rcRect/>
          <a:stretch/>
        </p:blipFill>
        <p:spPr bwMode="auto">
          <a:xfrm>
            <a:off x="838200" y="2166024"/>
            <a:ext cx="3429000" cy="23283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annergraphic.com/photos/21/95/42/2195428-L.jpg" title="engulfme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5952" y="3029709"/>
            <a:ext cx="4476750" cy="2962795"/>
          </a:xfrm>
          <a:prstGeom prst="rect">
            <a:avLst/>
          </a:prstGeom>
          <a:noFill/>
          <a:extLst>
            <a:ext uri="{909E8E84-426E-40DD-AFC4-6F175D3DCCD1}">
              <a14:hiddenFill xmlns:a14="http://schemas.microsoft.com/office/drawing/2010/main">
                <a:solidFill>
                  <a:srgbClr val="FFFFFF"/>
                </a:solidFill>
              </a14:hiddenFill>
            </a:ext>
          </a:extLst>
        </p:spPr>
      </p:pic>
      <p:sp>
        <p:nvSpPr>
          <p:cNvPr id="76802" name="Title 1"/>
          <p:cNvSpPr>
            <a:spLocks noGrp="1"/>
          </p:cNvSpPr>
          <p:nvPr>
            <p:ph type="title"/>
          </p:nvPr>
        </p:nvSpPr>
        <p:spPr/>
        <p:txBody>
          <a:bodyPr/>
          <a:lstStyle/>
          <a:p>
            <a:r>
              <a:rPr lang="en-US" altLang="en-US" smtClean="0"/>
              <a:t>Grain Bin Engulfment</a:t>
            </a:r>
          </a:p>
        </p:txBody>
      </p:sp>
      <p:sp>
        <p:nvSpPr>
          <p:cNvPr id="76803" name="Content Placeholder 2"/>
          <p:cNvSpPr>
            <a:spLocks noGrp="1"/>
          </p:cNvSpPr>
          <p:nvPr>
            <p:ph idx="1"/>
          </p:nvPr>
        </p:nvSpPr>
        <p:spPr>
          <a:xfrm>
            <a:off x="457200" y="1600200"/>
            <a:ext cx="4953000" cy="4343400"/>
          </a:xfrm>
        </p:spPr>
        <p:txBody>
          <a:bodyPr/>
          <a:lstStyle/>
          <a:p>
            <a:r>
              <a:rPr lang="en-US" altLang="en-US" dirty="0" smtClean="0"/>
              <a:t>Most occur during unloading</a:t>
            </a:r>
          </a:p>
          <a:p>
            <a:r>
              <a:rPr lang="en-US" altLang="en-US" dirty="0" smtClean="0"/>
              <a:t>Most bins have an auger</a:t>
            </a:r>
          </a:p>
          <a:p>
            <a:r>
              <a:rPr lang="en-US" altLang="en-US" dirty="0" smtClean="0"/>
              <a:t>Grain flow is from the top and down the center</a:t>
            </a:r>
          </a:p>
          <a:p>
            <a:r>
              <a:rPr lang="en-US" altLang="en-US" dirty="0" smtClean="0"/>
              <a:t>Complete entrapment may occur in a few seconds if auger is running</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How does it </a:t>
            </a:r>
            <a:r>
              <a:rPr lang="en-US" dirty="0" err="1" smtClean="0"/>
              <a:t>happey</a:t>
            </a:r>
            <a:r>
              <a:rPr lang="en-US" dirty="0" smtClean="0"/>
              <a:t>?</a:t>
            </a:r>
            <a:endParaRPr lang="en-US" dirty="0"/>
          </a:p>
        </p:txBody>
      </p:sp>
      <p:pic>
        <p:nvPicPr>
          <p:cNvPr id="80899" name="Picture 2" descr="https://fumigationzone.files.wordpress.com/2013/02/fss-grain-bin-safety.jpg" title="Draw of how engulfment happens"/>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381000" y="381000"/>
            <a:ext cx="7467600" cy="5546725"/>
          </a:xfrm>
          <a:noFill/>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OSHA Regulations</a:t>
            </a:r>
          </a:p>
        </p:txBody>
      </p:sp>
      <p:sp>
        <p:nvSpPr>
          <p:cNvPr id="27651" name="Content Placeholder 2"/>
          <p:cNvSpPr>
            <a:spLocks noGrp="1"/>
          </p:cNvSpPr>
          <p:nvPr>
            <p:ph idx="1"/>
          </p:nvPr>
        </p:nvSpPr>
        <p:spPr/>
        <p:txBody>
          <a:bodyPr/>
          <a:lstStyle/>
          <a:p>
            <a:pPr marL="0" indent="0">
              <a:buFont typeface="Arial" panose="020B0604020202020204" pitchFamily="34" charset="0"/>
              <a:buNone/>
            </a:pPr>
            <a:r>
              <a:rPr lang="en-US" altLang="en-US" b="1" smtClean="0"/>
              <a:t>29 CFR 1910.272 </a:t>
            </a:r>
            <a:r>
              <a:rPr lang="en-US" altLang="en-US" smtClean="0"/>
              <a:t>– Grain Handling Facilities</a:t>
            </a:r>
          </a:p>
          <a:p>
            <a:pPr marL="0" indent="0">
              <a:buFont typeface="Arial" panose="020B0604020202020204" pitchFamily="34" charset="0"/>
              <a:buNone/>
            </a:pPr>
            <a:r>
              <a:rPr lang="en-US" altLang="en-US" b="1" smtClean="0"/>
              <a:t>	</a:t>
            </a:r>
            <a:r>
              <a:rPr lang="en-US" altLang="en-US" sz="2400" b="1" smtClean="0"/>
              <a:t>29 CFR 1910.272 App A </a:t>
            </a:r>
            <a:r>
              <a:rPr lang="en-US" altLang="en-US" sz="2400" smtClean="0"/>
              <a:t>– Grain Handling Facilities</a:t>
            </a:r>
          </a:p>
          <a:p>
            <a:pPr marL="0" indent="0">
              <a:buFont typeface="Arial" panose="020B0604020202020204" pitchFamily="34" charset="0"/>
              <a:buNone/>
            </a:pPr>
            <a:r>
              <a:rPr lang="en-US" altLang="en-US" sz="2400" smtClean="0"/>
              <a:t>	</a:t>
            </a:r>
            <a:r>
              <a:rPr lang="en-US" altLang="en-US" sz="2400" b="1" smtClean="0"/>
              <a:t>29 CFR 1910.272 App B </a:t>
            </a:r>
            <a:r>
              <a:rPr lang="en-US" altLang="en-US" sz="2400" smtClean="0"/>
              <a:t>– National Consensus 		Standards </a:t>
            </a:r>
          </a:p>
          <a:p>
            <a:pPr marL="0" indent="0">
              <a:buFont typeface="Arial" panose="020B0604020202020204" pitchFamily="34" charset="0"/>
              <a:buNone/>
            </a:pPr>
            <a:r>
              <a:rPr lang="en-US" altLang="en-US" sz="2400" smtClean="0"/>
              <a:t>	</a:t>
            </a:r>
            <a:r>
              <a:rPr lang="en-US" altLang="en-US" sz="2400" b="1" smtClean="0"/>
              <a:t>29 CFR 1910.272 App C </a:t>
            </a:r>
            <a:r>
              <a:rPr lang="en-US" altLang="en-US" sz="2400" smtClean="0"/>
              <a:t>– References for Further 	Information</a:t>
            </a:r>
          </a:p>
          <a:p>
            <a:pPr marL="0" indent="0">
              <a:buFont typeface="Arial" panose="020B0604020202020204" pitchFamily="34" charset="0"/>
              <a:buNone/>
            </a:pPr>
            <a:r>
              <a:rPr lang="en-US" altLang="en-US" smtClean="0"/>
              <a:t> </a:t>
            </a:r>
          </a:p>
        </p:txBody>
      </p:sp>
      <p:pic>
        <p:nvPicPr>
          <p:cNvPr id="27652" name="Picture 2" descr="http://www.seiuhealthandsafety.org/files/2012/07/OSHAlogo.jpeg" title="OSH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6225" y="422275"/>
            <a:ext cx="22479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90107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Crushed Tissue Syndrome</a:t>
            </a:r>
          </a:p>
        </p:txBody>
      </p:sp>
      <p:sp>
        <p:nvSpPr>
          <p:cNvPr id="3" name="Content Placeholder 2"/>
          <p:cNvSpPr>
            <a:spLocks noGrp="1"/>
          </p:cNvSpPr>
          <p:nvPr>
            <p:ph idx="1"/>
          </p:nvPr>
        </p:nvSpPr>
        <p:spPr/>
        <p:txBody>
          <a:bodyPr/>
          <a:lstStyle/>
          <a:p>
            <a:pPr marL="0" indent="0">
              <a:buFont typeface="Arial" charset="0"/>
              <a:buNone/>
              <a:defRPr/>
            </a:pPr>
            <a:r>
              <a:rPr lang="en-US" altLang="en-US" sz="2000" b="1" dirty="0" smtClean="0"/>
              <a:t>One of the most dreaded injuries in delayed response emergencies. </a:t>
            </a:r>
            <a:endParaRPr lang="en-US" altLang="en-US" sz="2400" b="1" dirty="0" smtClean="0"/>
          </a:p>
          <a:p>
            <a:pPr marL="0" indent="0">
              <a:buFont typeface="Arial" charset="0"/>
              <a:buNone/>
              <a:defRPr/>
            </a:pPr>
            <a:r>
              <a:rPr lang="en-US" altLang="en-US" sz="2000" dirty="0" smtClean="0"/>
              <a:t>Severe compressive injury to muscles resulting in muscle cell death. As cells die they produce toxins that can have fatal effect when the compressing load is released.  Usually occurs with large muscle mass in lower extremities with prolonged compression of 4+ hours. However cases have been documented in one hour on smaller extremities or any where blood circulation is compromised.  Signs and symptoms are few until extrication then it may be to late. Death can occur within minutes, swelling and shock may be delayed, distal pulse may or may not be present.  Represents the truest of ALS  emergencies. As first responders we should maintain airway, treat for shock and if practical postpone the extrication until ALS is on the scene.      </a:t>
            </a:r>
          </a:p>
          <a:p>
            <a:pPr>
              <a:buFont typeface="Arial" charset="0"/>
              <a:buChar char="•"/>
              <a:defRPr/>
            </a:pPr>
            <a:endParaRPr lang="en-US" sz="2000" dirty="0"/>
          </a:p>
        </p:txBody>
      </p:sp>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Incident Priorities:</a:t>
            </a:r>
          </a:p>
        </p:txBody>
      </p:sp>
      <p:sp>
        <p:nvSpPr>
          <p:cNvPr id="186371" name="Rectangle 3"/>
          <p:cNvSpPr>
            <a:spLocks noGrp="1" noChangeArrowheads="1"/>
          </p:cNvSpPr>
          <p:nvPr>
            <p:ph type="body" sz="half" idx="1"/>
          </p:nvPr>
        </p:nvSpPr>
        <p:spPr>
          <a:xfrm>
            <a:off x="457200" y="2286000"/>
            <a:ext cx="3810000" cy="1752600"/>
          </a:xfrm>
        </p:spPr>
        <p:txBody>
          <a:bodyPr/>
          <a:lstStyle/>
          <a:p>
            <a:pPr marL="0" indent="0" eaLnBrk="1" hangingPunct="1">
              <a:buFont typeface="Arial" panose="020B0604020202020204" pitchFamily="34" charset="0"/>
              <a:buNone/>
            </a:pPr>
            <a:r>
              <a:rPr lang="en-US" altLang="en-US" b="1" smtClean="0"/>
              <a:t>Life Safety</a:t>
            </a:r>
          </a:p>
          <a:p>
            <a:pPr marL="0" indent="0" eaLnBrk="1" hangingPunct="1">
              <a:buFont typeface="Arial" panose="020B0604020202020204" pitchFamily="34" charset="0"/>
              <a:buNone/>
            </a:pPr>
            <a:r>
              <a:rPr lang="en-US" altLang="en-US" b="1" smtClean="0"/>
              <a:t>Incident Stabilization</a:t>
            </a:r>
          </a:p>
          <a:p>
            <a:pPr marL="0" indent="0" eaLnBrk="1" hangingPunct="1">
              <a:buFont typeface="Arial" panose="020B0604020202020204" pitchFamily="34" charset="0"/>
              <a:buNone/>
            </a:pPr>
            <a:r>
              <a:rPr lang="en-US" altLang="en-US" b="1" smtClean="0"/>
              <a:t>Property Conservation</a:t>
            </a:r>
          </a:p>
        </p:txBody>
      </p:sp>
      <p:pic>
        <p:nvPicPr>
          <p:cNvPr id="87044" name="Picture 2" descr="https://www.osha.gov/SLTC/images/grain_hazardalert1.png" title="Image of an engulfme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2133600"/>
            <a:ext cx="280511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41841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blinds(horizontal)">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blinds(horizontal)">
                                      <p:cBhvr>
                                        <p:cTn id="12" dur="500"/>
                                        <p:tgtEl>
                                          <p:spTgt spid="186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Effect transition="in" filter="blinds(horizontal)">
                                      <p:cBhvr>
                                        <p:cTn id="17" dur="500"/>
                                        <p:tgtEl>
                                          <p:spTgt spid="18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382000" cy="1143000"/>
          </a:xfrm>
        </p:spPr>
        <p:txBody>
          <a:bodyPr/>
          <a:lstStyle/>
          <a:p>
            <a:r>
              <a:rPr lang="en-US" altLang="en-US" dirty="0" smtClean="0"/>
              <a:t>Factors Leading To Poor Decisions</a:t>
            </a:r>
          </a:p>
        </p:txBody>
      </p:sp>
      <p:sp>
        <p:nvSpPr>
          <p:cNvPr id="47107" name="Content Placeholder 2"/>
          <p:cNvSpPr>
            <a:spLocks noGrp="1"/>
          </p:cNvSpPr>
          <p:nvPr>
            <p:ph idx="1"/>
          </p:nvPr>
        </p:nvSpPr>
        <p:spPr/>
        <p:txBody>
          <a:bodyPr/>
          <a:lstStyle/>
          <a:p>
            <a:pPr marL="0" indent="0">
              <a:buNone/>
            </a:pPr>
            <a:r>
              <a:rPr lang="en-US" altLang="en-US" sz="2400" dirty="0" smtClean="0"/>
              <a:t>Accidents are normally caused by a chain of events.  </a:t>
            </a:r>
          </a:p>
          <a:p>
            <a:pPr marL="0" indent="0">
              <a:buNone/>
            </a:pPr>
            <a:r>
              <a:rPr lang="en-US" altLang="en-US" sz="2400" dirty="0" smtClean="0"/>
              <a:t>Many of these events are the result of POOR DECISIONS.</a:t>
            </a:r>
          </a:p>
          <a:p>
            <a:pPr marL="0" indent="0">
              <a:buNone/>
            </a:pPr>
            <a:r>
              <a:rPr lang="en-US" altLang="en-US" sz="2400" dirty="0" smtClean="0"/>
              <a:t>Factors leading to POOR DECISIONS include:</a:t>
            </a:r>
          </a:p>
          <a:p>
            <a:pPr marL="0" indent="0">
              <a:buNone/>
            </a:pPr>
            <a:r>
              <a:rPr lang="en-US" altLang="en-US" sz="2400" dirty="0" smtClean="0"/>
              <a:t>“THE DIRTY DOZEN”</a:t>
            </a:r>
          </a:p>
          <a:p>
            <a:pPr marL="457200" indent="0">
              <a:buNone/>
              <a:tabLst>
                <a:tab pos="4800600" algn="l"/>
              </a:tabLst>
            </a:pPr>
            <a:r>
              <a:rPr lang="en-US" altLang="en-US" sz="2400" dirty="0" smtClean="0"/>
              <a:t>Lack of Communication	Complacency</a:t>
            </a:r>
          </a:p>
          <a:p>
            <a:pPr marL="457200" indent="0">
              <a:buNone/>
              <a:tabLst>
                <a:tab pos="4800600" algn="l"/>
              </a:tabLst>
            </a:pPr>
            <a:r>
              <a:rPr lang="en-US" altLang="en-US" sz="2400" dirty="0" smtClean="0"/>
              <a:t>Lack of Knowledge	Distractions</a:t>
            </a:r>
          </a:p>
          <a:p>
            <a:pPr marL="457200" indent="0">
              <a:buNone/>
              <a:tabLst>
                <a:tab pos="4800600" algn="l"/>
              </a:tabLst>
            </a:pPr>
            <a:r>
              <a:rPr lang="en-US" altLang="en-US" sz="2400" dirty="0" smtClean="0"/>
              <a:t>Lack of Teamwork	Fatigue</a:t>
            </a:r>
          </a:p>
          <a:p>
            <a:pPr marL="457200" indent="0">
              <a:buNone/>
              <a:tabLst>
                <a:tab pos="4800600" algn="l"/>
              </a:tabLst>
            </a:pPr>
            <a:r>
              <a:rPr lang="en-US" altLang="en-US" sz="2400" dirty="0" smtClean="0"/>
              <a:t>Lack of Resources	Pressure</a:t>
            </a:r>
          </a:p>
          <a:p>
            <a:pPr marL="457200" indent="0">
              <a:buNone/>
              <a:tabLst>
                <a:tab pos="4800600" algn="l"/>
              </a:tabLst>
            </a:pPr>
            <a:r>
              <a:rPr lang="en-US" altLang="en-US" sz="2400" dirty="0" smtClean="0"/>
              <a:t>Lack of Assertiveness	Stress</a:t>
            </a:r>
          </a:p>
          <a:p>
            <a:pPr marL="457200" indent="0">
              <a:buNone/>
              <a:tabLst>
                <a:tab pos="4800600" algn="l"/>
              </a:tabLst>
            </a:pPr>
            <a:r>
              <a:rPr lang="en-US" altLang="en-US" sz="2400" dirty="0" smtClean="0"/>
              <a:t>Lack of Awareness	Norms</a:t>
            </a:r>
          </a:p>
        </p:txBody>
      </p:sp>
    </p:spTree>
    <p:custDataLst>
      <p:tags r:id="rId1"/>
    </p:custDataLst>
    <p:extLst>
      <p:ext uri="{BB962C8B-B14F-4D97-AF65-F5344CB8AC3E}">
        <p14:creationId xmlns:p14="http://schemas.microsoft.com/office/powerpoint/2010/main" val="13643381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title="Background photo of  planes"/>
          <p:cNvPicPr>
            <a:picLocks noGrp="1" noChangeAspect="1"/>
          </p:cNvPicPr>
          <p:nvPr>
            <p:ph sz="half" idx="2"/>
          </p:nvPr>
        </p:nvPicPr>
        <p:blipFill rotWithShape="1">
          <a:blip r:embed="rId4" cstate="email">
            <a:lum bright="27000"/>
            <a:extLst>
              <a:ext uri="{BEBA8EAE-BF5A-486C-A8C5-ECC9F3942E4B}">
                <a14:imgProps xmlns:a14="http://schemas.microsoft.com/office/drawing/2010/main">
                  <a14:imgLayer r:embed="rId5">
                    <a14:imgEffect>
                      <a14:brightnessContrast bright="25000" contrast="-53000"/>
                    </a14:imgEffect>
                  </a14:imgLayer>
                </a14:imgProps>
              </a:ext>
              <a:ext uri="{28A0092B-C50C-407E-A947-70E740481C1C}">
                <a14:useLocalDpi xmlns:a14="http://schemas.microsoft.com/office/drawing/2010/main"/>
              </a:ext>
            </a:extLst>
          </a:blip>
          <a:srcRect/>
          <a:stretch/>
        </p:blipFill>
        <p:spPr>
          <a:xfrm>
            <a:off x="187034" y="392050"/>
            <a:ext cx="8780907" cy="5627750"/>
          </a:xfrm>
          <a:effectLst>
            <a:softEdge rad="127000"/>
          </a:effectLst>
        </p:spPr>
      </p:pic>
      <p:sp>
        <p:nvSpPr>
          <p:cNvPr id="86018" name="Title 1"/>
          <p:cNvSpPr>
            <a:spLocks noGrp="1"/>
          </p:cNvSpPr>
          <p:nvPr>
            <p:ph type="title"/>
          </p:nvPr>
        </p:nvSpPr>
        <p:spPr/>
        <p:txBody>
          <a:bodyPr/>
          <a:lstStyle/>
          <a:p>
            <a:r>
              <a:rPr lang="en-US" altLang="en-US" smtClean="0"/>
              <a:t>Mode of Operation</a:t>
            </a:r>
          </a:p>
        </p:txBody>
      </p:sp>
      <p:sp>
        <p:nvSpPr>
          <p:cNvPr id="86019" name="Content Placeholder 2"/>
          <p:cNvSpPr>
            <a:spLocks noGrp="1"/>
          </p:cNvSpPr>
          <p:nvPr>
            <p:ph sz="half" idx="1"/>
          </p:nvPr>
        </p:nvSpPr>
        <p:spPr>
          <a:xfrm>
            <a:off x="457200" y="1600200"/>
            <a:ext cx="4038600" cy="4343400"/>
          </a:xfrm>
        </p:spPr>
        <p:txBody>
          <a:bodyPr/>
          <a:lstStyle/>
          <a:p>
            <a:r>
              <a:rPr lang="en-US" altLang="en-US" dirty="0" smtClean="0"/>
              <a:t>Rescue</a:t>
            </a:r>
          </a:p>
          <a:p>
            <a:r>
              <a:rPr lang="en-US" altLang="en-US" dirty="0" smtClean="0"/>
              <a:t>Recovery </a:t>
            </a:r>
          </a:p>
          <a:p>
            <a:r>
              <a:rPr lang="en-US" altLang="en-US" dirty="0" smtClean="0"/>
              <a:t>Unknown</a:t>
            </a:r>
          </a:p>
          <a:p>
            <a:endParaRPr lang="en-US" altLang="en-US" dirty="0"/>
          </a:p>
          <a:p>
            <a:pPr marL="0" indent="0">
              <a:buNone/>
            </a:pPr>
            <a:r>
              <a:rPr lang="en-US" altLang="en-US" dirty="0" smtClean="0"/>
              <a:t>“CHECK SIX” </a:t>
            </a: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Emergency Actions</a:t>
            </a:r>
            <a:br>
              <a:rPr lang="en-US" altLang="en-US" smtClean="0"/>
            </a:br>
            <a:r>
              <a:rPr lang="en-US" altLang="en-US" smtClean="0"/>
              <a:t>If YOU Are Trapped </a:t>
            </a:r>
          </a:p>
        </p:txBody>
      </p:sp>
      <p:pic>
        <p:nvPicPr>
          <p:cNvPr id="83971" name="Content Placeholder 1" title="Image of a help button"/>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681329" y="509129"/>
            <a:ext cx="2005472" cy="2005472"/>
          </a:xfrm>
        </p:spPr>
      </p:pic>
      <p:sp>
        <p:nvSpPr>
          <p:cNvPr id="2" name="Content Placeholder 1"/>
          <p:cNvSpPr>
            <a:spLocks noGrp="1"/>
          </p:cNvSpPr>
          <p:nvPr>
            <p:ph sz="half" idx="2"/>
          </p:nvPr>
        </p:nvSpPr>
        <p:spPr>
          <a:xfrm>
            <a:off x="439366" y="1752600"/>
            <a:ext cx="6723434" cy="4343400"/>
          </a:xfrm>
        </p:spPr>
        <p:txBody>
          <a:bodyPr/>
          <a:lstStyle/>
          <a:p>
            <a:r>
              <a:rPr lang="en-US" dirty="0" smtClean="0"/>
              <a:t>If </a:t>
            </a:r>
            <a:r>
              <a:rPr lang="en-US" dirty="0"/>
              <a:t>you're </a:t>
            </a:r>
            <a:r>
              <a:rPr lang="en-US" dirty="0" smtClean="0"/>
              <a:t>sinking up to your chest – cross </a:t>
            </a:r>
            <a:r>
              <a:rPr lang="en-US" dirty="0"/>
              <a:t>your arms in front of your chest </a:t>
            </a:r>
            <a:r>
              <a:rPr lang="en-US" dirty="0" smtClean="0"/>
              <a:t>so </a:t>
            </a:r>
            <a:r>
              <a:rPr lang="en-US" dirty="0"/>
              <a:t>that you can </a:t>
            </a:r>
            <a:r>
              <a:rPr lang="en-US" dirty="0" smtClean="0"/>
              <a:t>breathe</a:t>
            </a:r>
          </a:p>
          <a:p>
            <a:r>
              <a:rPr lang="en-US" dirty="0" smtClean="0"/>
              <a:t>Placing a light cloth over your face to keep grain and dust out of your airway </a:t>
            </a:r>
          </a:p>
          <a:p>
            <a:r>
              <a:rPr lang="en-US" dirty="0" smtClean="0"/>
              <a:t>Do not continue to struggle against grain.  Additional movement can pack the grain tighter around your body.</a:t>
            </a:r>
          </a:p>
          <a:p>
            <a:r>
              <a:rPr lang="en-US" dirty="0" smtClean="0"/>
              <a:t>Stay clam and listen for the arrival of help.</a:t>
            </a:r>
          </a:p>
          <a:p>
            <a:endParaRPr lang="en-US" dirty="0"/>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Emergency Actions</a:t>
            </a:r>
            <a:br>
              <a:rPr lang="en-US" altLang="en-US" dirty="0" smtClean="0"/>
            </a:br>
            <a:r>
              <a:rPr lang="en-US" altLang="en-US" dirty="0" smtClean="0"/>
              <a:t>If SOMEONE ELSE is Trapped </a:t>
            </a:r>
          </a:p>
        </p:txBody>
      </p:sp>
      <p:pic>
        <p:nvPicPr>
          <p:cNvPr id="83971" name="Content Placeholder 1" title="Image of a Help Button"/>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553200" y="1447800"/>
            <a:ext cx="2005472" cy="2005472"/>
          </a:xfrm>
        </p:spPr>
      </p:pic>
      <p:sp>
        <p:nvSpPr>
          <p:cNvPr id="2" name="Content Placeholder 1"/>
          <p:cNvSpPr>
            <a:spLocks noGrp="1"/>
          </p:cNvSpPr>
          <p:nvPr>
            <p:ph sz="half" idx="2"/>
          </p:nvPr>
        </p:nvSpPr>
        <p:spPr>
          <a:xfrm>
            <a:off x="439366" y="1752600"/>
            <a:ext cx="6723434" cy="4343400"/>
          </a:xfrm>
        </p:spPr>
        <p:txBody>
          <a:bodyPr/>
          <a:lstStyle/>
          <a:p>
            <a:pPr marL="0" indent="0">
              <a:buNone/>
            </a:pPr>
            <a:r>
              <a:rPr lang="en-US" dirty="0"/>
              <a:t>Time is of the </a:t>
            </a:r>
            <a:r>
              <a:rPr lang="en-US" dirty="0" smtClean="0"/>
              <a:t>essence.</a:t>
            </a:r>
          </a:p>
          <a:p>
            <a:r>
              <a:rPr lang="en-US" dirty="0" smtClean="0"/>
              <a:t>TURN OFF all augers, off-loading equipment, and heaters.</a:t>
            </a:r>
          </a:p>
          <a:p>
            <a:r>
              <a:rPr lang="en-US" dirty="0" smtClean="0"/>
              <a:t>Call 911 and summon any help near you. </a:t>
            </a:r>
          </a:p>
          <a:p>
            <a:r>
              <a:rPr lang="en-US" dirty="0" smtClean="0"/>
              <a:t>If bin fans are on, leave them on.  </a:t>
            </a:r>
          </a:p>
          <a:p>
            <a:r>
              <a:rPr lang="en-US" dirty="0" smtClean="0"/>
              <a:t>DO NOT enter the bin alone. </a:t>
            </a:r>
          </a:p>
          <a:p>
            <a:endParaRPr lang="en-US" dirty="0"/>
          </a:p>
        </p:txBody>
      </p:sp>
    </p:spTree>
    <p:custDataLst>
      <p:tags r:id="rId1"/>
    </p:custDataLst>
    <p:extLst>
      <p:ext uri="{BB962C8B-B14F-4D97-AF65-F5344CB8AC3E}">
        <p14:creationId xmlns:p14="http://schemas.microsoft.com/office/powerpoint/2010/main" val="13755097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Rescue Procedures</a:t>
            </a:r>
          </a:p>
        </p:txBody>
      </p:sp>
      <p:sp>
        <p:nvSpPr>
          <p:cNvPr id="89091" name="Content Placeholder 2"/>
          <p:cNvSpPr>
            <a:spLocks noGrp="1"/>
          </p:cNvSpPr>
          <p:nvPr>
            <p:ph idx="1"/>
          </p:nvPr>
        </p:nvSpPr>
        <p:spPr>
          <a:xfrm>
            <a:off x="457200" y="1600200"/>
            <a:ext cx="4343400" cy="4343400"/>
          </a:xfrm>
        </p:spPr>
        <p:txBody>
          <a:bodyPr/>
          <a:lstStyle/>
          <a:p>
            <a:r>
              <a:rPr lang="en-US" altLang="en-US" smtClean="0"/>
              <a:t>Be sure auger is off</a:t>
            </a:r>
          </a:p>
          <a:p>
            <a:r>
              <a:rPr lang="en-US" altLang="en-US" smtClean="0"/>
              <a:t>Ventilate the bin with bin ventilation fan</a:t>
            </a:r>
          </a:p>
          <a:p>
            <a:r>
              <a:rPr lang="en-US" altLang="en-US" smtClean="0"/>
              <a:t>Turn on fan only</a:t>
            </a:r>
          </a:p>
          <a:p>
            <a:r>
              <a:rPr lang="en-US" altLang="en-US" smtClean="0"/>
              <a:t>Don’t activate heat source</a:t>
            </a:r>
          </a:p>
          <a:p>
            <a:r>
              <a:rPr lang="en-US" altLang="en-US" smtClean="0"/>
              <a:t>Trapped victims may survive total submersion</a:t>
            </a:r>
          </a:p>
        </p:txBody>
      </p:sp>
      <p:pic>
        <p:nvPicPr>
          <p:cNvPr id="130050" name="Picture 2" descr="http://www.charlotteobserver.com/incoming/q0pkjg/picture6587544/ALTERNATES/FREE_960/1djuxc.So.138.jpeg" title="Image oif an emergency vehicle in from of a grain b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4400" y="1409700"/>
            <a:ext cx="4046538" cy="445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 Rescue </a:t>
            </a:r>
            <a:r>
              <a:rPr lang="en-US" altLang="en-US" dirty="0" smtClean="0"/>
              <a:t>Procedures</a:t>
            </a:r>
          </a:p>
        </p:txBody>
      </p:sp>
      <p:sp>
        <p:nvSpPr>
          <p:cNvPr id="90115" name="Content Placeholder 2"/>
          <p:cNvSpPr>
            <a:spLocks noGrp="1"/>
          </p:cNvSpPr>
          <p:nvPr>
            <p:ph idx="1"/>
          </p:nvPr>
        </p:nvSpPr>
        <p:spPr>
          <a:xfrm>
            <a:off x="3657600" y="1600200"/>
            <a:ext cx="5029200" cy="4343400"/>
          </a:xfrm>
        </p:spPr>
        <p:txBody>
          <a:bodyPr/>
          <a:lstStyle/>
          <a:p>
            <a:r>
              <a:rPr lang="en-US" altLang="en-US" smtClean="0"/>
              <a:t>Prevent further pressure on victim by:</a:t>
            </a:r>
          </a:p>
          <a:p>
            <a:pPr lvl="1"/>
            <a:r>
              <a:rPr lang="en-US" altLang="en-US" sz="2400" smtClean="0"/>
              <a:t>Staying away from area around victim</a:t>
            </a:r>
          </a:p>
          <a:p>
            <a:pPr lvl="1"/>
            <a:r>
              <a:rPr lang="en-US" altLang="en-US" sz="2400" smtClean="0"/>
              <a:t>Use a ladder, plywood, or other materials to distribute weight</a:t>
            </a:r>
          </a:p>
          <a:p>
            <a:r>
              <a:rPr lang="en-US" altLang="en-US" smtClean="0"/>
              <a:t>Rescuer protection should be a concern</a:t>
            </a:r>
          </a:p>
          <a:p>
            <a:pPr lvl="1"/>
            <a:r>
              <a:rPr lang="en-US" altLang="en-US" sz="2400" smtClean="0"/>
              <a:t>Provide safety lines</a:t>
            </a:r>
          </a:p>
          <a:p>
            <a:pPr lvl="1"/>
            <a:r>
              <a:rPr lang="en-US" altLang="en-US" sz="2400" smtClean="0"/>
              <a:t>Consider respiratory protection</a:t>
            </a:r>
          </a:p>
        </p:txBody>
      </p:sp>
      <p:pic>
        <p:nvPicPr>
          <p:cNvPr id="131074" name="Picture 2" descr="http://static.news-gazette.com/sites/all/files/imagecache/lightbox_800_600_scale/images/2009/06/25/20090624-231950-pic-332009008.jpg" title="Image of rescue prodec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57400"/>
            <a:ext cx="3398838" cy="3246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dirty="0" smtClean="0"/>
              <a:t> Rescue Procedures </a:t>
            </a:r>
            <a:endParaRPr lang="en-US" altLang="en-US" dirty="0" smtClean="0"/>
          </a:p>
        </p:txBody>
      </p:sp>
      <p:pic>
        <p:nvPicPr>
          <p:cNvPr id="132100" name="Picture 4" title="Rescue procedures outside the bin"/>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46650" y="2895600"/>
            <a:ext cx="3670300" cy="2743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6" descr="http://www.grainnet.com/images/articles/52296a.jpg" title="Bin Opening guidelines for Rescue "/>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56238" y="595313"/>
            <a:ext cx="316071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Content Placeholder 2"/>
          <p:cNvSpPr>
            <a:spLocks noGrp="1"/>
          </p:cNvSpPr>
          <p:nvPr>
            <p:ph idx="1"/>
          </p:nvPr>
        </p:nvSpPr>
        <p:spPr>
          <a:xfrm>
            <a:off x="457200" y="1600200"/>
            <a:ext cx="4343400" cy="4343400"/>
          </a:xfrm>
        </p:spPr>
        <p:txBody>
          <a:bodyPr/>
          <a:lstStyle/>
          <a:p>
            <a:r>
              <a:rPr lang="en-US" altLang="en-US" sz="2400" smtClean="0"/>
              <a:t>If grain can’t be hand scooped:</a:t>
            </a:r>
          </a:p>
          <a:p>
            <a:pPr lvl="1"/>
            <a:r>
              <a:rPr lang="en-US" altLang="en-US" sz="2000" smtClean="0"/>
              <a:t>Cut holes in the bin on two opposites sides</a:t>
            </a:r>
          </a:p>
          <a:p>
            <a:pPr lvl="1"/>
            <a:r>
              <a:rPr lang="en-US" altLang="en-US" sz="2000" smtClean="0"/>
              <a:t>Holes should be semi-circular or V-shaped</a:t>
            </a:r>
          </a:p>
          <a:p>
            <a:pPr lvl="1"/>
            <a:r>
              <a:rPr lang="en-US" altLang="en-US" sz="2000" smtClean="0"/>
              <a:t>30-40 inches across within the bolt lines</a:t>
            </a:r>
          </a:p>
          <a:p>
            <a:pPr lvl="1"/>
            <a:r>
              <a:rPr lang="en-US" altLang="en-US" sz="2000" smtClean="0"/>
              <a:t>Victims location dictates location of holes</a:t>
            </a:r>
          </a:p>
          <a:p>
            <a:pPr lvl="1"/>
            <a:r>
              <a:rPr lang="en-US" altLang="en-US" sz="2000" smtClean="0"/>
              <a:t>Cut just below victim who is submerged</a:t>
            </a:r>
          </a:p>
          <a:p>
            <a:pPr lvl="1"/>
            <a:r>
              <a:rPr lang="en-US" altLang="en-US" sz="2000" smtClean="0"/>
              <a:t>As low as possible if victim is not visible</a:t>
            </a: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3"/>
          <p:cNvSpPr>
            <a:spLocks noGrp="1"/>
          </p:cNvSpPr>
          <p:nvPr>
            <p:ph sz="half" idx="1"/>
          </p:nvPr>
        </p:nvSpPr>
        <p:spPr>
          <a:xfrm>
            <a:off x="457200" y="1524000"/>
            <a:ext cx="5486400" cy="4419600"/>
          </a:xfrm>
        </p:spPr>
        <p:txBody>
          <a:bodyPr/>
          <a:lstStyle/>
          <a:p>
            <a:pPr marL="0" indent="0" eaLnBrk="1" hangingPunct="1">
              <a:buFont typeface="Arial" panose="020B0604020202020204" pitchFamily="34" charset="0"/>
              <a:buNone/>
            </a:pPr>
            <a:r>
              <a:rPr lang="en-US" altLang="en-US" dirty="0" smtClean="0"/>
              <a:t>Each grain-handling facility is unique in layout, design,</a:t>
            </a:r>
          </a:p>
          <a:p>
            <a:pPr marL="0" indent="0" eaLnBrk="1" hangingPunct="1">
              <a:buFont typeface="Arial" panose="020B0604020202020204" pitchFamily="34" charset="0"/>
              <a:buNone/>
            </a:pPr>
            <a:r>
              <a:rPr lang="en-US" altLang="en-US" dirty="0" smtClean="0"/>
              <a:t>construction, operations, equipment, and personnel.</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r>
              <a:rPr lang="en-US" altLang="en-US" dirty="0" smtClean="0"/>
              <a:t>Each facility warrants individual preplanning.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dirty="0" smtClean="0"/>
              <a:t>Be Prepared!</a:t>
            </a:r>
          </a:p>
        </p:txBody>
      </p:sp>
      <p:grpSp>
        <p:nvGrpSpPr>
          <p:cNvPr id="93187" name="Group 5" title="Image of three grain storage buildings"/>
          <p:cNvGrpSpPr>
            <a:grpSpLocks/>
          </p:cNvGrpSpPr>
          <p:nvPr/>
        </p:nvGrpSpPr>
        <p:grpSpPr bwMode="auto">
          <a:xfrm>
            <a:off x="6543675" y="865188"/>
            <a:ext cx="2062163" cy="4621212"/>
            <a:chOff x="6543368" y="609600"/>
            <a:chExt cx="2062314" cy="4621776"/>
          </a:xfrm>
        </p:grpSpPr>
        <p:pic>
          <p:nvPicPr>
            <p:cNvPr id="93190" name="Picture 7" descr="2004_0726Image003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824" y="3688326"/>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11" descr="2004_0525Image01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8282" y="2145276"/>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3192" name="Picture 12" descr="2004_0601Image013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43368" y="609600"/>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3188" name="Title 2"/>
          <p:cNvSpPr>
            <a:spLocks noGrp="1"/>
          </p:cNvSpPr>
          <p:nvPr>
            <p:ph type="title"/>
          </p:nvPr>
        </p:nvSpPr>
        <p:spPr>
          <a:xfrm>
            <a:off x="457200" y="457200"/>
            <a:ext cx="4038600" cy="1143000"/>
          </a:xfrm>
        </p:spPr>
        <p:txBody>
          <a:bodyPr/>
          <a:lstStyle/>
          <a:p>
            <a:r>
              <a:rPr lang="en-US" altLang="en-US" smtClean="0"/>
              <a:t>Remember:</a:t>
            </a:r>
          </a:p>
        </p:txBody>
      </p:sp>
      <p:sp>
        <p:nvSpPr>
          <p:cNvPr id="9318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18E7704C-16FF-4C1A-9E86-71EB2A9AFD48}" type="slidenum">
              <a:rPr lang="en-US" altLang="en-US" sz="1800" smtClean="0">
                <a:latin typeface="Arial" panose="020B0604020202020204" pitchFamily="34" charset="0"/>
              </a:rPr>
              <a:pPr>
                <a:spcBef>
                  <a:spcPct val="0"/>
                </a:spcBef>
                <a:buFontTx/>
                <a:buNone/>
              </a:pPr>
              <a:t>89</a:t>
            </a:fld>
            <a:endParaRPr lang="en-US" altLang="en-US" sz="1800" smtClean="0">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Rescue Standards</a:t>
            </a:r>
          </a:p>
        </p:txBody>
      </p:sp>
      <p:sp>
        <p:nvSpPr>
          <p:cNvPr id="28675" name="Content Placeholder 2"/>
          <p:cNvSpPr>
            <a:spLocks noGrp="1"/>
          </p:cNvSpPr>
          <p:nvPr>
            <p:ph idx="1"/>
          </p:nvPr>
        </p:nvSpPr>
        <p:spPr/>
        <p:txBody>
          <a:bodyPr/>
          <a:lstStyle/>
          <a:p>
            <a:pPr eaLnBrk="1" hangingPunct="1">
              <a:buFont typeface="Arial" panose="020B0604020202020204" pitchFamily="34" charset="0"/>
              <a:buNone/>
            </a:pPr>
            <a:r>
              <a:rPr lang="en-US" altLang="en-US" sz="2400" b="1" smtClean="0"/>
              <a:t>NFPA 1670</a:t>
            </a:r>
            <a:r>
              <a:rPr lang="en-US" altLang="en-US" sz="2400" smtClean="0"/>
              <a:t> (2009 edition) (Organization Standard) – Standard on Operations and Training for Technical Search and Rescue Incidents.</a:t>
            </a:r>
          </a:p>
          <a:p>
            <a:pPr lvl="1" eaLnBrk="1" hangingPunct="1">
              <a:buFont typeface="Arial" panose="020B0604020202020204" pitchFamily="34" charset="0"/>
              <a:buNone/>
            </a:pPr>
            <a:r>
              <a:rPr lang="en-US" altLang="en-US" sz="2000" smtClean="0"/>
              <a:t>Awareness</a:t>
            </a:r>
          </a:p>
          <a:p>
            <a:pPr lvl="1" eaLnBrk="1" hangingPunct="1">
              <a:buFont typeface="Arial" panose="020B0604020202020204" pitchFamily="34" charset="0"/>
              <a:buNone/>
            </a:pPr>
            <a:r>
              <a:rPr lang="en-US" altLang="en-US" sz="2000" smtClean="0"/>
              <a:t>Operations</a:t>
            </a:r>
          </a:p>
          <a:p>
            <a:pPr lvl="1" eaLnBrk="1" hangingPunct="1">
              <a:buFont typeface="Arial" panose="020B0604020202020204" pitchFamily="34" charset="0"/>
              <a:buNone/>
            </a:pPr>
            <a:r>
              <a:rPr lang="en-US" altLang="en-US" sz="2000" smtClean="0"/>
              <a:t>Technician</a:t>
            </a:r>
            <a:endParaRPr lang="en-US" altLang="en-US" sz="2000" b="1" smtClean="0"/>
          </a:p>
          <a:p>
            <a:pPr eaLnBrk="1" hangingPunct="1">
              <a:buFont typeface="Arial" panose="020B0604020202020204" pitchFamily="34" charset="0"/>
              <a:buNone/>
            </a:pPr>
            <a:r>
              <a:rPr lang="en-US" altLang="en-US" sz="2400" b="1" smtClean="0"/>
              <a:t>NFPA 1006</a:t>
            </a:r>
            <a:r>
              <a:rPr lang="en-US" altLang="en-US" sz="2400" smtClean="0"/>
              <a:t> (2008 edition) (Individual Standard) – Standard for Technical Rescuer Professional Qualifications</a:t>
            </a:r>
          </a:p>
          <a:p>
            <a:pPr lvl="1" eaLnBrk="1" hangingPunct="1">
              <a:buFont typeface="Arial" panose="020B0604020202020204" pitchFamily="34" charset="0"/>
              <a:buNone/>
            </a:pPr>
            <a:r>
              <a:rPr lang="en-US" altLang="en-US" sz="2000" smtClean="0"/>
              <a:t>Technician Level I</a:t>
            </a:r>
          </a:p>
          <a:p>
            <a:pPr lvl="1" eaLnBrk="1" hangingPunct="1">
              <a:buFont typeface="Arial" panose="020B0604020202020204" pitchFamily="34" charset="0"/>
              <a:buNone/>
            </a:pPr>
            <a:r>
              <a:rPr lang="en-US" altLang="en-US" sz="2000" smtClean="0"/>
              <a:t>Technician Level II</a:t>
            </a:r>
            <a:endParaRPr lang="en-US" altLang="en-US" sz="2400" smtClean="0"/>
          </a:p>
          <a:p>
            <a:endParaRPr lang="en-US" altLang="en-US" smtClean="0"/>
          </a:p>
        </p:txBody>
      </p:sp>
      <p:pic>
        <p:nvPicPr>
          <p:cNvPr id="28676" name="Picture 4" descr="NFPA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45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366207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z="3600" smtClean="0"/>
              <a:t>Stored Products Research and Educational Center – Grain Bin Rescue</a:t>
            </a:r>
          </a:p>
        </p:txBody>
      </p:sp>
      <p:pic>
        <p:nvPicPr>
          <p:cNvPr id="3" name="Content Placeholder 2" title="Image of a TV"/>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066800" y="1553369"/>
            <a:ext cx="7010400" cy="4847431"/>
          </a:xfrm>
        </p:spPr>
      </p:pic>
      <p:sp>
        <p:nvSpPr>
          <p:cNvPr id="2" name="Rectangle 1"/>
          <p:cNvSpPr/>
          <p:nvPr/>
        </p:nvSpPr>
        <p:spPr>
          <a:xfrm>
            <a:off x="2286000" y="3105835"/>
            <a:ext cx="4572000" cy="646331"/>
          </a:xfrm>
          <a:prstGeom prst="rect">
            <a:avLst/>
          </a:prstGeom>
        </p:spPr>
        <p:txBody>
          <a:bodyPr>
            <a:spAutoFit/>
          </a:bodyPr>
          <a:lstStyle/>
          <a:p>
            <a:r>
              <a:rPr lang="en-US" dirty="0">
                <a:solidFill>
                  <a:schemeClr val="bg1"/>
                </a:solidFill>
              </a:rPr>
              <a:t> Oklahoma State video. Stored Products, Grain Bin Safety</a:t>
            </a:r>
            <a:endParaRPr lang="en-US"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Disclaimer</a:t>
            </a:r>
            <a:endParaRPr lang="en-US" dirty="0"/>
          </a:p>
        </p:txBody>
      </p:sp>
      <p:sp>
        <p:nvSpPr>
          <p:cNvPr id="22530" name="Content Placeholder 2"/>
          <p:cNvSpPr>
            <a:spLocks noGrp="1"/>
          </p:cNvSpPr>
          <p:nvPr>
            <p:ph idx="4294967295"/>
          </p:nvPr>
        </p:nvSpPr>
        <p:spPr>
          <a:xfrm>
            <a:off x="228600" y="381000"/>
            <a:ext cx="8229600" cy="5486400"/>
          </a:xfrm>
        </p:spPr>
        <p:txBody>
          <a:bodyPr/>
          <a:lstStyle/>
          <a:p>
            <a:pPr marL="0" indent="0" algn="ctr" eaLnBrk="1" hangingPunct="1">
              <a:spcBef>
                <a:spcPct val="0"/>
              </a:spcBef>
              <a:buFont typeface="Arial" panose="020B0604020202020204" pitchFamily="34" charset="0"/>
              <a:buNone/>
            </a:pPr>
            <a:r>
              <a:rPr lang="en-US" altLang="en-US" dirty="0" smtClean="0"/>
              <a:t>The Technical information presented in this program is in no way meant to qualify the participants as experts in the field of </a:t>
            </a:r>
            <a:r>
              <a:rPr lang="en-US" altLang="en-US" b="1" dirty="0" smtClean="0"/>
              <a:t>GRAIN BIN EMERGENCIES</a:t>
            </a:r>
            <a:r>
              <a:rPr lang="en-US" altLang="en-US" dirty="0" smtClean="0"/>
              <a:t>. </a:t>
            </a:r>
          </a:p>
          <a:p>
            <a:pPr marL="0" indent="0" algn="ctr" eaLnBrk="1" hangingPunct="1">
              <a:spcBef>
                <a:spcPct val="0"/>
              </a:spcBef>
              <a:buFont typeface="Arial" panose="020B0604020202020204" pitchFamily="34" charset="0"/>
              <a:buNone/>
            </a:pPr>
            <a:endParaRPr lang="en-US" altLang="en-US" sz="1200" dirty="0" smtClean="0"/>
          </a:p>
          <a:p>
            <a:pPr marL="0" indent="0" algn="ctr" eaLnBrk="1" hangingPunct="1">
              <a:spcBef>
                <a:spcPct val="0"/>
              </a:spcBef>
              <a:buFont typeface="Arial" panose="020B0604020202020204" pitchFamily="34" charset="0"/>
              <a:buNone/>
            </a:pPr>
            <a:r>
              <a:rPr lang="en-US" altLang="en-US" dirty="0" smtClean="0"/>
              <a:t>Participation in this program should be considered a learning and sharing experience. The instructors and assistants share with the students information they have gained through actual experience as well as training sessions they have attended. </a:t>
            </a:r>
            <a:r>
              <a:rPr lang="en-US" altLang="en-US" b="1" dirty="0" smtClean="0"/>
              <a:t>THE IMPORTANCE OF REPEATED PRACTICE AND ADDITIONAL TRAINING CANNOT BE OVER STRESSED. </a:t>
            </a:r>
          </a:p>
          <a:p>
            <a:pPr marL="0" indent="0" algn="ctr" eaLnBrk="1" hangingPunct="1">
              <a:spcBef>
                <a:spcPct val="0"/>
              </a:spcBef>
              <a:buFont typeface="Arial" panose="020B0604020202020204" pitchFamily="34" charset="0"/>
              <a:buNone/>
            </a:pPr>
            <a:r>
              <a:rPr lang="en-US" altLang="en-US" sz="1200" b="1" dirty="0" smtClean="0"/>
              <a:t>   </a:t>
            </a:r>
          </a:p>
          <a:p>
            <a:pPr marL="0" indent="0" algn="ctr" eaLnBrk="1" hangingPunct="1">
              <a:spcBef>
                <a:spcPct val="0"/>
              </a:spcBef>
              <a:buFont typeface="Arial" panose="020B0604020202020204" pitchFamily="34" charset="0"/>
              <a:buNone/>
            </a:pPr>
            <a:r>
              <a:rPr lang="en-US" altLang="en-US" dirty="0" smtClean="0"/>
              <a:t>The methods and procedures presented in this program are </a:t>
            </a:r>
            <a:r>
              <a:rPr lang="en-US" altLang="en-US" b="1" dirty="0" smtClean="0"/>
              <a:t>NOT </a:t>
            </a:r>
            <a:r>
              <a:rPr lang="en-US" altLang="en-US" dirty="0" smtClean="0"/>
              <a:t>to be considered absolute.</a:t>
            </a:r>
            <a:r>
              <a:rPr lang="en-US" altLang="en-US" b="1" dirty="0" smtClean="0"/>
              <a:t>  </a:t>
            </a:r>
          </a:p>
          <a:p>
            <a:pPr marL="0" indent="0" algn="ctr">
              <a:buFont typeface="Arial" panose="020B0604020202020204" pitchFamily="34" charset="0"/>
              <a:buNone/>
            </a:pPr>
            <a:endParaRPr lang="en-US" altLang="en-US" sz="2400" dirty="0" smtClean="0"/>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Summary </a:t>
            </a:r>
          </a:p>
        </p:txBody>
      </p:sp>
      <p:sp>
        <p:nvSpPr>
          <p:cNvPr id="92163" name="Content Placeholder 2"/>
          <p:cNvSpPr>
            <a:spLocks noGrp="1"/>
          </p:cNvSpPr>
          <p:nvPr>
            <p:ph idx="1"/>
          </p:nvPr>
        </p:nvSpPr>
        <p:spPr>
          <a:xfrm>
            <a:off x="457200" y="1447800"/>
            <a:ext cx="8229600" cy="4572000"/>
          </a:xfrm>
        </p:spPr>
        <p:txBody>
          <a:bodyPr/>
          <a:lstStyle/>
          <a:p>
            <a:pPr marL="0" indent="0">
              <a:buNone/>
            </a:pPr>
            <a:r>
              <a:rPr lang="en-US" altLang="en-US" dirty="0" smtClean="0"/>
              <a:t>Avoid entering grain bins whenever possible!</a:t>
            </a:r>
          </a:p>
          <a:p>
            <a:pPr marL="0" indent="0">
              <a:buNone/>
            </a:pPr>
            <a:r>
              <a:rPr lang="en-US" altLang="en-US" dirty="0" smtClean="0"/>
              <a:t>If entry must be made:</a:t>
            </a:r>
          </a:p>
          <a:p>
            <a:r>
              <a:rPr lang="en-US" altLang="en-US" dirty="0" smtClean="0"/>
              <a:t>TURN OFF and lock out all grain moving equipment and dryers </a:t>
            </a:r>
          </a:p>
          <a:p>
            <a:r>
              <a:rPr lang="en-US" altLang="en-US" dirty="0" smtClean="0"/>
              <a:t>Use a body harness and anchored lifeline</a:t>
            </a:r>
          </a:p>
          <a:p>
            <a:r>
              <a:rPr lang="en-US" altLang="en-US" dirty="0" smtClean="0"/>
              <a:t>Test the bin’s air (oxygen, flammability, toxic)</a:t>
            </a:r>
          </a:p>
          <a:p>
            <a:r>
              <a:rPr lang="en-US" altLang="en-US" dirty="0" smtClean="0"/>
              <a:t>DO NOT walk down grain</a:t>
            </a:r>
          </a:p>
          <a:p>
            <a:r>
              <a:rPr lang="en-US" altLang="en-US" dirty="0" smtClean="0"/>
              <a:t>DO NOT enter below bridged grain or wall build ups</a:t>
            </a:r>
          </a:p>
          <a:p>
            <a:r>
              <a:rPr lang="en-US" altLang="en-US" dirty="0" smtClean="0"/>
              <a:t>HAVE a trained/equipped observer outside</a:t>
            </a:r>
          </a:p>
        </p:txBody>
      </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altLang="en-US" dirty="0"/>
              <a:t>OSHA </a:t>
            </a:r>
            <a:r>
              <a:rPr lang="en-US" altLang="en-US" dirty="0" smtClean="0"/>
              <a:t>DISCLAIMER</a:t>
            </a:r>
            <a:endParaRPr lang="en-US" dirty="0"/>
          </a:p>
        </p:txBody>
      </p:sp>
      <p:sp>
        <p:nvSpPr>
          <p:cNvPr id="96258" name="Content Placeholder 2"/>
          <p:cNvSpPr>
            <a:spLocks noGrp="1"/>
          </p:cNvSpPr>
          <p:nvPr>
            <p:ph idx="4294967295"/>
          </p:nvPr>
        </p:nvSpPr>
        <p:spPr>
          <a:xfrm>
            <a:off x="228600" y="381000"/>
            <a:ext cx="8153400" cy="5638800"/>
          </a:xfrm>
        </p:spPr>
        <p:txBody>
          <a:bodyPr/>
          <a:lstStyle/>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r>
              <a:rPr lang="en-US" altLang="en-US" b="1" i="1" dirty="0" smtClean="0"/>
              <a:t>Program </a:t>
            </a:r>
            <a:r>
              <a:rPr lang="en-US" altLang="en-US" b="1" i="1" dirty="0" smtClean="0"/>
              <a:t>paid for with assistance from the Occupational Safety and Health Administration Susan Harwood Training Grant</a:t>
            </a:r>
            <a:r>
              <a:rPr lang="en-US" altLang="en-US" b="1" i="1" dirty="0" smtClean="0"/>
              <a:t>.</a:t>
            </a:r>
          </a:p>
          <a:p>
            <a:pPr marL="0" indent="0" algn="ctr">
              <a:buFont typeface="Arial" panose="020B0604020202020204" pitchFamily="34" charset="0"/>
              <a:buNone/>
            </a:pPr>
            <a:endParaRPr lang="en-US" altLang="en-US" sz="2000" dirty="0" smtClean="0"/>
          </a:p>
          <a:p>
            <a:pPr marL="0" indent="0" algn="ctr">
              <a:buNone/>
            </a:pPr>
            <a:r>
              <a:rPr lang="en-US" altLang="en-US" sz="1600" dirty="0"/>
              <a:t>This material was produced under grant number </a:t>
            </a:r>
            <a:r>
              <a:rPr lang="en-US" altLang="en-US" sz="1600" dirty="0" smtClean="0"/>
              <a:t>SH-26295-SH4 </a:t>
            </a:r>
            <a:r>
              <a:rPr lang="en-US" altLang="en-US" sz="16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lgn="ctr">
              <a:buNone/>
            </a:pPr>
            <a:endParaRPr lang="en-US" altLang="en-US" sz="2000" dirty="0"/>
          </a:p>
          <a:p>
            <a:pPr marL="0" indent="0" algn="ctr">
              <a:buFont typeface="Arial" panose="020B0604020202020204" pitchFamily="34" charset="0"/>
              <a:buNone/>
            </a:pPr>
            <a:endParaRPr lang="en-US" altLang="en-US" sz="2000" dirty="0" smtClean="0"/>
          </a:p>
        </p:txBody>
      </p:sp>
      <p:pic>
        <p:nvPicPr>
          <p:cNvPr id="96259" name="Picture 4" descr="https://ehssafetynews.files.wordpress.com/2012/04/osha-logo.jpg" title="OSHA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1295400"/>
            <a:ext cx="5391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Presentation Credits</a:t>
            </a:r>
            <a:endParaRPr lang="en-US" dirty="0"/>
          </a:p>
        </p:txBody>
      </p:sp>
      <p:sp>
        <p:nvSpPr>
          <p:cNvPr id="98306" name="Content Placeholder 2"/>
          <p:cNvSpPr>
            <a:spLocks noGrp="1"/>
          </p:cNvSpPr>
          <p:nvPr>
            <p:ph idx="4294967295"/>
          </p:nvPr>
        </p:nvSpPr>
        <p:spPr>
          <a:xfrm>
            <a:off x="304800" y="533400"/>
            <a:ext cx="8610600" cy="5410200"/>
          </a:xfrm>
        </p:spPr>
        <p:txBody>
          <a:bodyPr/>
          <a:lstStyle/>
          <a:p>
            <a:pPr marL="0" indent="0" algn="ctr">
              <a:buFont typeface="Arial" panose="020B0604020202020204" pitchFamily="34" charset="0"/>
              <a:buNone/>
            </a:pPr>
            <a:r>
              <a:rPr lang="en-US" altLang="en-US" b="1" i="1" dirty="0" smtClean="0"/>
              <a:t>Oklahoma State University – Fire Service Training</a:t>
            </a:r>
            <a:endParaRPr lang="en-US" altLang="en-US" sz="2400" b="1" i="1" dirty="0" smtClean="0"/>
          </a:p>
          <a:p>
            <a:pPr marL="0" indent="0" algn="ctr">
              <a:buFont typeface="Arial" panose="020B0604020202020204" pitchFamily="34" charset="0"/>
              <a:buNone/>
            </a:pPr>
            <a:endParaRPr lang="en-US" altLang="en-US" sz="2000" dirty="0" smtClean="0"/>
          </a:p>
          <a:p>
            <a:pPr marL="0" indent="0" algn="ctr">
              <a:buFont typeface="Arial" panose="020B0604020202020204" pitchFamily="34" charset="0"/>
              <a:buNone/>
            </a:pPr>
            <a:r>
              <a:rPr lang="en-US" altLang="en-US" sz="2000" dirty="0" smtClean="0"/>
              <a:t>1723 </a:t>
            </a:r>
            <a:r>
              <a:rPr lang="en-US" altLang="en-US" sz="2000" dirty="0" smtClean="0"/>
              <a:t>W. Tyler</a:t>
            </a:r>
          </a:p>
          <a:p>
            <a:pPr marL="0" indent="0" algn="ctr">
              <a:buFont typeface="Arial" panose="020B0604020202020204" pitchFamily="34" charset="0"/>
              <a:buNone/>
            </a:pPr>
            <a:r>
              <a:rPr lang="en-US" altLang="en-US" sz="2000" dirty="0" smtClean="0"/>
              <a:t>Stillwater, OK 74078</a:t>
            </a:r>
          </a:p>
          <a:p>
            <a:pPr marL="0" indent="0" algn="ctr">
              <a:buFont typeface="Arial" panose="020B0604020202020204" pitchFamily="34" charset="0"/>
              <a:buNone/>
            </a:pPr>
            <a:r>
              <a:rPr lang="en-US" altLang="en-US" sz="2000" dirty="0" smtClean="0"/>
              <a:t>1-800-304-5727</a:t>
            </a:r>
          </a:p>
          <a:p>
            <a:pPr marL="0" indent="0" algn="ctr">
              <a:buFont typeface="Arial" panose="020B0604020202020204" pitchFamily="34" charset="0"/>
              <a:buNone/>
            </a:pPr>
            <a:r>
              <a:rPr lang="en-US" altLang="en-US" sz="2000" dirty="0" smtClean="0"/>
              <a:t>www.osufst.org</a:t>
            </a:r>
          </a:p>
          <a:p>
            <a:pPr marL="0" indent="0" algn="ctr">
              <a:buFont typeface="Arial" panose="020B0604020202020204" pitchFamily="34" charset="0"/>
              <a:buNone/>
            </a:pPr>
            <a:endParaRPr lang="en-US" altLang="en-US" sz="2000" dirty="0" smtClean="0"/>
          </a:p>
          <a:p>
            <a:pPr marL="0" indent="0" algn="ctr">
              <a:buFont typeface="Arial" panose="020B0604020202020204" pitchFamily="34" charset="0"/>
              <a:buNone/>
            </a:pPr>
            <a:r>
              <a:rPr lang="en-US" altLang="en-US" sz="2000" dirty="0" smtClean="0"/>
              <a:t>Technical </a:t>
            </a:r>
            <a:r>
              <a:rPr lang="en-US" altLang="en-US" sz="2000" dirty="0" smtClean="0"/>
              <a:t>Programs Manager</a:t>
            </a:r>
          </a:p>
          <a:p>
            <a:pPr marL="0" indent="0" algn="ctr">
              <a:buFont typeface="Arial" panose="020B0604020202020204" pitchFamily="34" charset="0"/>
              <a:buNone/>
            </a:pPr>
            <a:endParaRPr lang="en-US" altLang="en-US" sz="2000" dirty="0" smtClean="0"/>
          </a:p>
          <a:p>
            <a:pPr marL="0" indent="0" algn="ctr">
              <a:buFont typeface="Arial" panose="020B0604020202020204" pitchFamily="34" charset="0"/>
              <a:buNone/>
            </a:pPr>
            <a:r>
              <a:rPr lang="en-US" altLang="en-US" sz="2000" i="1" dirty="0" smtClean="0"/>
              <a:t>Principal Contributors:</a:t>
            </a:r>
          </a:p>
          <a:p>
            <a:pPr marL="0" indent="0" algn="ctr">
              <a:buFont typeface="Arial" panose="020B0604020202020204" pitchFamily="34" charset="0"/>
              <a:buNone/>
            </a:pPr>
            <a:r>
              <a:rPr lang="en-US" altLang="en-US" sz="2000" dirty="0" smtClean="0"/>
              <a:t>Oklahoma </a:t>
            </a:r>
            <a:r>
              <a:rPr lang="en-US" altLang="en-US" sz="2000" dirty="0" smtClean="0"/>
              <a:t>State University</a:t>
            </a:r>
          </a:p>
          <a:p>
            <a:pPr marL="0" indent="0" algn="ctr">
              <a:buFont typeface="Arial" panose="020B0604020202020204" pitchFamily="34" charset="0"/>
              <a:buNone/>
            </a:pPr>
            <a:r>
              <a:rPr lang="en-US" altLang="en-US" sz="2000" dirty="0" smtClean="0"/>
              <a:t>Triangle </a:t>
            </a:r>
            <a:r>
              <a:rPr lang="en-US" altLang="en-US" sz="2000" dirty="0" smtClean="0"/>
              <a:t>Insurance </a:t>
            </a:r>
          </a:p>
          <a:p>
            <a:pPr marL="0" indent="0" algn="ctr">
              <a:buFont typeface="Arial" panose="020B0604020202020204" pitchFamily="34" charset="0"/>
              <a:buNone/>
            </a:pPr>
            <a:r>
              <a:rPr lang="en-US" altLang="en-US" sz="2000" dirty="0" smtClean="0"/>
              <a:t>Collinsville </a:t>
            </a:r>
            <a:r>
              <a:rPr lang="en-US" altLang="en-US" sz="2000" dirty="0" smtClean="0"/>
              <a:t>Fire </a:t>
            </a:r>
            <a:r>
              <a:rPr lang="en-US" altLang="en-US" sz="2000" dirty="0" smtClean="0"/>
              <a:t>Department</a:t>
            </a:r>
            <a:endParaRPr lang="en-US" altLang="en-US" sz="2000" dirty="0" smtClean="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IMING" val="|16.8|20.6|36.1|14.9|10.6|21.1|24.9|23.9|10.3|10.|30.8"/>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IMING" val="|107.3"/>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1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266446</TotalTime>
  <Words>4268</Words>
  <Application>Microsoft Office PowerPoint</Application>
  <PresentationFormat>On-screen Show (4:3)</PresentationFormat>
  <Paragraphs>572</Paragraphs>
  <Slides>94</Slides>
  <Notes>40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Grain Bin  Emergencies  Awareness</vt:lpstr>
      <vt:lpstr>Grain Bin  Emergencies  Awareness </vt:lpstr>
      <vt:lpstr>  </vt:lpstr>
      <vt:lpstr>Goal</vt:lpstr>
      <vt:lpstr>Objectives</vt:lpstr>
      <vt:lpstr> ACTIVITY 1.1 </vt:lpstr>
      <vt:lpstr>WARNING!</vt:lpstr>
      <vt:lpstr>OSHA Regulations</vt:lpstr>
      <vt:lpstr>Rescue Standards</vt:lpstr>
      <vt:lpstr>NFPA 1670</vt:lpstr>
      <vt:lpstr>Other Standard Setting Organizations</vt:lpstr>
      <vt:lpstr>Agricultural – Danger, Disability, Death</vt:lpstr>
      <vt:lpstr>Grain Bins and Facilities</vt:lpstr>
      <vt:lpstr>Agricultural – Danger, Disability, Death </vt:lpstr>
      <vt:lpstr>Grain Bins and Facilities </vt:lpstr>
      <vt:lpstr>Good Grain Quality Equals Safety and Profit</vt:lpstr>
      <vt:lpstr>Module 2 Goal</vt:lpstr>
      <vt:lpstr>Module 2 Objectives</vt:lpstr>
      <vt:lpstr>The Facts</vt:lpstr>
      <vt:lpstr>Agricultural – Danger, Disability, Death  </vt:lpstr>
      <vt:lpstr>Agricultural – Danger, Disability,  Death</vt:lpstr>
      <vt:lpstr>Grain Handling</vt:lpstr>
      <vt:lpstr>How does it happen?</vt:lpstr>
      <vt:lpstr>Flowing Grain</vt:lpstr>
      <vt:lpstr>Collapse of grain bridge</vt:lpstr>
      <vt:lpstr>Avalanche of grain wall</vt:lpstr>
      <vt:lpstr>If Grain is in good condition….</vt:lpstr>
      <vt:lpstr>Major Cause:   Out-of-Condition Grain!!!!</vt:lpstr>
      <vt:lpstr>What to look for…</vt:lpstr>
      <vt:lpstr>Grain Bin  Emergencies  Awareness </vt:lpstr>
      <vt:lpstr>What to look for… </vt:lpstr>
      <vt:lpstr>Roof Vents and Exhaust Fans</vt:lpstr>
      <vt:lpstr>What to look for…   </vt:lpstr>
      <vt:lpstr>What to look for…  </vt:lpstr>
      <vt:lpstr>Be Prepared</vt:lpstr>
      <vt:lpstr>Bin Entry Kit</vt:lpstr>
      <vt:lpstr>What to look for…    </vt:lpstr>
      <vt:lpstr>And what about explosions?</vt:lpstr>
      <vt:lpstr>And what about explosions? </vt:lpstr>
      <vt:lpstr>How do you know???</vt:lpstr>
      <vt:lpstr>Digital Pictures… spots are dust</vt:lpstr>
      <vt:lpstr>The Remedy?</vt:lpstr>
      <vt:lpstr>Dust Control</vt:lpstr>
      <vt:lpstr>Potential Ignition Sources</vt:lpstr>
      <vt:lpstr>The Remedy?   </vt:lpstr>
      <vt:lpstr>The Remedy? </vt:lpstr>
      <vt:lpstr>Dust Chamber</vt:lpstr>
      <vt:lpstr>Dust Chamber Slow Motion</vt:lpstr>
      <vt:lpstr>The Remedy?    </vt:lpstr>
      <vt:lpstr>NOT a “Culture of Safety”</vt:lpstr>
      <vt:lpstr>How do we fix it…</vt:lpstr>
      <vt:lpstr> How do we fix it…</vt:lpstr>
      <vt:lpstr> If Grain is in good condition….</vt:lpstr>
      <vt:lpstr>Questions?         Jcarol@okstate.edu</vt:lpstr>
      <vt:lpstr>Module 3</vt:lpstr>
      <vt:lpstr>Module 3 Goal</vt:lpstr>
      <vt:lpstr> Module 3 Objectives </vt:lpstr>
      <vt:lpstr>Pesticides</vt:lpstr>
      <vt:lpstr>Pesticides  </vt:lpstr>
      <vt:lpstr>Pesticides </vt:lpstr>
      <vt:lpstr>Chemical Hazards</vt:lpstr>
      <vt:lpstr>Aluminum Phosphide</vt:lpstr>
      <vt:lpstr>Phosphine Gas</vt:lpstr>
      <vt:lpstr>Health Effects</vt:lpstr>
      <vt:lpstr>Safety Data Sheets</vt:lpstr>
      <vt:lpstr>Routes of Entry</vt:lpstr>
      <vt:lpstr>Electrical Hazards</vt:lpstr>
      <vt:lpstr>Fall Hazards</vt:lpstr>
      <vt:lpstr>Grain Moving Equipment</vt:lpstr>
      <vt:lpstr>Oxygen Deficient Atmospheres</vt:lpstr>
      <vt:lpstr>Testing the Atmosphere</vt:lpstr>
      <vt:lpstr>Bin Aeration Systems</vt:lpstr>
      <vt:lpstr>Characteristics of a Confined Space</vt:lpstr>
      <vt:lpstr>Lockout/Tagout</vt:lpstr>
      <vt:lpstr>Grain Bin Entry and Permits</vt:lpstr>
      <vt:lpstr>Entanglement </vt:lpstr>
      <vt:lpstr>Entrapment</vt:lpstr>
      <vt:lpstr>Grain Bin Engulfment</vt:lpstr>
      <vt:lpstr>How does it happey?</vt:lpstr>
      <vt:lpstr>Crushed Tissue Syndrome</vt:lpstr>
      <vt:lpstr>Incident Priorities:</vt:lpstr>
      <vt:lpstr>Factors Leading To Poor Decisions</vt:lpstr>
      <vt:lpstr>Mode of Operation</vt:lpstr>
      <vt:lpstr>Emergency Actions If YOU Are Trapped </vt:lpstr>
      <vt:lpstr>Emergency Actions If SOMEONE ELSE is Trapped </vt:lpstr>
      <vt:lpstr>Rescue Procedures</vt:lpstr>
      <vt:lpstr> Rescue Procedures</vt:lpstr>
      <vt:lpstr> Rescue Procedures </vt:lpstr>
      <vt:lpstr>Remember:</vt:lpstr>
      <vt:lpstr>Stored Products Research and Educational Center – Grain Bin Rescue</vt:lpstr>
      <vt:lpstr>Disclaimer</vt:lpstr>
      <vt:lpstr>Summary </vt:lpstr>
      <vt:lpstr>OSHA DISCLAIMER</vt:lpstr>
      <vt:lpstr>Presentation Credits</vt:lpstr>
    </vt:vector>
  </TitlesOfParts>
  <Company>OSU - Fire Protection Publications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Fire Protection Publications</dc:creator>
  <cp:lastModifiedBy>Robertson, Donna - OSHA</cp:lastModifiedBy>
  <cp:revision>2847</cp:revision>
  <cp:lastPrinted>2015-11-20T00:01:28Z</cp:lastPrinted>
  <dcterms:created xsi:type="dcterms:W3CDTF">2010-01-13T15:43:05Z</dcterms:created>
  <dcterms:modified xsi:type="dcterms:W3CDTF">2018-02-05T20:15:46Z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594D43F8-2E78-4E7A-B155-BD7DA0E3BE11</vt:lpwstr>
  </property>
  <property fmtid="{D5CDD505-2E9C-101B-9397-08002B2CF9AE}" pid="3" name="ArticulatePath">
    <vt:lpwstr>Grain Bin Rescue Awareness</vt:lpwstr>
  </property>
</Properties>
</file>