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7" r:id="rId1"/>
  </p:sldMasterIdLst>
  <p:notesMasterIdLst>
    <p:notesMasterId r:id="rId81"/>
  </p:notesMasterIdLst>
  <p:handoutMasterIdLst>
    <p:handoutMasterId r:id="rId82"/>
  </p:handoutMasterIdLst>
  <p:sldIdLst>
    <p:sldId id="542" r:id="rId2"/>
    <p:sldId id="620" r:id="rId3"/>
    <p:sldId id="658" r:id="rId4"/>
    <p:sldId id="724" r:id="rId5"/>
    <p:sldId id="536" r:id="rId6"/>
    <p:sldId id="757" r:id="rId7"/>
    <p:sldId id="722" r:id="rId8"/>
    <p:sldId id="720" r:id="rId9"/>
    <p:sldId id="727" r:id="rId10"/>
    <p:sldId id="726" r:id="rId11"/>
    <p:sldId id="750" r:id="rId12"/>
    <p:sldId id="729" r:id="rId13"/>
    <p:sldId id="730" r:id="rId14"/>
    <p:sldId id="751" r:id="rId15"/>
    <p:sldId id="752" r:id="rId16"/>
    <p:sldId id="753" r:id="rId17"/>
    <p:sldId id="754" r:id="rId18"/>
    <p:sldId id="731" r:id="rId19"/>
    <p:sldId id="723" r:id="rId20"/>
    <p:sldId id="482" r:id="rId21"/>
    <p:sldId id="483" r:id="rId22"/>
    <p:sldId id="748" r:id="rId23"/>
    <p:sldId id="484" r:id="rId24"/>
    <p:sldId id="485" r:id="rId25"/>
    <p:sldId id="486" r:id="rId26"/>
    <p:sldId id="619" r:id="rId27"/>
    <p:sldId id="487" r:id="rId28"/>
    <p:sldId id="659" r:id="rId29"/>
    <p:sldId id="538" r:id="rId30"/>
    <p:sldId id="490" r:id="rId31"/>
    <p:sldId id="596" r:id="rId32"/>
    <p:sldId id="495" r:id="rId33"/>
    <p:sldId id="736" r:id="rId34"/>
    <p:sldId id="737" r:id="rId35"/>
    <p:sldId id="738" r:id="rId36"/>
    <p:sldId id="739" r:id="rId37"/>
    <p:sldId id="740" r:id="rId38"/>
    <p:sldId id="741" r:id="rId39"/>
    <p:sldId id="742" r:id="rId40"/>
    <p:sldId id="725" r:id="rId41"/>
    <p:sldId id="496" r:id="rId42"/>
    <p:sldId id="610" r:id="rId43"/>
    <p:sldId id="611" r:id="rId44"/>
    <p:sldId id="609" r:id="rId45"/>
    <p:sldId id="599" r:id="rId46"/>
    <p:sldId id="600" r:id="rId47"/>
    <p:sldId id="601" r:id="rId48"/>
    <p:sldId id="602" r:id="rId49"/>
    <p:sldId id="603" r:id="rId50"/>
    <p:sldId id="604" r:id="rId51"/>
    <p:sldId id="606" r:id="rId52"/>
    <p:sldId id="747" r:id="rId53"/>
    <p:sldId id="605" r:id="rId54"/>
    <p:sldId id="653" r:id="rId55"/>
    <p:sldId id="654" r:id="rId56"/>
    <p:sldId id="699" r:id="rId57"/>
    <p:sldId id="700" r:id="rId58"/>
    <p:sldId id="701" r:id="rId59"/>
    <p:sldId id="702" r:id="rId60"/>
    <p:sldId id="703" r:id="rId61"/>
    <p:sldId id="704" r:id="rId62"/>
    <p:sldId id="705" r:id="rId63"/>
    <p:sldId id="706" r:id="rId64"/>
    <p:sldId id="707" r:id="rId65"/>
    <p:sldId id="708" r:id="rId66"/>
    <p:sldId id="709" r:id="rId67"/>
    <p:sldId id="710" r:id="rId68"/>
    <p:sldId id="711" r:id="rId69"/>
    <p:sldId id="712" r:id="rId70"/>
    <p:sldId id="756" r:id="rId71"/>
    <p:sldId id="713" r:id="rId72"/>
    <p:sldId id="714" r:id="rId73"/>
    <p:sldId id="715" r:id="rId74"/>
    <p:sldId id="716" r:id="rId75"/>
    <p:sldId id="733" r:id="rId76"/>
    <p:sldId id="717" r:id="rId77"/>
    <p:sldId id="718" r:id="rId78"/>
    <p:sldId id="745" r:id="rId79"/>
    <p:sldId id="749" r:id="rId80"/>
  </p:sldIdLst>
  <p:sldSz cx="9144000" cy="6858000" type="screen4x3"/>
  <p:notesSz cx="6881813" cy="9296400"/>
  <p:custDataLst>
    <p:tags r:id="rId83"/>
  </p:custDataLst>
  <p:defaultTextStyle>
    <a:defPPr>
      <a:defRPr lang="en-US"/>
    </a:defPPr>
    <a:lvl1pPr algn="l" rtl="0" eaLnBrk="0" fontAlgn="base" hangingPunct="0">
      <a:spcBef>
        <a:spcPct val="0"/>
      </a:spcBef>
      <a:spcAft>
        <a:spcPct val="0"/>
      </a:spcAft>
      <a:defRPr sz="2400" kern="1200">
        <a:solidFill>
          <a:schemeClr val="tx1"/>
        </a:solidFill>
        <a:latin typeface="Berlin Sans FB Demi" pitchFamily="34" charset="0"/>
        <a:ea typeface="+mn-ea"/>
        <a:cs typeface="+mn-cs"/>
      </a:defRPr>
    </a:lvl1pPr>
    <a:lvl2pPr marL="457200" algn="l" rtl="0" eaLnBrk="0" fontAlgn="base" hangingPunct="0">
      <a:spcBef>
        <a:spcPct val="0"/>
      </a:spcBef>
      <a:spcAft>
        <a:spcPct val="0"/>
      </a:spcAft>
      <a:defRPr sz="2400" kern="1200">
        <a:solidFill>
          <a:schemeClr val="tx1"/>
        </a:solidFill>
        <a:latin typeface="Berlin Sans FB Demi" pitchFamily="34" charset="0"/>
        <a:ea typeface="+mn-ea"/>
        <a:cs typeface="+mn-cs"/>
      </a:defRPr>
    </a:lvl2pPr>
    <a:lvl3pPr marL="914400" algn="l" rtl="0" eaLnBrk="0" fontAlgn="base" hangingPunct="0">
      <a:spcBef>
        <a:spcPct val="0"/>
      </a:spcBef>
      <a:spcAft>
        <a:spcPct val="0"/>
      </a:spcAft>
      <a:defRPr sz="2400" kern="1200">
        <a:solidFill>
          <a:schemeClr val="tx1"/>
        </a:solidFill>
        <a:latin typeface="Berlin Sans FB Demi"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Berlin Sans FB Demi"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Berlin Sans FB Demi" pitchFamily="34" charset="0"/>
        <a:ea typeface="+mn-ea"/>
        <a:cs typeface="+mn-cs"/>
      </a:defRPr>
    </a:lvl5pPr>
    <a:lvl6pPr marL="2286000" algn="l" defTabSz="914400" rtl="0" eaLnBrk="1" latinLnBrk="0" hangingPunct="1">
      <a:defRPr sz="2400" kern="1200">
        <a:solidFill>
          <a:schemeClr val="tx1"/>
        </a:solidFill>
        <a:latin typeface="Berlin Sans FB Demi" pitchFamily="34" charset="0"/>
        <a:ea typeface="+mn-ea"/>
        <a:cs typeface="+mn-cs"/>
      </a:defRPr>
    </a:lvl6pPr>
    <a:lvl7pPr marL="2743200" algn="l" defTabSz="914400" rtl="0" eaLnBrk="1" latinLnBrk="0" hangingPunct="1">
      <a:defRPr sz="2400" kern="1200">
        <a:solidFill>
          <a:schemeClr val="tx1"/>
        </a:solidFill>
        <a:latin typeface="Berlin Sans FB Demi" pitchFamily="34" charset="0"/>
        <a:ea typeface="+mn-ea"/>
        <a:cs typeface="+mn-cs"/>
      </a:defRPr>
    </a:lvl7pPr>
    <a:lvl8pPr marL="3200400" algn="l" defTabSz="914400" rtl="0" eaLnBrk="1" latinLnBrk="0" hangingPunct="1">
      <a:defRPr sz="2400" kern="1200">
        <a:solidFill>
          <a:schemeClr val="tx1"/>
        </a:solidFill>
        <a:latin typeface="Berlin Sans FB Demi" pitchFamily="34" charset="0"/>
        <a:ea typeface="+mn-ea"/>
        <a:cs typeface="+mn-cs"/>
      </a:defRPr>
    </a:lvl8pPr>
    <a:lvl9pPr marL="3657600" algn="l" defTabSz="914400" rtl="0" eaLnBrk="1" latinLnBrk="0" hangingPunct="1">
      <a:defRPr sz="2400" kern="1200">
        <a:solidFill>
          <a:schemeClr val="tx1"/>
        </a:solidFill>
        <a:latin typeface="Berlin Sans FB Dem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FFFF00"/>
    <a:srgbClr val="FFFFFF"/>
    <a:srgbClr val="FF9900"/>
    <a:srgbClr val="00FFFF"/>
    <a:srgbClr val="0000FF"/>
    <a:srgbClr val="FFCC00"/>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127" autoAdjust="0"/>
    <p:restoredTop sz="83549" autoAdjust="0"/>
  </p:normalViewPr>
  <p:slideViewPr>
    <p:cSldViewPr snapToGrid="0">
      <p:cViewPr>
        <p:scale>
          <a:sx n="62" d="100"/>
          <a:sy n="62" d="100"/>
        </p:scale>
        <p:origin x="-1882" y="-226"/>
      </p:cViewPr>
      <p:guideLst>
        <p:guide orient="horz" pos="36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63"/>
    </p:cViewPr>
  </p:sorterViewPr>
  <p:notesViewPr>
    <p:cSldViewPr snapToGrid="0">
      <p:cViewPr>
        <p:scale>
          <a:sx n="75" d="100"/>
          <a:sy n="75" d="100"/>
        </p:scale>
        <p:origin x="-2938" y="-86"/>
      </p:cViewPr>
      <p:guideLst>
        <p:guide orient="horz" pos="2927"/>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Rectangle 6"/>
          <p:cNvSpPr>
            <a:spLocks noChangeArrowheads="1"/>
          </p:cNvSpPr>
          <p:nvPr/>
        </p:nvSpPr>
        <p:spPr bwMode="auto">
          <a:xfrm>
            <a:off x="6483350" y="9001125"/>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558" tIns="44778" rIns="89558" bIns="44778" anchor="ctr"/>
          <a:lstStyle>
            <a:lvl1pPr eaLnBrk="0" hangingPunct="0">
              <a:defRPr sz="2400">
                <a:solidFill>
                  <a:schemeClr val="tx1"/>
                </a:solidFill>
                <a:latin typeface="Berlin Sans FB Demi" pitchFamily="34" charset="0"/>
              </a:defRPr>
            </a:lvl1pPr>
            <a:lvl2pPr marL="742950" indent="-285750" eaLnBrk="0" hangingPunct="0">
              <a:defRPr sz="2400">
                <a:solidFill>
                  <a:schemeClr val="tx1"/>
                </a:solidFill>
                <a:latin typeface="Berlin Sans FB Demi" pitchFamily="34" charset="0"/>
              </a:defRPr>
            </a:lvl2pPr>
            <a:lvl3pPr marL="1143000" indent="-228600" eaLnBrk="0" hangingPunct="0">
              <a:defRPr sz="2400">
                <a:solidFill>
                  <a:schemeClr val="tx1"/>
                </a:solidFill>
                <a:latin typeface="Berlin Sans FB Demi" pitchFamily="34" charset="0"/>
              </a:defRPr>
            </a:lvl3pPr>
            <a:lvl4pPr marL="1600200" indent="-228600" eaLnBrk="0" hangingPunct="0">
              <a:defRPr sz="2400">
                <a:solidFill>
                  <a:schemeClr val="tx1"/>
                </a:solidFill>
                <a:latin typeface="Berlin Sans FB Demi" pitchFamily="34" charset="0"/>
              </a:defRPr>
            </a:lvl4pPr>
            <a:lvl5pPr marL="2057400" indent="-228600" eaLnBrk="0" hangingPunct="0">
              <a:defRPr sz="2400">
                <a:solidFill>
                  <a:schemeClr val="tx1"/>
                </a:solidFill>
                <a:latin typeface="Berlin Sans FB Demi" pitchFamily="34" charset="0"/>
              </a:defRPr>
            </a:lvl5pPr>
            <a:lvl6pPr marL="2514600" indent="-228600" eaLnBrk="0" fontAlgn="base" hangingPunct="0">
              <a:spcBef>
                <a:spcPct val="0"/>
              </a:spcBef>
              <a:spcAft>
                <a:spcPct val="0"/>
              </a:spcAft>
              <a:defRPr sz="2400">
                <a:solidFill>
                  <a:schemeClr val="tx1"/>
                </a:solidFill>
                <a:latin typeface="Berlin Sans FB Demi" pitchFamily="34" charset="0"/>
              </a:defRPr>
            </a:lvl6pPr>
            <a:lvl7pPr marL="2971800" indent="-228600" eaLnBrk="0" fontAlgn="base" hangingPunct="0">
              <a:spcBef>
                <a:spcPct val="0"/>
              </a:spcBef>
              <a:spcAft>
                <a:spcPct val="0"/>
              </a:spcAft>
              <a:defRPr sz="2400">
                <a:solidFill>
                  <a:schemeClr val="tx1"/>
                </a:solidFill>
                <a:latin typeface="Berlin Sans FB Demi" pitchFamily="34" charset="0"/>
              </a:defRPr>
            </a:lvl7pPr>
            <a:lvl8pPr marL="3429000" indent="-228600" eaLnBrk="0" fontAlgn="base" hangingPunct="0">
              <a:spcBef>
                <a:spcPct val="0"/>
              </a:spcBef>
              <a:spcAft>
                <a:spcPct val="0"/>
              </a:spcAft>
              <a:defRPr sz="2400">
                <a:solidFill>
                  <a:schemeClr val="tx1"/>
                </a:solidFill>
                <a:latin typeface="Berlin Sans FB Demi" pitchFamily="34" charset="0"/>
              </a:defRPr>
            </a:lvl8pPr>
            <a:lvl9pPr marL="3886200" indent="-228600" eaLnBrk="0" fontAlgn="base" hangingPunct="0">
              <a:spcBef>
                <a:spcPct val="0"/>
              </a:spcBef>
              <a:spcAft>
                <a:spcPct val="0"/>
              </a:spcAft>
              <a:defRPr sz="2400">
                <a:solidFill>
                  <a:schemeClr val="tx1"/>
                </a:solidFill>
                <a:latin typeface="Berlin Sans FB Demi" pitchFamily="34" charset="0"/>
              </a:defRPr>
            </a:lvl9pPr>
          </a:lstStyle>
          <a:p>
            <a:pPr eaLnBrk="1" hangingPunct="1">
              <a:defRPr/>
            </a:pPr>
            <a:endParaRPr lang="en-US" altLang="en-US" dirty="0" smtClean="0"/>
          </a:p>
        </p:txBody>
      </p:sp>
      <p:sp>
        <p:nvSpPr>
          <p:cNvPr id="474114" name="Rectangle 2"/>
          <p:cNvSpPr>
            <a:spLocks noGrp="1" noChangeArrowheads="1"/>
          </p:cNvSpPr>
          <p:nvPr>
            <p:ph type="hdr" sz="quarter"/>
          </p:nvPr>
        </p:nvSpPr>
        <p:spPr bwMode="auto">
          <a:xfrm>
            <a:off x="0" y="0"/>
            <a:ext cx="3759200" cy="465138"/>
          </a:xfrm>
          <a:prstGeom prst="rect">
            <a:avLst/>
          </a:prstGeom>
          <a:noFill/>
          <a:ln w="9525">
            <a:noFill/>
            <a:miter lim="800000"/>
            <a:headEnd/>
            <a:tailEnd/>
          </a:ln>
          <a:effectLst/>
        </p:spPr>
        <p:txBody>
          <a:bodyPr vert="horz" wrap="square" lIns="89558" tIns="44778" rIns="89558" bIns="44778" numCol="1" anchor="t" anchorCtr="0" compatLnSpc="1">
            <a:prstTxWarp prst="textNoShape">
              <a:avLst/>
            </a:prstTxWarp>
          </a:bodyPr>
          <a:lstStyle>
            <a:lvl1pPr eaLnBrk="0" hangingPunct="0">
              <a:defRPr sz="1200" i="1">
                <a:latin typeface="Times New Roman" pitchFamily="18" charset="0"/>
              </a:defRPr>
            </a:lvl1pPr>
          </a:lstStyle>
          <a:p>
            <a:pPr>
              <a:defRPr/>
            </a:pPr>
            <a:r>
              <a:rPr lang="en-US" dirty="0"/>
              <a:t>Roofing Industry Fall Protection from A to Z</a:t>
            </a:r>
          </a:p>
        </p:txBody>
      </p:sp>
      <p:sp>
        <p:nvSpPr>
          <p:cNvPr id="474115" name="Rectangle 3"/>
          <p:cNvSpPr>
            <a:spLocks noGrp="1" noChangeArrowheads="1"/>
          </p:cNvSpPr>
          <p:nvPr>
            <p:ph type="ftr" sz="quarter" idx="2"/>
          </p:nvPr>
        </p:nvSpPr>
        <p:spPr bwMode="auto">
          <a:xfrm>
            <a:off x="0" y="8829675"/>
            <a:ext cx="3609975" cy="465138"/>
          </a:xfrm>
          <a:prstGeom prst="rect">
            <a:avLst/>
          </a:prstGeom>
          <a:noFill/>
          <a:ln w="9525">
            <a:noFill/>
            <a:miter lim="800000"/>
            <a:headEnd/>
            <a:tailEnd/>
          </a:ln>
          <a:effectLst/>
        </p:spPr>
        <p:txBody>
          <a:bodyPr vert="horz" wrap="square" lIns="89558" tIns="44778" rIns="89558" bIns="44778" numCol="1" anchor="b" anchorCtr="0" compatLnSpc="1">
            <a:prstTxWarp prst="textNoShape">
              <a:avLst/>
            </a:prstTxWarp>
          </a:bodyPr>
          <a:lstStyle>
            <a:lvl1pPr eaLnBrk="0" hangingPunct="0">
              <a:defRPr sz="1200">
                <a:latin typeface="Arial" charset="0"/>
              </a:defRPr>
            </a:lvl1pPr>
          </a:lstStyle>
          <a:p>
            <a:pPr>
              <a:defRPr/>
            </a:pPr>
            <a:r>
              <a:rPr lang="en-US" dirty="0"/>
              <a:t>2012 National Roofing Contractors Association       Introduction to Fall Protection</a:t>
            </a:r>
          </a:p>
        </p:txBody>
      </p:sp>
      <p:sp>
        <p:nvSpPr>
          <p:cNvPr id="474116" name="Rectangle 4"/>
          <p:cNvSpPr>
            <a:spLocks noGrp="1" noChangeArrowheads="1"/>
          </p:cNvSpPr>
          <p:nvPr>
            <p:ph type="sldNum" sz="quarter" idx="3"/>
          </p:nvPr>
        </p:nvSpPr>
        <p:spPr bwMode="auto">
          <a:xfrm>
            <a:off x="3898900" y="8829675"/>
            <a:ext cx="2981325" cy="465138"/>
          </a:xfrm>
          <a:prstGeom prst="rect">
            <a:avLst/>
          </a:prstGeom>
          <a:noFill/>
          <a:ln w="9525">
            <a:noFill/>
            <a:miter lim="800000"/>
            <a:headEnd/>
            <a:tailEnd/>
          </a:ln>
          <a:effectLst/>
        </p:spPr>
        <p:txBody>
          <a:bodyPr vert="horz" wrap="square" lIns="89558" tIns="44778" rIns="89558" bIns="44778" numCol="1" anchor="b" anchorCtr="0" compatLnSpc="1">
            <a:prstTxWarp prst="textNoShape">
              <a:avLst/>
            </a:prstTxWarp>
          </a:bodyPr>
          <a:lstStyle>
            <a:lvl1pPr algn="r">
              <a:defRPr sz="1200">
                <a:latin typeface="Arial" charset="0"/>
              </a:defRPr>
            </a:lvl1pPr>
          </a:lstStyle>
          <a:p>
            <a:fld id="{A679AB95-FA5F-47E3-99B9-C3F80AD6C206}" type="slidenum">
              <a:rPr lang="en-US" altLang="en-US"/>
              <a:pPr/>
              <a:t>‹#›</a:t>
            </a:fld>
            <a:endParaRPr lang="en-US" altLang="en-US" dirty="0"/>
          </a:p>
        </p:txBody>
      </p:sp>
    </p:spTree>
    <p:extLst>
      <p:ext uri="{BB962C8B-B14F-4D97-AF65-F5344CB8AC3E}">
        <p14:creationId xmlns:p14="http://schemas.microsoft.com/office/powerpoint/2010/main" val="1423253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624263" cy="465138"/>
          </a:xfrm>
          <a:prstGeom prst="rect">
            <a:avLst/>
          </a:prstGeom>
          <a:noFill/>
          <a:ln w="9525">
            <a:noFill/>
            <a:miter lim="800000"/>
            <a:headEnd/>
            <a:tailEnd/>
          </a:ln>
          <a:effectLst/>
        </p:spPr>
        <p:txBody>
          <a:bodyPr vert="horz" wrap="square" lIns="19326" tIns="0" rIns="19326" bIns="0" numCol="1" anchor="t" anchorCtr="0" compatLnSpc="1">
            <a:prstTxWarp prst="textNoShape">
              <a:avLst/>
            </a:prstTxWarp>
          </a:bodyPr>
          <a:lstStyle>
            <a:lvl1pPr defTabSz="923558" eaLnBrk="0" hangingPunct="0">
              <a:defRPr sz="1000" i="1">
                <a:latin typeface="Times New Roman" pitchFamily="18" charset="0"/>
              </a:defRPr>
            </a:lvl1pPr>
          </a:lstStyle>
          <a:p>
            <a:pPr>
              <a:defRPr/>
            </a:pPr>
            <a:r>
              <a:rPr lang="en-US" dirty="0"/>
              <a:t>Roofing Industry Fall Protection from A to Z</a:t>
            </a:r>
          </a:p>
        </p:txBody>
      </p:sp>
      <p:sp>
        <p:nvSpPr>
          <p:cNvPr id="2051" name="Rectangle 3"/>
          <p:cNvSpPr>
            <a:spLocks noGrp="1" noChangeArrowheads="1"/>
          </p:cNvSpPr>
          <p:nvPr>
            <p:ph type="dt" idx="1"/>
          </p:nvPr>
        </p:nvSpPr>
        <p:spPr bwMode="auto">
          <a:xfrm>
            <a:off x="3900488" y="-1588"/>
            <a:ext cx="2982912" cy="465138"/>
          </a:xfrm>
          <a:prstGeom prst="rect">
            <a:avLst/>
          </a:prstGeom>
          <a:noFill/>
          <a:ln w="9525">
            <a:noFill/>
            <a:miter lim="800000"/>
            <a:headEnd/>
            <a:tailEnd/>
          </a:ln>
          <a:effectLst/>
        </p:spPr>
        <p:txBody>
          <a:bodyPr vert="horz" wrap="square" lIns="19326" tIns="0" rIns="19326" bIns="0" numCol="1" anchor="t" anchorCtr="0" compatLnSpc="1">
            <a:prstTxWarp prst="textNoShape">
              <a:avLst/>
            </a:prstTxWarp>
          </a:bodyPr>
          <a:lstStyle>
            <a:lvl1pPr algn="r" defTabSz="923558"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921125" cy="465137"/>
          </a:xfrm>
          <a:prstGeom prst="rect">
            <a:avLst/>
          </a:prstGeom>
          <a:noFill/>
          <a:ln w="9525">
            <a:noFill/>
            <a:miter lim="800000"/>
            <a:headEnd/>
            <a:tailEnd/>
          </a:ln>
          <a:effectLst/>
        </p:spPr>
        <p:txBody>
          <a:bodyPr vert="horz" wrap="square" lIns="19326" tIns="0" rIns="19326" bIns="0" numCol="1" anchor="b" anchorCtr="0" compatLnSpc="1">
            <a:prstTxWarp prst="textNoShape">
              <a:avLst/>
            </a:prstTxWarp>
          </a:bodyPr>
          <a:lstStyle>
            <a:lvl1pPr defTabSz="923558" eaLnBrk="0" hangingPunct="0">
              <a:defRPr sz="1200">
                <a:latin typeface="Arial" charset="0"/>
              </a:defRPr>
            </a:lvl1pPr>
          </a:lstStyle>
          <a:p>
            <a:pPr>
              <a:defRPr/>
            </a:pPr>
            <a:r>
              <a:rPr lang="en-US" dirty="0"/>
              <a:t>2007 National Roofing Contractors Association       Introduction to Fall Protection</a:t>
            </a:r>
          </a:p>
        </p:txBody>
      </p:sp>
      <p:sp>
        <p:nvSpPr>
          <p:cNvPr id="2053" name="Rectangle 5"/>
          <p:cNvSpPr>
            <a:spLocks noGrp="1" noChangeArrowheads="1"/>
          </p:cNvSpPr>
          <p:nvPr>
            <p:ph type="sldNum" sz="quarter" idx="5"/>
          </p:nvPr>
        </p:nvSpPr>
        <p:spPr bwMode="auto">
          <a:xfrm>
            <a:off x="4640263" y="8831263"/>
            <a:ext cx="2243137" cy="465137"/>
          </a:xfrm>
          <a:prstGeom prst="rect">
            <a:avLst/>
          </a:prstGeom>
          <a:noFill/>
          <a:ln w="9525">
            <a:noFill/>
            <a:miter lim="800000"/>
            <a:headEnd/>
            <a:tailEnd/>
          </a:ln>
          <a:effectLst/>
        </p:spPr>
        <p:txBody>
          <a:bodyPr vert="horz" wrap="square" lIns="19326" tIns="0" rIns="19326" bIns="0" numCol="1" anchor="b" anchorCtr="0" compatLnSpc="1">
            <a:prstTxWarp prst="textNoShape">
              <a:avLst/>
            </a:prstTxWarp>
          </a:bodyPr>
          <a:lstStyle>
            <a:lvl1pPr algn="r" defTabSz="922338">
              <a:defRPr sz="1200">
                <a:latin typeface="Arial" charset="0"/>
              </a:defRPr>
            </a:lvl1pPr>
          </a:lstStyle>
          <a:p>
            <a:fld id="{BE86C494-B4D4-4E50-9ADB-87D3097EC7E9}" type="slidenum">
              <a:rPr lang="en-US" altLang="en-US"/>
              <a:pPr/>
              <a:t>‹#›</a:t>
            </a:fld>
            <a:endParaRPr lang="en-US" altLang="en-US" dirty="0"/>
          </a:p>
        </p:txBody>
      </p:sp>
      <p:sp>
        <p:nvSpPr>
          <p:cNvPr id="2054" name="Rectangle 6"/>
          <p:cNvSpPr>
            <a:spLocks noGrp="1" noChangeArrowheads="1"/>
          </p:cNvSpPr>
          <p:nvPr>
            <p:ph type="body" sz="quarter" idx="3"/>
          </p:nvPr>
        </p:nvSpPr>
        <p:spPr bwMode="auto">
          <a:xfrm>
            <a:off x="917575" y="4414838"/>
            <a:ext cx="5046663" cy="4184650"/>
          </a:xfrm>
          <a:prstGeom prst="rect">
            <a:avLst/>
          </a:prstGeom>
          <a:noFill/>
          <a:ln w="9525">
            <a:noFill/>
            <a:miter lim="800000"/>
            <a:headEnd/>
            <a:tailEnd/>
          </a:ln>
          <a:effectLst/>
        </p:spPr>
        <p:txBody>
          <a:bodyPr vert="horz" wrap="square" lIns="93409" tIns="46704" rIns="93409" bIns="467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1" name="Rectangle 7"/>
          <p:cNvSpPr>
            <a:spLocks noGrp="1" noRot="1" noChangeAspect="1" noChangeArrowheads="1" noTextEdit="1"/>
          </p:cNvSpPr>
          <p:nvPr>
            <p:ph type="sldImg" idx="2"/>
          </p:nvPr>
        </p:nvSpPr>
        <p:spPr bwMode="auto">
          <a:xfrm>
            <a:off x="1176338" y="739775"/>
            <a:ext cx="4533900" cy="3402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33452046"/>
      </p:ext>
    </p:extLst>
  </p:cSld>
  <p:clrMap bg1="lt1" tx1="dk1" bg2="lt2" tx2="dk2" accent1="accent1" accent2="accent2" accent3="accent3" accent4="accent4" accent5="accent5" accent6="accent6" hlink="hlink" folHlink="folHlink"/>
  <p:hf dt="0"/>
  <p:notesStyle>
    <a:lvl1pPr algn="l" defTabSz="911225" rtl="0" eaLnBrk="0" fontAlgn="base" hangingPunct="0">
      <a:spcBef>
        <a:spcPct val="30000"/>
      </a:spcBef>
      <a:spcAft>
        <a:spcPct val="0"/>
      </a:spcAft>
      <a:defRPr sz="1200" kern="1200">
        <a:solidFill>
          <a:schemeClr val="tx1"/>
        </a:solidFill>
        <a:latin typeface="Arial"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Arial"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Arial" charset="0"/>
        <a:ea typeface="+mn-ea"/>
        <a:cs typeface="+mn-cs"/>
      </a:defRPr>
    </a:lvl3pPr>
    <a:lvl4pPr marL="1371600" algn="l" defTabSz="911225" rtl="0" eaLnBrk="0" fontAlgn="base" hangingPunct="0">
      <a:spcBef>
        <a:spcPct val="30000"/>
      </a:spcBef>
      <a:spcAft>
        <a:spcPct val="0"/>
      </a:spcAft>
      <a:defRPr sz="1200" kern="1200">
        <a:solidFill>
          <a:schemeClr val="tx1"/>
        </a:solidFill>
        <a:latin typeface="Arial" charset="0"/>
        <a:ea typeface="+mn-ea"/>
        <a:cs typeface="+mn-cs"/>
      </a:defRPr>
    </a:lvl4pPr>
    <a:lvl5pPr marL="1822450" algn="l" defTabSz="9112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1433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1434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290DDA6F-86C4-4A79-87F4-FB1FF2D8BDCC}" type="slidenum">
              <a:rPr lang="en-US" altLang="en-US"/>
              <a:pPr>
                <a:spcBef>
                  <a:spcPct val="0"/>
                </a:spcBef>
              </a:pPr>
              <a:t>1</a:t>
            </a:fld>
            <a:endParaRPr lang="en-US" altLang="en-US" dirty="0"/>
          </a:p>
        </p:txBody>
      </p:sp>
      <p:sp>
        <p:nvSpPr>
          <p:cNvPr id="14341"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Welcome attendees and thank them for being there today. Explain how a grant works and that they are in attendance today because the U.S. Government deemed it a step for their safety. And they were willing to provide NRCA money for this. Also explain the binders that were given to them. Remind them that their supervisor agreed to also review this binder and watch the DVD, as a part of the requirements to attend this class.</a:t>
            </a:r>
          </a:p>
        </p:txBody>
      </p:sp>
      <p:sp>
        <p:nvSpPr>
          <p:cNvPr id="14343" name="Rectangle 4"/>
          <p:cNvSpPr txBox="1">
            <a:spLocks noChangeArrowheads="1"/>
          </p:cNvSpPr>
          <p:nvPr/>
        </p:nvSpPr>
        <p:spPr bwMode="auto">
          <a:xfrm>
            <a:off x="3340100" y="8831263"/>
            <a:ext cx="30702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26" tIns="0" rIns="19326" bIns="0" anchor="b"/>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a:t>Grant 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t>Ask someone to volunteer to read the OSH Act out loud.</a:t>
            </a:r>
          </a:p>
          <a:p>
            <a:pPr>
              <a:spcBef>
                <a:spcPct val="0"/>
              </a:spcBef>
            </a:pPr>
            <a:r>
              <a:rPr lang="en-US" altLang="en-US" b="1" dirty="0" smtClean="0"/>
              <a:t>Ask:</a:t>
            </a:r>
          </a:p>
          <a:p>
            <a:pPr>
              <a:spcBef>
                <a:spcPct val="0"/>
              </a:spcBef>
            </a:pPr>
            <a:r>
              <a:rPr lang="en-US" altLang="en-US" dirty="0" smtClean="0"/>
              <a:t>What is the purpose of the OSH Act and to whom does it apply?</a:t>
            </a:r>
          </a:p>
          <a:p>
            <a:pPr>
              <a:spcBef>
                <a:spcPct val="0"/>
              </a:spcBef>
            </a:pPr>
            <a:r>
              <a:rPr lang="en-US" altLang="en-US" b="1" i="1" dirty="0" smtClean="0"/>
              <a:t>Expected Answers</a:t>
            </a:r>
            <a:r>
              <a:rPr lang="en-US" altLang="en-US" b="1" dirty="0" smtClean="0"/>
              <a:t>:</a:t>
            </a:r>
          </a:p>
          <a:p>
            <a:pPr>
              <a:spcBef>
                <a:spcPct val="0"/>
              </a:spcBef>
              <a:buFontTx/>
              <a:buChar char="•"/>
            </a:pPr>
            <a:r>
              <a:rPr lang="en-US" altLang="en-US" dirty="0" smtClean="0"/>
              <a:t>Applies to </a:t>
            </a:r>
            <a:r>
              <a:rPr lang="en-US" altLang="en-US" i="1" dirty="0" smtClean="0"/>
              <a:t>working</a:t>
            </a:r>
            <a:r>
              <a:rPr lang="en-US" altLang="en-US" dirty="0" smtClean="0"/>
              <a:t> men and women</a:t>
            </a:r>
          </a:p>
          <a:p>
            <a:pPr>
              <a:spcBef>
                <a:spcPct val="0"/>
              </a:spcBef>
              <a:buFontTx/>
              <a:buChar char="•"/>
            </a:pPr>
            <a:r>
              <a:rPr lang="en-US" altLang="en-US" dirty="0" smtClean="0"/>
              <a:t>Applies only to the workplace, not at home</a:t>
            </a:r>
          </a:p>
          <a:p>
            <a:pPr>
              <a:spcBef>
                <a:spcPct val="0"/>
              </a:spcBef>
              <a:buFontTx/>
              <a:buChar char="•"/>
            </a:pPr>
            <a:endParaRPr lang="en-US" altLang="en-US" dirty="0" smtClean="0"/>
          </a:p>
          <a:p>
            <a:pPr>
              <a:spcBef>
                <a:spcPct val="0"/>
              </a:spcBef>
            </a:pPr>
            <a:r>
              <a:rPr lang="en-US" altLang="en-US" b="1" dirty="0" smtClean="0"/>
              <a:t>Ask:</a:t>
            </a:r>
          </a:p>
          <a:p>
            <a:pPr>
              <a:spcBef>
                <a:spcPct val="0"/>
              </a:spcBef>
            </a:pPr>
            <a:r>
              <a:rPr lang="en-US" altLang="en-US" dirty="0" smtClean="0"/>
              <a:t>How will safety be assured under the Act?</a:t>
            </a:r>
          </a:p>
          <a:p>
            <a:pPr>
              <a:spcBef>
                <a:spcPct val="0"/>
              </a:spcBef>
            </a:pPr>
            <a:r>
              <a:rPr lang="en-US" altLang="en-US" b="1" i="1" dirty="0" smtClean="0"/>
              <a:t>Expected Answers</a:t>
            </a:r>
            <a:r>
              <a:rPr lang="en-US" altLang="en-US" b="1" dirty="0" smtClean="0"/>
              <a:t>:</a:t>
            </a:r>
          </a:p>
          <a:p>
            <a:pPr>
              <a:spcBef>
                <a:spcPct val="0"/>
              </a:spcBef>
              <a:buFontTx/>
              <a:buChar char="•"/>
            </a:pPr>
            <a:r>
              <a:rPr lang="en-US" altLang="en-US" dirty="0" smtClean="0"/>
              <a:t>Authorizing enforcement of the standards</a:t>
            </a:r>
          </a:p>
          <a:p>
            <a:pPr>
              <a:spcBef>
                <a:spcPct val="0"/>
              </a:spcBef>
              <a:buFontTx/>
              <a:buChar char="•"/>
            </a:pPr>
            <a:r>
              <a:rPr lang="en-US" altLang="en-US" dirty="0" smtClean="0"/>
              <a:t>Assisting the States</a:t>
            </a:r>
          </a:p>
          <a:p>
            <a:pPr>
              <a:spcBef>
                <a:spcPct val="0"/>
              </a:spcBef>
              <a:buFontTx/>
              <a:buChar char="•"/>
            </a:pPr>
            <a:r>
              <a:rPr lang="en-US" altLang="en-US" dirty="0" smtClean="0"/>
              <a:t>Providing research, information, education and training</a:t>
            </a:r>
          </a:p>
          <a:p>
            <a:pPr>
              <a:spcBef>
                <a:spcPct val="0"/>
              </a:spcBef>
              <a:buFontTx/>
              <a:buChar char="•"/>
            </a:pPr>
            <a:endParaRPr lang="en-US" altLang="en-US" dirty="0" smtClean="0"/>
          </a:p>
          <a:p>
            <a:pPr>
              <a:spcBef>
                <a:spcPct val="0"/>
              </a:spcBef>
            </a:pPr>
            <a:r>
              <a:rPr lang="en-US" altLang="en-US" b="1" dirty="0" smtClean="0"/>
              <a:t>Ask:</a:t>
            </a:r>
          </a:p>
          <a:p>
            <a:pPr>
              <a:spcBef>
                <a:spcPct val="0"/>
              </a:spcBef>
            </a:pPr>
            <a:r>
              <a:rPr lang="en-US" altLang="en-US" dirty="0" smtClean="0"/>
              <a:t>What do you think “for other purposes” means?</a:t>
            </a:r>
          </a:p>
          <a:p>
            <a:pPr>
              <a:spcBef>
                <a:spcPct val="0"/>
              </a:spcBef>
            </a:pPr>
            <a:r>
              <a:rPr lang="en-US" altLang="en-US" b="1" i="1" dirty="0" smtClean="0"/>
              <a:t>Expected Answers</a:t>
            </a:r>
            <a:r>
              <a:rPr lang="en-US" altLang="en-US" b="1" dirty="0" smtClean="0"/>
              <a:t>:</a:t>
            </a:r>
          </a:p>
          <a:p>
            <a:pPr>
              <a:spcBef>
                <a:spcPct val="0"/>
              </a:spcBef>
              <a:buFontTx/>
              <a:buChar char="•"/>
            </a:pPr>
            <a:r>
              <a:rPr lang="en-US" altLang="en-US" dirty="0" smtClean="0"/>
              <a:t>This is an open door that allows OSHA to add things as they deem necessary</a:t>
            </a:r>
          </a:p>
          <a:p>
            <a:pPr>
              <a:spcBef>
                <a:spcPct val="0"/>
              </a:spcBef>
            </a:pPr>
            <a:endParaRPr lang="en-US" altLang="en-US" dirty="0" smtClean="0"/>
          </a:p>
          <a:p>
            <a:pPr>
              <a:spcBef>
                <a:spcPct val="0"/>
              </a:spcBef>
            </a:pPr>
            <a:endParaRPr lang="en-US" altLang="en-US" dirty="0" smtClean="0"/>
          </a:p>
          <a:p>
            <a:pPr>
              <a:spcBef>
                <a:spcPct val="0"/>
              </a:spcBef>
              <a:buFontTx/>
              <a:buChar char="•"/>
            </a:pPr>
            <a:endParaRPr lang="en-US" altLang="en-US" dirty="0" smtClean="0"/>
          </a:p>
          <a:p>
            <a:pPr>
              <a:spcBef>
                <a:spcPct val="0"/>
              </a:spcBef>
            </a:pPr>
            <a:endParaRPr lang="en-US" altLang="en-US" dirty="0" smtClean="0"/>
          </a:p>
          <a:p>
            <a:endParaRPr lang="en-US" altLang="en-US" dirty="0" smtClean="0"/>
          </a:p>
        </p:txBody>
      </p:sp>
      <p:sp>
        <p:nvSpPr>
          <p:cNvPr id="32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327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327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A8EA1E6-2064-47DD-AF55-D47141CE2638}" type="slidenum">
              <a:rPr lang="en-US" altLang="en-US"/>
              <a:pPr>
                <a:spcBef>
                  <a:spcPct val="0"/>
                </a:spcBef>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3481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3482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650B32B3-D9B3-45EA-9B37-67086575D587}" type="slidenum">
              <a:rPr lang="en-US" altLang="en-US"/>
              <a:pPr>
                <a:spcBef>
                  <a:spcPct val="0"/>
                </a:spcBef>
              </a:pPr>
              <a:t>11</a:t>
            </a:fld>
            <a:endParaRPr lang="en-US" altLang="en-US" dirty="0"/>
          </a:p>
        </p:txBody>
      </p:sp>
      <p:sp>
        <p:nvSpPr>
          <p:cNvPr id="34821" name="Rectangle 2"/>
          <p:cNvSpPr>
            <a:spLocks noGrp="1" noRot="1" noChangeAspect="1" noChangeArrowheads="1" noTextEdit="1"/>
          </p:cNvSpPr>
          <p:nvPr>
            <p:ph type="sldImg"/>
          </p:nvPr>
        </p:nvSpPr>
        <p:spPr>
          <a:xfrm>
            <a:off x="966788" y="865188"/>
            <a:ext cx="4533900" cy="3400425"/>
          </a:xfrm>
          <a:ln/>
        </p:spPr>
      </p:sp>
      <p:sp>
        <p:nvSpPr>
          <p:cNvPr id="348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t>27 Total state plan states―currently 22 States and jurisdictions operating complete State plans (covering both the private sector and State and local government employees) and 5 - Connecticut, Illinois, New Jersey, New York and the Virgin Islands - which cover public employees only. (Eight other States were approved at one time but subsequently withdrew their programs).</a:t>
            </a:r>
            <a:br>
              <a:rPr lang="en-US" altLang="en-US" dirty="0" smtClean="0"/>
            </a:br>
            <a:endParaRPr lang="en-US" altLang="en-US" dirty="0" smtClean="0"/>
          </a:p>
          <a:p>
            <a:pPr>
              <a:buFontTx/>
              <a:buChar char="•"/>
            </a:pPr>
            <a:r>
              <a:rPr lang="en-US" altLang="en-US" dirty="0" smtClean="0"/>
              <a:t>State plans have to be at least as effective as the federal laws</a:t>
            </a:r>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and explain the point on the slide. Mention that employees is used to describe the same word as “workers” and they are often used interchangeably. </a:t>
            </a:r>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368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368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3B98A59-6BE9-4191-BBC0-D12F23ED20FE}" type="slidenum">
              <a:rPr lang="en-US" altLang="en-US"/>
              <a:pPr>
                <a:spcBef>
                  <a:spcPct val="0"/>
                </a:spcBef>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Monotype Sorts" pitchFamily="2" charset="2"/>
              <a:buNone/>
              <a:defRPr/>
            </a:pPr>
            <a:r>
              <a:rPr lang="en-US" altLang="en-US" dirty="0" smtClean="0"/>
              <a:t>Explain the following:</a:t>
            </a:r>
          </a:p>
          <a:p>
            <a:pPr>
              <a:spcBef>
                <a:spcPct val="0"/>
              </a:spcBef>
              <a:buFont typeface="Monotype Sorts" pitchFamily="2" charset="2"/>
              <a:buNone/>
              <a:defRPr/>
            </a:pPr>
            <a:endParaRPr lang="en-US" altLang="en-US" b="1" dirty="0" smtClean="0"/>
          </a:p>
          <a:p>
            <a:pPr>
              <a:spcBef>
                <a:spcPct val="0"/>
              </a:spcBef>
              <a:buFont typeface="Monotype Sorts" pitchFamily="2" charset="2"/>
              <a:buNone/>
              <a:defRPr/>
            </a:pPr>
            <a:r>
              <a:rPr lang="en-US" altLang="en-US" b="1" dirty="0" smtClean="0"/>
              <a:t>General Duty Clause/Sec.5(a)(1) of the OSH Act:</a:t>
            </a:r>
          </a:p>
          <a:p>
            <a:pPr>
              <a:spcBef>
                <a:spcPct val="0"/>
              </a:spcBef>
              <a:buFont typeface="Monotype Sorts" pitchFamily="2" charset="2"/>
              <a:buNone/>
              <a:defRPr/>
            </a:pPr>
            <a:r>
              <a:rPr lang="en-US" altLang="en-US" dirty="0" smtClean="0"/>
              <a:t>-General Duty Clause encompasses things that fall outside the published standards.</a:t>
            </a:r>
          </a:p>
          <a:p>
            <a:pPr>
              <a:spcBef>
                <a:spcPct val="0"/>
              </a:spcBef>
              <a:buFont typeface="Monotype Sorts" pitchFamily="2" charset="2"/>
              <a:buNone/>
              <a:defRPr/>
            </a:pPr>
            <a:r>
              <a:rPr lang="en-US" altLang="en-US" dirty="0" smtClean="0"/>
              <a:t>-Employers have a general duty to provide a hazard-free workplace and they must comply with OSHA standards.</a:t>
            </a:r>
          </a:p>
          <a:p>
            <a:pPr>
              <a:spcBef>
                <a:spcPct val="0"/>
              </a:spcBef>
              <a:buFont typeface="Monotype Sorts" pitchFamily="2" charset="2"/>
              <a:buNone/>
              <a:defRPr/>
            </a:pPr>
            <a:r>
              <a:rPr lang="en-US" altLang="en-US" dirty="0" smtClean="0"/>
              <a:t>-The General Duty Clause relates to”… for other purposes” mentioned in the OSH Act.</a:t>
            </a:r>
          </a:p>
          <a:p>
            <a:pPr>
              <a:spcBef>
                <a:spcPct val="0"/>
              </a:spcBef>
              <a:buFont typeface="Monotype Sorts" pitchFamily="2" charset="2"/>
              <a:buNone/>
              <a:defRPr/>
            </a:pPr>
            <a:r>
              <a:rPr lang="en-US" altLang="en-US" dirty="0" smtClean="0"/>
              <a:t>-If there is a unique situation found that is NOT free of recognized hazards, but no standard applies, you can be cited for a Sec.5(a)(1)</a:t>
            </a:r>
          </a:p>
          <a:p>
            <a:pPr>
              <a:spcBef>
                <a:spcPct val="0"/>
              </a:spcBef>
              <a:buFont typeface="Monotype Sorts" pitchFamily="2" charset="2"/>
              <a:buNone/>
              <a:defRPr/>
            </a:pPr>
            <a:r>
              <a:rPr lang="en-US" altLang="en-US" dirty="0" smtClean="0"/>
              <a:t>-General Duty Clause citations are common</a:t>
            </a:r>
          </a:p>
          <a:p>
            <a:pPr>
              <a:spcBef>
                <a:spcPct val="0"/>
              </a:spcBef>
              <a:buFont typeface="Monotype Sorts" pitchFamily="2" charset="2"/>
              <a:buNone/>
              <a:defRPr/>
            </a:pPr>
            <a:r>
              <a:rPr lang="en-US" altLang="en-US" dirty="0" smtClean="0"/>
              <a:t>-NOTE:  Although the General Duty Clause states that </a:t>
            </a:r>
            <a:r>
              <a:rPr lang="en-US" altLang="en-US" u="sng" dirty="0" smtClean="0"/>
              <a:t>employees </a:t>
            </a:r>
            <a:r>
              <a:rPr lang="en-US" altLang="en-US" dirty="0" smtClean="0"/>
              <a:t>must comply, there is no hammer.  Only </a:t>
            </a:r>
            <a:r>
              <a:rPr lang="en-US" altLang="en-US" u="sng" dirty="0" smtClean="0"/>
              <a:t>employers</a:t>
            </a:r>
            <a:r>
              <a:rPr lang="en-US" altLang="en-US" dirty="0" smtClean="0"/>
              <a:t> can be cited.</a:t>
            </a:r>
          </a:p>
          <a:p>
            <a:pPr>
              <a:spcBef>
                <a:spcPct val="0"/>
              </a:spcBef>
              <a:buFont typeface="Monotype Sorts" pitchFamily="2" charset="2"/>
              <a:buNone/>
              <a:defRPr/>
            </a:pPr>
            <a:r>
              <a:rPr lang="en-US" altLang="en-US" dirty="0" smtClean="0"/>
              <a:t>Elements of a GDC violation:</a:t>
            </a:r>
          </a:p>
          <a:p>
            <a:pPr marL="228600" indent="-228600">
              <a:spcBef>
                <a:spcPct val="0"/>
              </a:spcBef>
              <a:buFont typeface="Monotype Sorts" pitchFamily="2" charset="2"/>
              <a:buAutoNum type="arabicParenR"/>
              <a:defRPr/>
            </a:pPr>
            <a:r>
              <a:rPr lang="en-US" altLang="en-US" dirty="0" smtClean="0"/>
              <a:t>There was a hazardous condition in the workplace</a:t>
            </a:r>
          </a:p>
          <a:p>
            <a:pPr marL="228600" indent="-228600">
              <a:spcBef>
                <a:spcPct val="0"/>
              </a:spcBef>
              <a:buFont typeface="Monotype Sorts" pitchFamily="2" charset="2"/>
              <a:buAutoNum type="arabicParenR"/>
              <a:defRPr/>
            </a:pPr>
            <a:r>
              <a:rPr lang="en-US" altLang="en-US" dirty="0" smtClean="0"/>
              <a:t>The hazard was recognized by the contractor or industry</a:t>
            </a:r>
          </a:p>
          <a:p>
            <a:pPr marL="228600" indent="-228600">
              <a:spcBef>
                <a:spcPct val="0"/>
              </a:spcBef>
              <a:buFont typeface="Monotype Sorts" pitchFamily="2" charset="2"/>
              <a:buAutoNum type="arabicParenR"/>
              <a:defRPr/>
            </a:pPr>
            <a:r>
              <a:rPr lang="en-US" altLang="en-US" dirty="0" smtClean="0"/>
              <a:t>The hazard was likely to cause death or serious physical harm</a:t>
            </a:r>
          </a:p>
          <a:p>
            <a:pPr marL="228600" indent="-228600">
              <a:spcBef>
                <a:spcPct val="0"/>
              </a:spcBef>
              <a:buFont typeface="Monotype Sorts" pitchFamily="2" charset="2"/>
              <a:buAutoNum type="arabicParenR"/>
              <a:defRPr/>
            </a:pPr>
            <a:r>
              <a:rPr lang="en-US" altLang="en-US" dirty="0" smtClean="0"/>
              <a:t>A means for controlling the hazard existed</a:t>
            </a:r>
          </a:p>
        </p:txBody>
      </p:sp>
      <p:sp>
        <p:nvSpPr>
          <p:cNvPr id="389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389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389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6CEC9E87-432C-4276-BDC0-EB0DDB200AED}" type="slidenum">
              <a:rPr lang="en-US" altLang="en-US"/>
              <a:pPr>
                <a:spcBef>
                  <a:spcPct val="0"/>
                </a:spcBef>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Describe this protection in simple terms or by example. This provision  advocates for workers who report complaints which provide a hazard in the environment in which they work. The protection protects them from each of the bulleted points. </a:t>
            </a:r>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409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409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F0A23EFD-885E-4996-82AE-56B2BE41E63B}" type="slidenum">
              <a:rPr lang="en-US" altLang="en-US"/>
              <a:pPr>
                <a:spcBef>
                  <a:spcPct val="0"/>
                </a:spcBef>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Describe this protection in simple terms or by example. This provision  advocates for workers who report complaints which provide a hazard in the environment in which they work. The protection protects them from each of the bulleted points. </a:t>
            </a:r>
          </a:p>
        </p:txBody>
      </p:sp>
      <p:sp>
        <p:nvSpPr>
          <p:cNvPr id="430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4301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430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5957474A-3571-46DB-ABC5-39003E772DA1}" type="slidenum">
              <a:rPr lang="en-US" altLang="en-US"/>
              <a:pPr>
                <a:spcBef>
                  <a:spcPct val="0"/>
                </a:spcBef>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Describe this protection in simple terms or by example. This provision  advocates for workers who report complaints which provide a hazard in the environment in which they work. The protection protects them from each of the bulleted points. </a:t>
            </a:r>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450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450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89F8BE9C-5B4E-40F8-BB96-86E7C4A2A2A3}" type="slidenum">
              <a:rPr lang="en-US" altLang="en-US"/>
              <a:pPr>
                <a:spcBef>
                  <a:spcPct val="0"/>
                </a:spcBef>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Describe this protection in simple terms or by example. This provision  advocates for workers who report complaints which provide a hazard in the environment in which they work. The protection protects them from each of the bulleted points. </a:t>
            </a:r>
          </a:p>
        </p:txBody>
      </p:sp>
      <p:sp>
        <p:nvSpPr>
          <p:cNvPr id="471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471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471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041E144-C406-4C9A-A511-66AE17DC3C57}" type="slidenum">
              <a:rPr lang="en-US" altLang="en-US"/>
              <a:pPr>
                <a:spcBef>
                  <a:spcPct val="0"/>
                </a:spcBef>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Describe the reduction of worker fatality rates since OSHA put regulations in place and also ask the class other factors that may have contributed to the reduction. Possible answers include insurance company efforts, company culture shifts, greater safety and health hazard information and controls…</a:t>
            </a:r>
          </a:p>
        </p:txBody>
      </p:sp>
      <p:sp>
        <p:nvSpPr>
          <p:cNvPr id="491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491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491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28D001E8-9177-4791-8CB2-507760312F49}" type="slidenum">
              <a:rPr lang="en-US" altLang="en-US"/>
              <a:pPr>
                <a:spcBef>
                  <a:spcPct val="0"/>
                </a:spcBef>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5120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5120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9E10FFAE-9147-4E99-A9E5-3782522F7887}" type="slidenum">
              <a:rPr lang="en-US" altLang="en-US"/>
              <a:pPr>
                <a:spcBef>
                  <a:spcPct val="0"/>
                </a:spcBef>
              </a:pPr>
              <a:t>19</a:t>
            </a:fld>
            <a:endParaRPr lang="en-US" altLang="en-US" dirty="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Review the points on the slide and these three basic categories. Note that already they probably recognize something they may or may not have known as a test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each objective and explain these will each be taught in detail. Also, go through the class agenda and explain what will be taught and demonstrated.</a:t>
            </a:r>
          </a:p>
        </p:txBody>
      </p:sp>
      <p:sp>
        <p:nvSpPr>
          <p:cNvPr id="163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91523C35-FA67-437C-8098-FF9586A32439}" type="slidenum">
              <a:rPr lang="en-US" altLang="en-US"/>
              <a:pPr>
                <a:spcBef>
                  <a:spcPct val="0"/>
                </a:spcBef>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5325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5325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FC2674C8-AD7D-41E6-AEF7-1B95B072E64D}" type="slidenum">
              <a:rPr lang="en-US" altLang="en-US"/>
              <a:pPr>
                <a:spcBef>
                  <a:spcPct val="0"/>
                </a:spcBef>
              </a:pPr>
              <a:t>20</a:t>
            </a:fld>
            <a:endParaRPr lang="en-US" altLang="en-US" dirty="0"/>
          </a:p>
        </p:txBody>
      </p:sp>
      <p:sp>
        <p:nvSpPr>
          <p:cNvPr id="53253" name="Rectangle 2"/>
          <p:cNvSpPr>
            <a:spLocks noGrp="1" noRot="1" noChangeAspect="1" noChangeArrowheads="1" noTextEdit="1"/>
          </p:cNvSpPr>
          <p:nvPr>
            <p:ph type="sldImg"/>
          </p:nvPr>
        </p:nvSpPr>
        <p:spPr>
          <a:ln/>
        </p:spPr>
      </p:sp>
      <p:sp>
        <p:nvSpPr>
          <p:cNvPr id="532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Ask students what they think:</a:t>
            </a:r>
          </a:p>
          <a:p>
            <a:r>
              <a:rPr lang="en-US" altLang="en-US" sz="1000" dirty="0" smtClean="0"/>
              <a:t>What is an unprotected edge versus a leading edge?</a:t>
            </a:r>
          </a:p>
          <a:p>
            <a:endParaRPr lang="en-US" altLang="en-US" sz="1000" dirty="0" smtClean="0"/>
          </a:p>
          <a:p>
            <a:r>
              <a:rPr lang="en-US" altLang="en-US" sz="1000" dirty="0" smtClean="0"/>
              <a:t>General rule:  If an employee can fall six feet or more onto a lower level, fall protection must be provided.</a:t>
            </a:r>
          </a:p>
          <a:p>
            <a:endParaRPr lang="en-US" altLang="en-US" sz="1000" dirty="0" smtClean="0"/>
          </a:p>
          <a:p>
            <a:r>
              <a:rPr lang="en-US" altLang="en-US" sz="1000" dirty="0" smtClean="0"/>
              <a:t>What type of fall protection is needed? </a:t>
            </a:r>
          </a:p>
          <a:p>
            <a:pPr>
              <a:buFontTx/>
              <a:buChar char="•"/>
            </a:pPr>
            <a:r>
              <a:rPr lang="en-US" altLang="en-US" sz="1000" dirty="0" smtClean="0"/>
              <a:t>In most cases, a guardrail system, a safety net system, or a personal fall arrest system must be used. </a:t>
            </a:r>
          </a:p>
          <a:p>
            <a:pPr>
              <a:buFontTx/>
              <a:buChar char="•"/>
            </a:pPr>
            <a:r>
              <a:rPr lang="en-US" altLang="en-US" sz="1000" dirty="0" smtClean="0"/>
              <a:t>In some cases fences, barricades, covers, equipment guards or a controlled access zone may be used. </a:t>
            </a:r>
          </a:p>
          <a:p>
            <a:pPr>
              <a:buFontTx/>
              <a:buChar char="•"/>
            </a:pPr>
            <a:endParaRPr lang="en-US" altLang="en-US" sz="1000" dirty="0" smtClean="0"/>
          </a:p>
          <a:p>
            <a:pPr>
              <a:buFontTx/>
              <a:buChar char="•"/>
            </a:pPr>
            <a:r>
              <a:rPr lang="en-US" altLang="en-US" sz="1000" dirty="0" smtClean="0"/>
              <a:t>Employees must be protected not just from falling off a surface, but from falling through holes and from having objects fall on them from above. </a:t>
            </a:r>
          </a:p>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5529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5530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9880A5D-35ED-4616-80CF-96249EEE10D6}" type="slidenum">
              <a:rPr lang="en-US" altLang="en-US"/>
              <a:pPr>
                <a:spcBef>
                  <a:spcPct val="0"/>
                </a:spcBef>
              </a:pPr>
              <a:t>21</a:t>
            </a:fld>
            <a:endParaRPr lang="en-US" altLang="en-US" dirty="0"/>
          </a:p>
        </p:txBody>
      </p:sp>
      <p:sp>
        <p:nvSpPr>
          <p:cNvPr id="55301" name="Rectangle 2"/>
          <p:cNvSpPr>
            <a:spLocks noGrp="1" noRot="1" noChangeAspect="1" noChangeArrowheads="1" noTextEdit="1"/>
          </p:cNvSpPr>
          <p:nvPr>
            <p:ph type="sldImg"/>
          </p:nvPr>
        </p:nvSpPr>
        <p:spPr>
          <a:ln/>
        </p:spPr>
      </p:sp>
      <p:sp>
        <p:nvSpPr>
          <p:cNvPr id="553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Explain how “50-foot measurement on irregular roofs” is determined. Note the enforcement in NC and some jurisdictions warning line and the others indicated on the slide.</a:t>
            </a:r>
          </a:p>
          <a:p>
            <a:endParaRPr lang="en-US" altLang="en-US" b="1"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5837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5837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3E283557-47B9-4AF5-9FFE-17F365B8FF3B}" type="slidenum">
              <a:rPr lang="en-US" altLang="en-US"/>
              <a:pPr>
                <a:spcBef>
                  <a:spcPct val="0"/>
                </a:spcBef>
              </a:pPr>
              <a:t>23</a:t>
            </a:fld>
            <a:endParaRPr lang="en-US" altLang="en-US" dirty="0"/>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Explain:</a:t>
            </a:r>
          </a:p>
          <a:p>
            <a:pPr>
              <a:buFontTx/>
              <a:buChar char="•"/>
            </a:pPr>
            <a:r>
              <a:rPr lang="en-US" altLang="en-US" dirty="0" smtClean="0"/>
              <a:t>Each employee in a hoist area shall be protected from falling 6 </a:t>
            </a:r>
            <a:r>
              <a:rPr lang="en-US" altLang="en-US" dirty="0" err="1" smtClean="0"/>
              <a:t>ft</a:t>
            </a:r>
            <a:r>
              <a:rPr lang="en-US" altLang="en-US" dirty="0" smtClean="0"/>
              <a:t> or more by guardrail systems or personal fall arrest systems.  </a:t>
            </a:r>
          </a:p>
          <a:p>
            <a:pPr>
              <a:buFontTx/>
              <a:buChar char="•"/>
            </a:pPr>
            <a:r>
              <a:rPr lang="en-US" altLang="en-US" dirty="0" smtClean="0"/>
              <a:t>If guardrail systems or portions thereof must be moved to facilitate hoisting operations, as during the landing of materials, and a worker must lean through the access opening or out over the access opening to receive or guide equipment and materials, that employee must be protected by a personal fall arrest system.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041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6042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97CBCF43-7A31-4386-B515-250773F57A4B}" type="slidenum">
              <a:rPr lang="en-US" altLang="en-US"/>
              <a:pPr>
                <a:spcBef>
                  <a:spcPct val="0"/>
                </a:spcBef>
              </a:pPr>
              <a:t>24</a:t>
            </a:fld>
            <a:endParaRPr lang="en-US" altLang="en-US"/>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Explain:</a:t>
            </a:r>
          </a:p>
          <a:p>
            <a:r>
              <a:rPr lang="en-US" altLang="en-US" smtClean="0"/>
              <a:t>PFA systems, covers or guardrails systems must be erected around holes 2 inches or larger (including skylights) that are more than 6 ft. above a lower level.</a:t>
            </a:r>
          </a:p>
          <a:p>
            <a:endParaRPr lang="en-US" altLang="en-US" smtClean="0"/>
          </a:p>
          <a:p>
            <a:r>
              <a:rPr lang="en-US" altLang="en-US" smtClean="0"/>
              <a:t>Note:  ALL holes must be protected against slips/trips – even if less than 6 ft.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246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6246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7AE77FF9-DBF4-490A-93EC-3AE108C01835}" type="slidenum">
              <a:rPr lang="en-US" altLang="en-US"/>
              <a:pPr>
                <a:spcBef>
                  <a:spcPct val="0"/>
                </a:spcBef>
              </a:pPr>
              <a:t>25</a:t>
            </a:fld>
            <a:endParaRPr lang="en-US" altLang="en-US"/>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Explain:</a:t>
            </a:r>
          </a:p>
          <a:p>
            <a:r>
              <a:rPr lang="en-US" altLang="en-US" smtClean="0"/>
              <a:t>Each employee on a steep roof with unprotected sides and edges 6 ft. or more above lower levels, must be protected by guardrail systems with toe boards, safety net systems or personal fall arrest systems.</a:t>
            </a:r>
          </a:p>
          <a:p>
            <a:endParaRPr lang="en-US" altLang="en-US" smtClean="0"/>
          </a:p>
          <a:p>
            <a:r>
              <a:rPr lang="en-US" altLang="en-US" smtClean="0"/>
              <a:t>Slide guards no longer authorized after 6-16-11 for use on steep slope roofs unless conventional fall protection is infeasible or creates a greater hazard.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Direct students to Tab 1 of student manual (in the back of the tab) for a sample Fall-Protection Development plan.</a:t>
            </a:r>
          </a:p>
        </p:txBody>
      </p:sp>
      <p:sp>
        <p:nvSpPr>
          <p:cNvPr id="645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451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6451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3D31D2F2-F908-4A7D-A900-6220C804A4FB}" type="slidenum">
              <a:rPr lang="en-US" altLang="en-US"/>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656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6656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860E53B1-766E-404B-A880-0ACE16F0D23F}" type="slidenum">
              <a:rPr lang="en-US" altLang="en-US"/>
              <a:pPr>
                <a:spcBef>
                  <a:spcPct val="0"/>
                </a:spcBef>
              </a:pPr>
              <a:t>27</a:t>
            </a:fld>
            <a:endParaRPr lang="en-US" altLang="en-US"/>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Review the points on the slide.</a:t>
            </a:r>
          </a:p>
          <a:p>
            <a:endParaRPr lang="en-US" altLang="en-US" b="1" dirty="0" smtClean="0"/>
          </a:p>
          <a:p>
            <a:pPr>
              <a:buFontTx/>
              <a:buChar char="•"/>
            </a:pPr>
            <a:r>
              <a:rPr lang="en-US" altLang="en-US" dirty="0" smtClean="0"/>
              <a:t>An example of inspection assessment or investigation could be an estimator for a roofing contractor who goes up on a roof to measure the square footage for purposes of preparing a proposal--fall protection would not be necessary under OSHA rules.</a:t>
            </a:r>
          </a:p>
          <a:p>
            <a:pPr>
              <a:buFontTx/>
              <a:buChar char="•"/>
            </a:pPr>
            <a:endParaRPr lang="en-US" altLang="en-US" dirty="0" smtClean="0"/>
          </a:p>
          <a:p>
            <a:pPr>
              <a:buFontTx/>
              <a:buChar char="•"/>
            </a:pPr>
            <a:r>
              <a:rPr lang="en-US" altLang="en-US" dirty="0" smtClean="0"/>
              <a:t>Fall-protection still would apply to any individual from the roofing contractor’s company who comes to inspect a roof once the work has started regardless of the fact that they may be doing a quality control inspection, for example, but not engaged directly in roofing work.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6861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6861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AF055934-DD7C-4073-922B-77D77B8D45A6}" type="slidenum">
              <a:rPr lang="en-US" altLang="en-US"/>
              <a:pPr>
                <a:spcBef>
                  <a:spcPct val="0"/>
                </a:spcBef>
              </a:pPr>
              <a:t>28</a:t>
            </a:fld>
            <a:endParaRPr lang="en-US" altLang="en-US"/>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Answer:</a:t>
            </a:r>
            <a:r>
              <a:rPr lang="en-US" altLang="en-US" smtClean="0"/>
              <a:t>	</a:t>
            </a:r>
          </a:p>
          <a:p>
            <a:r>
              <a:rPr lang="en-US" altLang="en-US" i="1" smtClean="0"/>
              <a:t>This slide is meant to introduce the topic of OSHA Letters of Interpretation and their significance with respect to the regulations and how they are not meant to add requirements not contained in the regulations. Some discussion should be had on how many LOIs circumvent the rule-making process. </a:t>
            </a:r>
          </a:p>
          <a:p>
            <a:endParaRPr lang="en-US" altLang="en-US" i="1" smtClean="0"/>
          </a:p>
          <a:p>
            <a:r>
              <a:rPr lang="en-US" altLang="en-US" i="1" smtClean="0"/>
              <a:t>Some specific discussion on this might center on OSHA liability and more broad tort or contract liability. </a:t>
            </a:r>
          </a:p>
          <a:p>
            <a:r>
              <a:rPr lang="en-US" altLang="en-US" i="1" smtClean="0"/>
              <a:t>This case could be tricky because clearly the roofing contractor has control of the job-site. </a:t>
            </a:r>
          </a:p>
          <a:p>
            <a:endParaRPr lang="en-US" altLang="en-US" i="1" smtClean="0"/>
          </a:p>
          <a:p>
            <a:r>
              <a:rPr lang="en-US" altLang="en-US" i="1" smtClean="0"/>
              <a:t>There is an interpretation that allows suppliers to load the roof with essentially no fall protection. The contractor is in a precarious standpoint from an OSHA standpoint if that supplier falls and is killed. </a:t>
            </a:r>
          </a:p>
          <a:p>
            <a:endParaRPr lang="en-US" altLang="en-US" i="1" smtClean="0"/>
          </a:p>
          <a:p>
            <a:r>
              <a:rPr lang="en-US" altLang="en-US" i="1" smtClean="0"/>
              <a:t>However, the interpretation would likely relieve the contractor of his duty to provide fall protection for the supplier.</a:t>
            </a:r>
          </a:p>
          <a:p>
            <a:endParaRPr lang="en-US" altLang="en-US" i="1" smtClean="0"/>
          </a:p>
          <a:p>
            <a:r>
              <a:rPr lang="en-US" altLang="en-US" i="1" smtClean="0"/>
              <a:t>Mention the US Supreme Court’s Martin case that ruled that OSHA is not allowed to change the plain meaning of a regulation by an interpretation letter.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065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066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DB9CA361-C206-48A4-8764-950E6F7E891D}" type="slidenum">
              <a:rPr lang="en-US" altLang="en-US"/>
              <a:pPr>
                <a:spcBef>
                  <a:spcPct val="0"/>
                </a:spcBef>
              </a:pPr>
              <a:t>29</a:t>
            </a:fld>
            <a:endParaRPr lang="en-US" altLang="en-US"/>
          </a:p>
        </p:txBody>
      </p:sp>
      <p:sp>
        <p:nvSpPr>
          <p:cNvPr id="70661" name="Rectangle 2"/>
          <p:cNvSpPr>
            <a:spLocks noGrp="1" noRot="1" noChangeAspect="1" noChangeArrowheads="1" noTextEdit="1"/>
          </p:cNvSpPr>
          <p:nvPr>
            <p:ph type="sldImg"/>
          </p:nvPr>
        </p:nvSpPr>
        <p:spPr>
          <a:xfrm>
            <a:off x="1119188" y="696913"/>
            <a:ext cx="4648200" cy="3486150"/>
          </a:xfrm>
          <a:ln/>
        </p:spPr>
      </p:sp>
      <p:sp>
        <p:nvSpPr>
          <p:cNvPr id="70662" name="Rectangle 3"/>
          <p:cNvSpPr>
            <a:spLocks noGrp="1" noChangeArrowheads="1"/>
          </p:cNvSpPr>
          <p:nvPr>
            <p:ph type="body" idx="1"/>
          </p:nvPr>
        </p:nvSpPr>
        <p:spPr>
          <a:xfrm>
            <a:off x="917575" y="4418013"/>
            <a:ext cx="5046663"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How do guardrail systems protect employees from falling?  </a:t>
            </a:r>
          </a:p>
          <a:p>
            <a:r>
              <a:rPr lang="en-US" altLang="en-US" smtClean="0"/>
              <a:t>Guardrail systems provide a barrier to protect the employee from falling: </a:t>
            </a:r>
          </a:p>
          <a:p>
            <a:pPr>
              <a:buFontTx/>
              <a:buChar char="•"/>
            </a:pPr>
            <a:r>
              <a:rPr lang="en-US" altLang="en-US" smtClean="0"/>
              <a:t>     Top edge of the guardrail must be 39-45 inches above the walking/working level.</a:t>
            </a:r>
          </a:p>
          <a:p>
            <a:pPr>
              <a:buFontTx/>
              <a:buChar char="•"/>
            </a:pPr>
            <a:r>
              <a:rPr lang="en-US" altLang="en-US" smtClean="0"/>
              <a:t>     There must also be protection from falling between the top rail and the walking/working surface.  Midrails, screens, mesh, or intermediate vertical members may be used for this protection. There are specific requirements for their installation.</a:t>
            </a:r>
          </a:p>
          <a:p>
            <a:pPr>
              <a:buFontTx/>
              <a:buChar char="•"/>
            </a:pPr>
            <a:r>
              <a:rPr lang="en-US" altLang="en-US" smtClean="0"/>
              <a:t>     The protective barriers must be strong enough to support a falling employee. Wood, chain and wire rope may be used for top rails and midrails.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270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270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6FE1AEEB-DD4C-4B63-8EBE-5FCD5743CD53}" type="slidenum">
              <a:rPr lang="en-US" altLang="en-US"/>
              <a:pPr>
                <a:spcBef>
                  <a:spcPct val="0"/>
                </a:spcBef>
              </a:pPr>
              <a:t>30</a:t>
            </a:fld>
            <a:endParaRPr lang="en-US" altLang="en-US"/>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Explain:</a:t>
            </a:r>
          </a:p>
          <a:p>
            <a:r>
              <a:rPr lang="en-US" altLang="en-US" smtClean="0"/>
              <a:t>The image shows a covering that does not provide adequate protection-ask class if they see another opening that the OSHA inspector has created while taking this picture (roof hatch).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Many of your classroom attendees may have a fear of test-taking. As you distribute the tests, explain that the goal of this is to measure how much they learn throughout the day. So, they may or may not know anything on this test the first time they take it. The goal is that they do better on it the second time they take it – at the end of the day.</a:t>
            </a:r>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1843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28F6982E-B9E9-44B3-80A6-F2E311E048DB}" type="slidenum">
              <a:rPr lang="en-US" altLang="en-US"/>
              <a:pPr>
                <a:spcBef>
                  <a:spcPct val="0"/>
                </a:spcBef>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475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475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254E2EB-6CCD-4C38-8A9E-DAF16FDC2E50}" type="slidenum">
              <a:rPr lang="en-US" altLang="en-US"/>
              <a:pPr>
                <a:spcBef>
                  <a:spcPct val="0"/>
                </a:spcBef>
              </a:pPr>
              <a:t>31</a:t>
            </a:fld>
            <a:endParaRPr lang="en-US" altLang="en-US"/>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Ask students to point out the elements of the properly-guarded hole.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680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680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5110A34-7721-4ECD-8D69-B202DF50D69B}" type="slidenum">
              <a:rPr lang="en-US" altLang="en-US"/>
              <a:pPr>
                <a:spcBef>
                  <a:spcPct val="0"/>
                </a:spcBef>
              </a:pPr>
              <a:t>32</a:t>
            </a:fld>
            <a:endParaRPr lang="en-US" altLang="en-US"/>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Explain:</a:t>
            </a:r>
            <a:endParaRPr lang="en-US" altLang="en-US" smtClean="0"/>
          </a:p>
          <a:p>
            <a:r>
              <a:rPr lang="en-US" altLang="en-US" smtClean="0"/>
              <a:t>Safety net systems catch the employee if he/she does fall.  The safety nets:</a:t>
            </a:r>
          </a:p>
          <a:p>
            <a:pPr>
              <a:buFontTx/>
              <a:buChar char="•"/>
            </a:pPr>
            <a:r>
              <a:rPr lang="en-US" altLang="en-US" smtClean="0"/>
              <a:t>     Must be strong enough to support a falling employee; </a:t>
            </a:r>
          </a:p>
          <a:p>
            <a:pPr>
              <a:buFontTx/>
              <a:buChar char="•"/>
            </a:pPr>
            <a:r>
              <a:rPr lang="en-US" altLang="en-US" smtClean="0"/>
              <a:t>     Must have sufficiently small mesh openings so the employee cannot fall through the net; </a:t>
            </a:r>
          </a:p>
          <a:p>
            <a:pPr>
              <a:buFontTx/>
              <a:buChar char="•"/>
            </a:pPr>
            <a:r>
              <a:rPr lang="en-US" altLang="en-US" smtClean="0"/>
              <a:t>     Must be close enough to the surface of the walking/working surface so that the fall into the safety net will not still injure the employee (never more than 30 feet below the walking/working level); </a:t>
            </a:r>
          </a:p>
          <a:p>
            <a:pPr>
              <a:buFontTx/>
              <a:buChar char="•"/>
            </a:pPr>
            <a:r>
              <a:rPr lang="en-US" altLang="en-US" smtClean="0"/>
              <a:t>     Must be close enough to the edge of the working surface (the </a:t>
            </a:r>
            <a:r>
              <a:rPr lang="en-US" altLang="en-US" b="1" smtClean="0"/>
              <a:t>outer edge</a:t>
            </a:r>
            <a:r>
              <a:rPr lang="en-US" altLang="en-US" smtClean="0"/>
              <a:t> of the net between 8-13 feet from the edge of the walking/working surface, depending on the distance to the walking/working surface) so that the falling employee will not slip past the net.</a:t>
            </a:r>
          </a:p>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7885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7885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ACE542A-6812-4F50-9136-29F6B8CB55EE}" type="slidenum">
              <a:rPr lang="en-US" altLang="en-US"/>
              <a:pPr>
                <a:spcBef>
                  <a:spcPct val="0"/>
                </a:spcBef>
              </a:pPr>
              <a:t>33</a:t>
            </a:fld>
            <a:endParaRPr lang="en-US" altLang="en-US"/>
          </a:p>
        </p:txBody>
      </p:sp>
      <p:sp>
        <p:nvSpPr>
          <p:cNvPr id="78853" name="Rectangle 2"/>
          <p:cNvSpPr>
            <a:spLocks noGrp="1" noRot="1" noChangeAspect="1" noChangeArrowheads="1" noTextEdit="1"/>
          </p:cNvSpPr>
          <p:nvPr>
            <p:ph type="sldImg"/>
          </p:nvPr>
        </p:nvSpPr>
        <p:spPr>
          <a:xfrm>
            <a:off x="1119188" y="696913"/>
            <a:ext cx="4648200" cy="3486150"/>
          </a:xfrm>
          <a:ln/>
        </p:spPr>
      </p:sp>
      <p:sp>
        <p:nvSpPr>
          <p:cNvPr id="788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3" tIns="46380" rIns="92763" bIns="46380"/>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089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090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7625E1C-38F1-467F-920C-9A856D25BB6A}" type="slidenum">
              <a:rPr lang="en-US" altLang="en-US"/>
              <a:pPr>
                <a:spcBef>
                  <a:spcPct val="0"/>
                </a:spcBef>
              </a:pPr>
              <a:t>34</a:t>
            </a:fld>
            <a:endParaRPr lang="en-US" altLang="en-US"/>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Review definition on slide.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294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294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3A4746AF-A7D5-4DB7-9ADF-4C3C7CFBB82A}" type="slidenum">
              <a:rPr lang="en-US" altLang="en-US"/>
              <a:pPr>
                <a:spcBef>
                  <a:spcPct val="0"/>
                </a:spcBef>
              </a:pPr>
              <a:t>35</a:t>
            </a:fld>
            <a:endParaRPr lang="en-US" altLang="en-US"/>
          </a:p>
        </p:txBody>
      </p:sp>
      <p:sp>
        <p:nvSpPr>
          <p:cNvPr id="82949" name="Rectangle 2"/>
          <p:cNvSpPr>
            <a:spLocks noGrp="1" noRot="1" noChangeAspect="1" noChangeArrowheads="1" noTextEdit="1"/>
          </p:cNvSpPr>
          <p:nvPr>
            <p:ph type="sldImg"/>
          </p:nvPr>
        </p:nvSpPr>
        <p:spPr>
          <a:ln/>
        </p:spPr>
      </p:sp>
      <p:sp>
        <p:nvSpPr>
          <p:cNvPr id="829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Review points on slide.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499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499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096FACC8-4677-400B-B2B3-F99E366DB952}" type="slidenum">
              <a:rPr lang="en-US" altLang="en-US"/>
              <a:pPr>
                <a:spcBef>
                  <a:spcPct val="0"/>
                </a:spcBef>
              </a:pPr>
              <a:t>36</a:t>
            </a:fld>
            <a:endParaRPr lang="en-US" altLang="en-US"/>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Review points on slide.</a:t>
            </a:r>
          </a:p>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704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704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7884081D-06A6-47FE-878A-21F189AA99C8}" type="slidenum">
              <a:rPr lang="en-US" altLang="en-US"/>
              <a:pPr>
                <a:spcBef>
                  <a:spcPct val="0"/>
                </a:spcBef>
              </a:pPr>
              <a:t>37</a:t>
            </a:fld>
            <a:endParaRPr lang="en-US" altLang="en-US"/>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Explain:</a:t>
            </a:r>
          </a:p>
          <a:p>
            <a:r>
              <a:rPr lang="en-US" altLang="en-US" smtClean="0"/>
              <a:t>Covers must be:</a:t>
            </a:r>
          </a:p>
          <a:p>
            <a:r>
              <a:rPr lang="en-US" altLang="en-US" smtClean="0"/>
              <a:t>-- able to support at least twice the weight of employees, equipment, and materials that may be imposed on them at one time. </a:t>
            </a:r>
          </a:p>
          <a:p>
            <a:r>
              <a:rPr lang="en-US" altLang="en-US" smtClean="0"/>
              <a:t>-- secured to prevent accidental displacement from wind, equipment, or workers’ activities.</a:t>
            </a:r>
          </a:p>
          <a:p>
            <a:r>
              <a:rPr lang="en-US" altLang="en-US" smtClean="0"/>
              <a:t>-- color coded or bear the markings “HOLE” or “COVER.”</a:t>
            </a:r>
          </a:p>
          <a:p>
            <a:r>
              <a:rPr lang="en-US" altLang="en-US" u="sng" smtClean="0"/>
              <a:t>Holes - 1926.501(b)(4</a:t>
            </a:r>
            <a:r>
              <a:rPr lang="en-US" altLang="en-US" smtClean="0"/>
              <a:t>):  </a:t>
            </a:r>
          </a:p>
          <a:p>
            <a:r>
              <a:rPr lang="en-US" altLang="en-US" smtClean="0"/>
              <a:t>Personal fall arrest systems, covers, or guardrail systems shall be erected around holes (including skylights) that are more than 6 feet above lower levels.</a:t>
            </a:r>
          </a:p>
          <a:p>
            <a:r>
              <a:rPr lang="en-US" altLang="en-US" smtClean="0"/>
              <a:t>NOTE – All floor holes must be protected against slips/trips – even if less than 6 feet </a:t>
            </a:r>
          </a:p>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8909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8909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3E8C6793-ECE4-4FEB-BFEA-FCBFB66DC4C5}" type="slidenum">
              <a:rPr lang="en-US" altLang="en-US"/>
              <a:pPr>
                <a:spcBef>
                  <a:spcPct val="0"/>
                </a:spcBef>
              </a:pPr>
              <a:t>38</a:t>
            </a:fld>
            <a:endParaRPr lang="en-US" altLang="en-US"/>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Answer:</a:t>
            </a:r>
            <a:r>
              <a:rPr lang="en-US" altLang="en-US" smtClean="0"/>
              <a:t>	</a:t>
            </a:r>
            <a:r>
              <a:rPr lang="en-US" altLang="en-US" i="1" smtClean="0"/>
              <a:t>It's not an absolute certainty, but the factors are:</a:t>
            </a:r>
          </a:p>
          <a:p>
            <a:endParaRPr lang="en-US" altLang="en-US" i="1" smtClean="0"/>
          </a:p>
          <a:p>
            <a:r>
              <a:rPr lang="en-US" altLang="en-US" i="1" smtClean="0"/>
              <a:t> 1. A safety monitor is to be a competent person. That's one who is trained in the duties of the safety monitoring function—it doesn't appear that Baker has that training. </a:t>
            </a:r>
          </a:p>
          <a:p>
            <a:endParaRPr lang="en-US" altLang="en-US" i="1" smtClean="0"/>
          </a:p>
          <a:p>
            <a:r>
              <a:rPr lang="en-US" altLang="en-US" i="1" smtClean="0"/>
              <a:t>2. In the state of Washington, the safety monitor cannot have any other duties besides the monitoring function. Federal states enjoy an interpretation that allows the safety monitor to work as long as it doesn't interfere with the monitoring activity. Again, the compliance officer is likely to go and look for the contractor's documentation of training and official assignment of Baker as the safety monitor</a:t>
            </a:r>
            <a:r>
              <a:rPr lang="en-US" altLang="en-US" smtClean="0"/>
              <a:t> </a:t>
            </a:r>
          </a:p>
          <a:p>
            <a:endParaRPr lang="en-US" altLang="en-US" smtClean="0"/>
          </a:p>
          <a:p>
            <a:r>
              <a:rPr lang="en-US" altLang="en-US" sz="2000" smtClean="0"/>
              <a:t>Note: The state plan states that require a safety monitor not to work need to be identified</a:t>
            </a:r>
            <a:r>
              <a:rPr lang="en-US" altLang="en-US" smtClean="0"/>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9113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9114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96F82593-3B73-4AFC-B4E2-4742A290FB26}" type="slidenum">
              <a:rPr lang="en-US" altLang="en-US"/>
              <a:pPr>
                <a:spcBef>
                  <a:spcPct val="0"/>
                </a:spcBef>
              </a:pPr>
              <a:t>39</a:t>
            </a:fld>
            <a:endParaRPr lang="en-US" altLang="en-US"/>
          </a:p>
        </p:txBody>
      </p:sp>
      <p:sp>
        <p:nvSpPr>
          <p:cNvPr id="91141" name="Rectangle 2"/>
          <p:cNvSpPr>
            <a:spLocks noGrp="1" noRot="1" noChangeAspect="1" noChangeArrowheads="1" noTextEdit="1"/>
          </p:cNvSpPr>
          <p:nvPr>
            <p:ph type="sldImg"/>
          </p:nvPr>
        </p:nvSpPr>
        <p:spPr>
          <a:ln/>
        </p:spPr>
      </p:sp>
      <p:sp>
        <p:nvSpPr>
          <p:cNvPr id="911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Answer:</a:t>
            </a:r>
            <a:r>
              <a:rPr lang="en-US" altLang="en-US" smtClean="0"/>
              <a:t>	</a:t>
            </a:r>
            <a:r>
              <a:rPr lang="en-US" altLang="en-US" i="1" smtClean="0"/>
              <a:t>It's not an absolute certainty, but the factors are:</a:t>
            </a:r>
          </a:p>
          <a:p>
            <a:endParaRPr lang="en-US" altLang="en-US" i="1" smtClean="0"/>
          </a:p>
          <a:p>
            <a:r>
              <a:rPr lang="en-US" altLang="en-US" i="1" smtClean="0"/>
              <a:t> 1. A safety monitor is to be a competent person. That's one who is trained in the duties of the safety monitoring function—it doesn't appear that Baker has that training. </a:t>
            </a:r>
          </a:p>
          <a:p>
            <a:endParaRPr lang="en-US" altLang="en-US" i="1" smtClean="0"/>
          </a:p>
          <a:p>
            <a:r>
              <a:rPr lang="en-US" altLang="en-US" i="1" smtClean="0"/>
              <a:t>2. In the state of Washington, the safety monitor cannot have any other duties besides the monitoring function. Federal states enjoy an interpretation that allows the safety monitor to work as long as it doesn't interfere with the monitoring activity. Again, the compliance officer is likely to go and look for the contractor's documentation of training and official assignment of Baker as the safety monitor</a:t>
            </a:r>
            <a:r>
              <a:rPr lang="en-US" altLang="en-US" smtClean="0"/>
              <a:t> </a:t>
            </a:r>
          </a:p>
          <a:p>
            <a:endParaRPr lang="en-US" altLang="en-US" smtClean="0"/>
          </a:p>
          <a:p>
            <a:r>
              <a:rPr lang="en-US" altLang="en-US" sz="2000" smtClean="0"/>
              <a:t>Note: The state plan states that require a safety monitor not to work need to be identified</a:t>
            </a:r>
            <a:r>
              <a:rPr lang="en-US" altLang="en-US" smtClean="0"/>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9318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9318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80D0451E-FEE6-4B54-B7CE-30F6BE25548A}" type="slidenum">
              <a:rPr lang="en-US" altLang="en-US"/>
              <a:pPr>
                <a:spcBef>
                  <a:spcPct val="0"/>
                </a:spcBef>
              </a:pPr>
              <a:t>40</a:t>
            </a:fld>
            <a:endParaRPr lang="en-US" altLang="en-US"/>
          </a:p>
        </p:txBody>
      </p:sp>
      <p:sp>
        <p:nvSpPr>
          <p:cNvPr id="93189" name="Rectangle 2"/>
          <p:cNvSpPr>
            <a:spLocks noGrp="1" noRot="1" noChangeAspect="1" noChangeArrowheads="1" noTextEdit="1"/>
          </p:cNvSpPr>
          <p:nvPr>
            <p:ph type="sldImg"/>
          </p:nvPr>
        </p:nvSpPr>
        <p:spPr>
          <a:xfrm>
            <a:off x="1117600" y="696913"/>
            <a:ext cx="4648200" cy="3486150"/>
          </a:xfrm>
          <a:ln/>
        </p:spPr>
      </p:sp>
      <p:sp>
        <p:nvSpPr>
          <p:cNvPr id="931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2" tIns="46385" rIns="92772" bIns="46385"/>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2048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2048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FA27EE56-C52E-402D-AA71-59F5A04E77D9}" type="slidenum">
              <a:rPr lang="en-US" altLang="en-US"/>
              <a:pPr>
                <a:spcBef>
                  <a:spcPct val="0"/>
                </a:spcBef>
              </a:pPr>
              <a:t>4</a:t>
            </a:fld>
            <a:endParaRPr lang="en-US" altLang="en-US" dirty="0"/>
          </a:p>
        </p:txBody>
      </p:sp>
      <p:sp>
        <p:nvSpPr>
          <p:cNvPr id="20485" name="Rectangle 2"/>
          <p:cNvSpPr>
            <a:spLocks noGrp="1" noRot="1" noChangeAspect="1" noChangeArrowheads="1" noTextEdit="1"/>
          </p:cNvSpPr>
          <p:nvPr>
            <p:ph type="sldImg"/>
          </p:nvPr>
        </p:nvSpPr>
        <p:spPr>
          <a:xfrm>
            <a:off x="1117600" y="696913"/>
            <a:ext cx="4648200" cy="3486150"/>
          </a:xfrm>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2" tIns="46385" rIns="92772" bIns="46385"/>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9523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9523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B2D106C-DBC6-48F1-BF4C-B1B99075BD37}" type="slidenum">
              <a:rPr lang="en-US" altLang="en-US"/>
              <a:pPr>
                <a:spcBef>
                  <a:spcPct val="0"/>
                </a:spcBef>
              </a:pPr>
              <a:t>41</a:t>
            </a:fld>
            <a:endParaRPr lang="en-US" altLang="en-US"/>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Review the points on the slide.</a:t>
            </a:r>
          </a:p>
          <a:p>
            <a:endParaRPr lang="en-US" altLang="en-US" b="1" smtClean="0"/>
          </a:p>
          <a:p>
            <a:r>
              <a:rPr lang="en-US" altLang="en-US" b="1" smtClean="0"/>
              <a:t>Explain:</a:t>
            </a:r>
            <a:endParaRPr lang="en-US" altLang="en-US" smtClean="0"/>
          </a:p>
          <a:p>
            <a:r>
              <a:rPr lang="en-US" altLang="en-US" smtClean="0"/>
              <a:t>A personal fall-arrest system (PFAs) places the employee into a body harness that is fastened to a secure anchorage so that he/she cannot fall.  Body belts are not acceptable as personal fall arrest systems.  A few key requirements:</a:t>
            </a:r>
          </a:p>
          <a:p>
            <a:pPr>
              <a:buFontTx/>
              <a:buChar char="•"/>
            </a:pPr>
            <a:r>
              <a:rPr lang="en-US" altLang="en-US" smtClean="0"/>
              <a:t>     There should be no free fall more than 6 feet.  (Discuss rope-grab set-up on a lifeline—removing slack)</a:t>
            </a:r>
          </a:p>
          <a:p>
            <a:pPr>
              <a:buFontTx/>
              <a:buChar char="•"/>
            </a:pPr>
            <a:r>
              <a:rPr lang="en-US" altLang="en-US" smtClean="0"/>
              <a:t>     There should be prompt rescue after a fall.</a:t>
            </a:r>
          </a:p>
          <a:p>
            <a:pPr>
              <a:buFontTx/>
              <a:buChar char="•"/>
            </a:pPr>
            <a:r>
              <a:rPr lang="en-US" altLang="en-US" smtClean="0"/>
              <a:t>     PFASs must be inspected prior to each use.</a:t>
            </a:r>
          </a:p>
          <a:p>
            <a:pPr>
              <a:buFontTx/>
              <a:buChar char="•"/>
            </a:pPr>
            <a:r>
              <a:rPr lang="en-US" altLang="en-US" smtClean="0"/>
              <a:t>     PFASs must not be used until they have been inspected by a competent person.</a:t>
            </a:r>
          </a:p>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Play this video (#1) and reinforce the importance of needing a harness with a shock absorber. </a:t>
            </a:r>
          </a:p>
        </p:txBody>
      </p:sp>
      <p:sp>
        <p:nvSpPr>
          <p:cNvPr id="972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9728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9728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B6983646-863B-4AC7-9505-D8F8180802AD}" type="slidenum">
              <a:rPr lang="en-US" altLang="en-US"/>
              <a:pPr>
                <a:spcBef>
                  <a:spcPct val="0"/>
                </a:spcBef>
              </a:pPr>
              <a:t>42</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Play this video (#2) and explain the effects of the shock absorber compared with the previous video.</a:t>
            </a:r>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993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993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6F1BAE19-A80B-4D87-82CD-1A51F414404E}" type="slidenum">
              <a:rPr lang="en-US" altLang="en-US"/>
              <a:pPr>
                <a:spcBef>
                  <a:spcPct val="0"/>
                </a:spcBef>
              </a:pPr>
              <a:t>43</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Play this video (#3) and reinforce (with the live PFA system) the importance of the elements.</a:t>
            </a:r>
          </a:p>
        </p:txBody>
      </p:sp>
      <p:sp>
        <p:nvSpPr>
          <p:cNvPr id="1013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013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013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DA399B3-A7E5-417D-AA87-CF2388D6C597}" type="slidenum">
              <a:rPr lang="en-US" altLang="en-US"/>
              <a:pPr>
                <a:spcBef>
                  <a:spcPct val="0"/>
                </a:spcBef>
              </a:pPr>
              <a:t>44</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0342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0342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0AE508E-3980-45BD-A8B0-2FEFECF6F8AF}" type="slidenum">
              <a:rPr lang="en-US" altLang="en-US"/>
              <a:pPr>
                <a:spcBef>
                  <a:spcPct val="0"/>
                </a:spcBef>
              </a:pPr>
              <a:t>45</a:t>
            </a:fld>
            <a:endParaRPr lang="en-US" altLang="en-US"/>
          </a:p>
        </p:txBody>
      </p:sp>
      <p:sp>
        <p:nvSpPr>
          <p:cNvPr id="103429" name="Rectangle 2"/>
          <p:cNvSpPr>
            <a:spLocks noGrp="1" noRot="1" noChangeAspect="1" noChangeArrowheads="1" noTextEdit="1"/>
          </p:cNvSpPr>
          <p:nvPr>
            <p:ph type="sldImg"/>
          </p:nvPr>
        </p:nvSpPr>
        <p:spPr>
          <a:xfrm>
            <a:off x="1119188" y="696913"/>
            <a:ext cx="4648200" cy="3486150"/>
          </a:xfrm>
          <a:ln/>
        </p:spPr>
      </p:sp>
      <p:sp>
        <p:nvSpPr>
          <p:cNvPr id="1034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63" tIns="46380" rIns="92763" bIns="46380"/>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0547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0547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52E2918-AAAF-4E3D-A0FD-89BCE531711A}" type="slidenum">
              <a:rPr lang="en-US" altLang="en-US"/>
              <a:pPr>
                <a:spcBef>
                  <a:spcPct val="0"/>
                </a:spcBef>
              </a:pPr>
              <a:t>46</a:t>
            </a:fld>
            <a:endParaRPr lang="en-US" altLang="en-US"/>
          </a:p>
        </p:txBody>
      </p:sp>
      <p:sp>
        <p:nvSpPr>
          <p:cNvPr id="105477" name="Rectangle 2"/>
          <p:cNvSpPr>
            <a:spLocks noGrp="1" noRot="1" noChangeAspect="1" noChangeArrowheads="1" noTextEdit="1"/>
          </p:cNvSpPr>
          <p:nvPr>
            <p:ph type="sldImg"/>
          </p:nvPr>
        </p:nvSpPr>
        <p:spPr>
          <a:ln/>
        </p:spPr>
      </p:sp>
      <p:sp>
        <p:nvSpPr>
          <p:cNvPr id="1054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Discuss certified and improvised anchorages. See ANSI Z 359</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0752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0752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D477DD76-6492-4EB6-8072-CC9A08A99EAE}" type="slidenum">
              <a:rPr lang="en-US" altLang="en-US"/>
              <a:pPr>
                <a:spcBef>
                  <a:spcPct val="0"/>
                </a:spcBef>
              </a:pPr>
              <a:t>47</a:t>
            </a:fld>
            <a:endParaRPr lang="en-US" altLang="en-US"/>
          </a:p>
        </p:txBody>
      </p:sp>
      <p:sp>
        <p:nvSpPr>
          <p:cNvPr id="107525" name="Rectangle 2"/>
          <p:cNvSpPr>
            <a:spLocks noGrp="1" noRot="1" noChangeAspect="1" noChangeArrowheads="1" noTextEdit="1"/>
          </p:cNvSpPr>
          <p:nvPr>
            <p:ph type="sldImg"/>
          </p:nvPr>
        </p:nvSpPr>
        <p:spPr>
          <a:ln/>
        </p:spPr>
      </p:sp>
      <p:sp>
        <p:nvSpPr>
          <p:cNvPr id="1075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Explain each of these requirements as it relates to safety.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0957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0957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09A238AC-5D07-4A3E-B2B1-7A37173C05D0}" type="slidenum">
              <a:rPr lang="en-US" altLang="en-US"/>
              <a:pPr>
                <a:spcBef>
                  <a:spcPct val="0"/>
                </a:spcBef>
              </a:pPr>
              <a:t>48</a:t>
            </a:fld>
            <a:endParaRPr lang="en-US" altLang="en-US"/>
          </a:p>
        </p:txBody>
      </p:sp>
      <p:sp>
        <p:nvSpPr>
          <p:cNvPr id="109573" name="Rectangle 2"/>
          <p:cNvSpPr>
            <a:spLocks noGrp="1" noRot="1" noChangeAspect="1" noChangeArrowheads="1" noTextEdit="1"/>
          </p:cNvSpPr>
          <p:nvPr>
            <p:ph type="sldImg"/>
          </p:nvPr>
        </p:nvSpPr>
        <p:spPr>
          <a:xfrm>
            <a:off x="1117600" y="696913"/>
            <a:ext cx="4648200" cy="3486150"/>
          </a:xfrm>
          <a:ln/>
        </p:spPr>
      </p:sp>
      <p:sp>
        <p:nvSpPr>
          <p:cNvPr id="109574" name="Rectangle 3"/>
          <p:cNvSpPr>
            <a:spLocks noGrp="1" noChangeArrowheads="1"/>
          </p:cNvSpPr>
          <p:nvPr>
            <p:ph type="body" idx="1"/>
          </p:nvPr>
        </p:nvSpPr>
        <p:spPr>
          <a:xfrm>
            <a:off x="687388" y="4416425"/>
            <a:ext cx="55070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Just like other roofing equipment that is used, remind students that there are manufacturer installation instructions provided for their safety.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161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162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7E960466-45F2-4A32-B162-D1E2D3A1C10D}" type="slidenum">
              <a:rPr lang="en-US" altLang="en-US"/>
              <a:pPr>
                <a:spcBef>
                  <a:spcPct val="0"/>
                </a:spcBef>
              </a:pPr>
              <a:t>49</a:t>
            </a:fld>
            <a:endParaRPr lang="en-US" altLang="en-US"/>
          </a:p>
        </p:txBody>
      </p:sp>
      <p:sp>
        <p:nvSpPr>
          <p:cNvPr id="111621" name="Rectangle 2"/>
          <p:cNvSpPr>
            <a:spLocks noGrp="1" noRot="1" noChangeAspect="1" noChangeArrowheads="1" noTextEdit="1"/>
          </p:cNvSpPr>
          <p:nvPr>
            <p:ph type="sldImg"/>
          </p:nvPr>
        </p:nvSpPr>
        <p:spPr>
          <a:xfrm>
            <a:off x="1117600" y="696913"/>
            <a:ext cx="4648200" cy="3486150"/>
          </a:xfrm>
          <a:ln/>
        </p:spPr>
      </p:sp>
      <p:sp>
        <p:nvSpPr>
          <p:cNvPr id="111622" name="Rectangle 3"/>
          <p:cNvSpPr>
            <a:spLocks noGrp="1" noChangeArrowheads="1"/>
          </p:cNvSpPr>
          <p:nvPr>
            <p:ph type="body" idx="1"/>
          </p:nvPr>
        </p:nvSpPr>
        <p:spPr>
          <a:xfrm>
            <a:off x="687388" y="4416425"/>
            <a:ext cx="55070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Before starting the roof construction, a plan should be established as to where the roof anchors will be installed. Ask students to raise their hand if their company currently plans for this before the start of a job. </a:t>
            </a:r>
          </a:p>
          <a:p>
            <a:endParaRPr lang="en-US" altLang="en-US" smtClean="0"/>
          </a:p>
          <a:p>
            <a:r>
              <a:rPr lang="en-US" altLang="en-US" smtClean="0"/>
              <a:t>The slide shows some general guidelines for locating roof anchors.</a:t>
            </a:r>
          </a:p>
          <a:p>
            <a:pPr>
              <a:buFontTx/>
              <a:buChar char="•"/>
            </a:pPr>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366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366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64CB1943-9494-4EE2-BD73-41668F0AEC7C}" type="slidenum">
              <a:rPr lang="en-US" altLang="en-US"/>
              <a:pPr>
                <a:spcBef>
                  <a:spcPct val="0"/>
                </a:spcBef>
              </a:pPr>
              <a:t>50</a:t>
            </a:fld>
            <a:endParaRPr lang="en-US" altLang="en-US"/>
          </a:p>
        </p:txBody>
      </p:sp>
      <p:sp>
        <p:nvSpPr>
          <p:cNvPr id="113669" name="Rectangle 2"/>
          <p:cNvSpPr>
            <a:spLocks noGrp="1" noRot="1" noChangeAspect="1" noChangeArrowheads="1" noTextEdit="1"/>
          </p:cNvSpPr>
          <p:nvPr>
            <p:ph type="sldImg"/>
          </p:nvPr>
        </p:nvSpPr>
        <p:spPr>
          <a:xfrm>
            <a:off x="1117600" y="696913"/>
            <a:ext cx="4648200" cy="3486150"/>
          </a:xfrm>
          <a:ln/>
        </p:spPr>
      </p:sp>
      <p:sp>
        <p:nvSpPr>
          <p:cNvPr id="113670" name="Rectangle 3"/>
          <p:cNvSpPr>
            <a:spLocks noGrp="1" noChangeArrowheads="1"/>
          </p:cNvSpPr>
          <p:nvPr>
            <p:ph type="body" idx="1"/>
          </p:nvPr>
        </p:nvSpPr>
        <p:spPr>
          <a:xfrm>
            <a:off x="687388" y="4416425"/>
            <a:ext cx="55070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Before starting the roof construction, a plan should be established as to where the roof anchors will be installed. </a:t>
            </a:r>
          </a:p>
          <a:p>
            <a:pPr>
              <a:buFontTx/>
              <a:buChar char="•"/>
            </a:pPr>
            <a:r>
              <a:rPr lang="en-US" altLang="en-US" smtClean="0"/>
              <a:t>The slide shows some general guidelines for locating roof anchors.</a:t>
            </a:r>
          </a:p>
          <a:p>
            <a:pPr>
              <a:buFontTx/>
              <a:buChar char="•"/>
            </a:pPr>
            <a:r>
              <a:rPr lang="en-US" altLang="en-US" smtClean="0"/>
              <a:t>It’s best to position the anchor directly above the work area of the worker to limit the amount of lifeline extended and thereby minimize swing falls or free fall distances.</a:t>
            </a:r>
          </a:p>
          <a:p>
            <a:pPr>
              <a:buFontTx/>
              <a:buChar char="•"/>
            </a:pPr>
            <a:endParaRPr lang="en-US" altLang="en-US" smtClean="0"/>
          </a:p>
          <a:p>
            <a:r>
              <a:rPr lang="en-US" altLang="en-US" smtClean="0"/>
              <a:t>Note: Give example of lifeline held at second roof anchor with carabiner.</a:t>
            </a:r>
          </a:p>
          <a:p>
            <a:pPr>
              <a:buFontTx/>
              <a:buChar char="•"/>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2253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2253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A3726952-7A3B-4E83-892A-3F2C139109B0}" type="slidenum">
              <a:rPr lang="en-US" altLang="en-US"/>
              <a:pPr>
                <a:spcBef>
                  <a:spcPct val="0"/>
                </a:spcBef>
              </a:pPr>
              <a:t>5</a:t>
            </a:fld>
            <a:endParaRPr lang="en-US" altLang="en-US" dirty="0"/>
          </a:p>
        </p:txBody>
      </p:sp>
      <p:sp>
        <p:nvSpPr>
          <p:cNvPr id="22533" name="Rectangle 2"/>
          <p:cNvSpPr>
            <a:spLocks noGrp="1" noRot="1" noChangeAspect="1" noChangeArrowheads="1" noTextEdit="1"/>
          </p:cNvSpPr>
          <p:nvPr>
            <p:ph type="sldImg"/>
          </p:nvPr>
        </p:nvSpPr>
        <p:spPr>
          <a:xfrm>
            <a:off x="1176338" y="739775"/>
            <a:ext cx="4535487" cy="3402013"/>
          </a:xfrm>
          <a:ln/>
        </p:spPr>
      </p:sp>
      <p:sp>
        <p:nvSpPr>
          <p:cNvPr id="225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Roofing is a trade that requires skill and craftsmanship, but one that exposes roof mechanics to a variety of dangers. This is why our objectives for today are clearly stated and supported by this grant from OSHA. Their job, as a function within the Labor Department of the government, is to keep you, as workers, safe.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571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571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42DDAB9-23EA-4563-A332-A45370542DCC}" type="slidenum">
              <a:rPr lang="en-US" altLang="en-US"/>
              <a:pPr>
                <a:spcBef>
                  <a:spcPct val="0"/>
                </a:spcBef>
              </a:pPr>
              <a:t>51</a:t>
            </a:fld>
            <a:endParaRPr lang="en-US" altLang="en-US"/>
          </a:p>
        </p:txBody>
      </p:sp>
      <p:sp>
        <p:nvSpPr>
          <p:cNvPr id="115717" name="Rectangle 2"/>
          <p:cNvSpPr>
            <a:spLocks noGrp="1" noRot="1" noChangeAspect="1" noChangeArrowheads="1" noTextEdit="1"/>
          </p:cNvSpPr>
          <p:nvPr>
            <p:ph type="sldImg"/>
          </p:nvPr>
        </p:nvSpPr>
        <p:spPr>
          <a:xfrm>
            <a:off x="1117600" y="696913"/>
            <a:ext cx="4648200" cy="3486150"/>
          </a:xfrm>
          <a:ln/>
        </p:spPr>
      </p:sp>
      <p:sp>
        <p:nvSpPr>
          <p:cNvPr id="115718" name="Rectangle 3"/>
          <p:cNvSpPr>
            <a:spLocks noGrp="1" noChangeArrowheads="1"/>
          </p:cNvSpPr>
          <p:nvPr>
            <p:ph type="body" idx="1"/>
          </p:nvPr>
        </p:nvSpPr>
        <p:spPr>
          <a:xfrm>
            <a:off x="687388" y="4416425"/>
            <a:ext cx="55070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Swing Falls: </a:t>
            </a:r>
          </a:p>
          <a:p>
            <a:pPr>
              <a:buFontTx/>
              <a:buChar char="•"/>
            </a:pPr>
            <a:r>
              <a:rPr lang="en-US" altLang="en-US" smtClean="0"/>
              <a:t>Swing falls occur when the anchor is not directly above the point where a fall occurs. The force of striking an object while swinging can be great and cause serious injury. </a:t>
            </a:r>
          </a:p>
          <a:p>
            <a:pPr>
              <a:buFontTx/>
              <a:buChar char="•"/>
            </a:pPr>
            <a:r>
              <a:rPr lang="en-US" altLang="en-US" smtClean="0"/>
              <a:t>Minimize swing falls by working as directly below the anchorage as possible (the worker must be positioned within 30 degrees of the roof anchor).</a:t>
            </a:r>
          </a:p>
          <a:p>
            <a:endParaRPr lang="en-US" altLang="en-US" smtClean="0"/>
          </a:p>
          <a:p>
            <a:r>
              <a:rPr lang="en-US" altLang="en-US" smtClean="0"/>
              <a:t>Sharp Edges:</a:t>
            </a:r>
          </a:p>
          <a:p>
            <a:pPr>
              <a:buFontTx/>
              <a:buChar char="•"/>
            </a:pPr>
            <a:r>
              <a:rPr lang="en-US" altLang="en-US" smtClean="0"/>
              <a:t>Avoid working where the connecting subsystem (i.e. shock absorbing lanyard, self retracting lifeline, full body harness, etc.) or other components will be in contact with, or abrade against sharp edges. If working with equipment near sharp edges is unavoidable, protection against cutting must be provided by using a heavy pad or other means over the exposed sharp edge.</a:t>
            </a:r>
          </a:p>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776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776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00C7F95-65E5-4D92-8977-EA6727739088}" type="slidenum">
              <a:rPr lang="en-US" altLang="en-US"/>
              <a:pPr>
                <a:spcBef>
                  <a:spcPct val="0"/>
                </a:spcBef>
              </a:pPr>
              <a:t>52</a:t>
            </a:fld>
            <a:endParaRPr lang="en-US" altLang="en-US"/>
          </a:p>
        </p:txBody>
      </p:sp>
      <p:sp>
        <p:nvSpPr>
          <p:cNvPr id="117765" name="Rectangle 2"/>
          <p:cNvSpPr>
            <a:spLocks noGrp="1" noRot="1" noChangeAspect="1" noChangeArrowheads="1" noTextEdit="1"/>
          </p:cNvSpPr>
          <p:nvPr>
            <p:ph type="sldImg"/>
          </p:nvPr>
        </p:nvSpPr>
        <p:spPr>
          <a:xfrm>
            <a:off x="1117600" y="696913"/>
            <a:ext cx="4648200" cy="3486150"/>
          </a:xfrm>
          <a:ln/>
        </p:spPr>
      </p:sp>
      <p:sp>
        <p:nvSpPr>
          <p:cNvPr id="117766" name="Rectangle 3"/>
          <p:cNvSpPr>
            <a:spLocks noGrp="1" noChangeArrowheads="1"/>
          </p:cNvSpPr>
          <p:nvPr>
            <p:ph type="body" idx="1"/>
          </p:nvPr>
        </p:nvSpPr>
        <p:spPr>
          <a:xfrm>
            <a:off x="687388" y="4416425"/>
            <a:ext cx="55070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Swing Falls: </a:t>
            </a:r>
          </a:p>
          <a:p>
            <a:pPr>
              <a:buFontTx/>
              <a:buChar char="•"/>
            </a:pPr>
            <a:r>
              <a:rPr lang="en-US" altLang="en-US" smtClean="0"/>
              <a:t>Swing falls occur when the anchor is not directly above the point where a fall occurs. The force of striking an object while swinging can be great and cause serious injury. </a:t>
            </a:r>
          </a:p>
          <a:p>
            <a:pPr>
              <a:buFontTx/>
              <a:buChar char="•"/>
            </a:pPr>
            <a:r>
              <a:rPr lang="en-US" altLang="en-US" smtClean="0"/>
              <a:t>Minimize swing falls by working as directly below the anchorage as possible (the worker must be positioned within 30 degrees of the roof anchor).</a:t>
            </a:r>
          </a:p>
          <a:p>
            <a:endParaRPr lang="en-US" altLang="en-US" smtClean="0"/>
          </a:p>
          <a:p>
            <a:r>
              <a:rPr lang="en-US" altLang="en-US" smtClean="0"/>
              <a:t>Sharp Edges:</a:t>
            </a:r>
          </a:p>
          <a:p>
            <a:pPr>
              <a:buFontTx/>
              <a:buChar char="•"/>
            </a:pPr>
            <a:r>
              <a:rPr lang="en-US" altLang="en-US" smtClean="0"/>
              <a:t>Avoid working where the connecting subsystem (i.e. shock absorbing lanyard, self retracting lifeline, full body harness, etc.) or other components will be in contact with, or abrade against sharp edges. If working with equipment near sharp edges is unavoidable, protection against cutting must be provided by using a heavy pad or other means over the exposed sharp edge.</a:t>
            </a:r>
          </a:p>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1981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1981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2B7EFBD6-7154-4F15-993E-A9598A273EFF}" type="slidenum">
              <a:rPr lang="en-US" altLang="en-US"/>
              <a:pPr>
                <a:spcBef>
                  <a:spcPct val="0"/>
                </a:spcBef>
              </a:pPr>
              <a:t>53</a:t>
            </a:fld>
            <a:endParaRPr lang="en-US" altLang="en-US"/>
          </a:p>
        </p:txBody>
      </p:sp>
      <p:sp>
        <p:nvSpPr>
          <p:cNvPr id="119813" name="Rectangle 2"/>
          <p:cNvSpPr>
            <a:spLocks noGrp="1" noRot="1" noChangeAspect="1" noChangeArrowheads="1" noTextEdit="1"/>
          </p:cNvSpPr>
          <p:nvPr>
            <p:ph type="sldImg"/>
          </p:nvPr>
        </p:nvSpPr>
        <p:spPr>
          <a:xfrm>
            <a:off x="1117600" y="696913"/>
            <a:ext cx="4648200" cy="3486150"/>
          </a:xfrm>
          <a:ln/>
        </p:spPr>
      </p:sp>
      <p:sp>
        <p:nvSpPr>
          <p:cNvPr id="119814" name="Rectangle 3"/>
          <p:cNvSpPr>
            <a:spLocks noGrp="1" noChangeArrowheads="1"/>
          </p:cNvSpPr>
          <p:nvPr>
            <p:ph type="body" idx="1"/>
          </p:nvPr>
        </p:nvSpPr>
        <p:spPr>
          <a:xfrm>
            <a:off x="687388" y="4416425"/>
            <a:ext cx="5507037"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Instructors should discuss issues related to ridge anchors that have D-rings on each side and DBI roof anchor with single D-ring</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Ask students to spend a couple minutes considering this. Allow about five minutes of discussion from students who think both “yes” and “no”.</a:t>
            </a:r>
          </a:p>
        </p:txBody>
      </p:sp>
      <p:sp>
        <p:nvSpPr>
          <p:cNvPr id="1218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2186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2186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8D13672-2B65-4065-B798-1D7F24D8DF4F}" type="slidenum">
              <a:rPr lang="en-US" altLang="en-US"/>
              <a:pPr>
                <a:spcBef>
                  <a:spcPct val="0"/>
                </a:spcBef>
              </a:pPr>
              <a:t>54</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5,000 or maintain safety factor of two</a:t>
            </a:r>
          </a:p>
        </p:txBody>
      </p:sp>
      <p:sp>
        <p:nvSpPr>
          <p:cNvPr id="1239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239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239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638C968C-1F80-4CA3-9A2D-D91842B467E2}" type="slidenum">
              <a:rPr lang="en-US" altLang="en-US"/>
              <a:pPr>
                <a:spcBef>
                  <a:spcPct val="0"/>
                </a:spcBef>
              </a:pPr>
              <a:t>55</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2595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2595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D7C252D-06AC-4025-BF0E-7814C0F83B92}" type="slidenum">
              <a:rPr lang="en-US" altLang="en-US"/>
              <a:pPr>
                <a:spcBef>
                  <a:spcPct val="0"/>
                </a:spcBef>
              </a:pPr>
              <a:t>56</a:t>
            </a:fld>
            <a:endParaRPr lang="en-US" altLang="en-US"/>
          </a:p>
        </p:txBody>
      </p:sp>
      <p:sp>
        <p:nvSpPr>
          <p:cNvPr id="125957" name="Rectangle 2"/>
          <p:cNvSpPr>
            <a:spLocks noGrp="1" noRot="1" noChangeAspect="1" noChangeArrowheads="1" noTextEdit="1"/>
          </p:cNvSpPr>
          <p:nvPr>
            <p:ph type="sldImg"/>
          </p:nvPr>
        </p:nvSpPr>
        <p:spPr>
          <a:xfrm>
            <a:off x="1117600" y="696913"/>
            <a:ext cx="4648200" cy="3486150"/>
          </a:xfrm>
          <a:ln/>
        </p:spPr>
      </p:sp>
      <p:sp>
        <p:nvSpPr>
          <p:cNvPr id="1259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2" tIns="46385" rIns="92772" bIns="46385"/>
          <a:lstStyle/>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280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280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59A66F8C-44A3-480C-9EFB-AE54309FDA20}" type="slidenum">
              <a:rPr lang="en-US" altLang="en-US"/>
              <a:pPr>
                <a:spcBef>
                  <a:spcPct val="0"/>
                </a:spcBef>
              </a:pPr>
              <a:t>57</a:t>
            </a:fld>
            <a:endParaRPr lang="en-US" altLang="en-US"/>
          </a:p>
        </p:txBody>
      </p:sp>
      <p:sp>
        <p:nvSpPr>
          <p:cNvPr id="128005" name="Rectangle 2"/>
          <p:cNvSpPr>
            <a:spLocks noGrp="1" noRot="1" noChangeAspect="1" noChangeArrowheads="1" noTextEdit="1"/>
          </p:cNvSpPr>
          <p:nvPr>
            <p:ph type="sldImg"/>
          </p:nvPr>
        </p:nvSpPr>
        <p:spPr>
          <a:ln/>
        </p:spPr>
      </p:sp>
      <p:sp>
        <p:nvSpPr>
          <p:cNvPr id="1280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Ask: What is meant by prompt rescue? In a letter of interpretation, OSHA stated "the word 'prompt' requires rescue be performed quickly—in time to prevent serious injury to the worker." </a:t>
            </a:r>
          </a:p>
          <a:p>
            <a:pPr eaLnBrk="1" hangingPunct="1"/>
            <a:endParaRPr lang="en-US" altLang="en-US" smtClean="0"/>
          </a:p>
          <a:p>
            <a:pPr eaLnBrk="1" hangingPunct="1">
              <a:buFontTx/>
              <a:buChar char="•"/>
            </a:pPr>
            <a:r>
              <a:rPr lang="en-US" altLang="en-US" smtClean="0"/>
              <a:t>Rescue should be addressed in your company safety program as part of a fall- protection plan. OSHA's 1926 Subpart M envisions post-fall rescue as a pre-planned event. Workers should be trained in available rescue equipment and specific techniques, along with the hazards of a rescue operation.</a:t>
            </a:r>
          </a:p>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300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300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DD7ED1A-AD04-48DB-863C-71B69A022F35}" type="slidenum">
              <a:rPr lang="en-US" altLang="en-US"/>
              <a:pPr>
                <a:spcBef>
                  <a:spcPct val="0"/>
                </a:spcBef>
              </a:pPr>
              <a:t>58</a:t>
            </a:fld>
            <a:endParaRPr lang="en-US" altLang="en-US"/>
          </a:p>
        </p:txBody>
      </p:sp>
      <p:sp>
        <p:nvSpPr>
          <p:cNvPr id="130053" name="Rectangle 2"/>
          <p:cNvSpPr>
            <a:spLocks noGrp="1" noRot="1" noChangeAspect="1" noChangeArrowheads="1" noTextEdit="1"/>
          </p:cNvSpPr>
          <p:nvPr>
            <p:ph type="sldImg"/>
          </p:nvPr>
        </p:nvSpPr>
        <p:spPr>
          <a:ln/>
        </p:spPr>
      </p:sp>
      <p:sp>
        <p:nvSpPr>
          <p:cNvPr id="1300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t>You should consider several factors when developing a comprehensive fall-rescue plan. </a:t>
            </a:r>
          </a:p>
          <a:p>
            <a:pPr eaLnBrk="1" hangingPunct="1">
              <a:buFontTx/>
              <a:buChar char="•"/>
            </a:pPr>
            <a:r>
              <a:rPr lang="en-US" altLang="en-US" smtClean="0"/>
              <a:t>Equipping workers with cell phones or two-way radios will allow them to contact co-workers or emergency responders for assistance.</a:t>
            </a:r>
          </a:p>
          <a:p>
            <a:pPr eaLnBrk="1" hangingPunct="1">
              <a:buFontTx/>
              <a:buChar char="•"/>
            </a:pPr>
            <a:r>
              <a:rPr lang="en-US" altLang="en-US" smtClean="0"/>
              <a:t>Telephone numbers for local emergency response agencies must be given to workers before any project begins. </a:t>
            </a:r>
          </a:p>
          <a:p>
            <a:pPr eaLnBrk="1" hangingPunct="1">
              <a:buFontTx/>
              <a:buChar char="•"/>
            </a:pPr>
            <a:endParaRPr lang="en-US" altLang="en-US" smtClean="0"/>
          </a:p>
          <a:p>
            <a:pPr eaLnBrk="1" hangingPunct="1">
              <a:buFontTx/>
              <a:buChar char="•"/>
            </a:pPr>
            <a:r>
              <a:rPr lang="en-US" altLang="en-US" smtClean="0"/>
              <a:t>Prepare Crew:</a:t>
            </a:r>
          </a:p>
          <a:p>
            <a:pPr lvl="1" eaLnBrk="1" hangingPunct="1">
              <a:buFontTx/>
              <a:buChar char="•"/>
            </a:pPr>
            <a:r>
              <a:rPr lang="en-US" altLang="en-US" smtClean="0"/>
              <a:t>Frequent meetings with the crew: Hold daily meetings with the site crew and review the plan. Your plans need to change when the job changes.</a:t>
            </a:r>
          </a:p>
          <a:p>
            <a:pPr lvl="1" eaLnBrk="1" hangingPunct="1">
              <a:buFontTx/>
              <a:buChar char="•"/>
            </a:pPr>
            <a:r>
              <a:rPr lang="en-US" altLang="en-US" smtClean="0"/>
              <a:t>Proper equipment availability: Have on site the right rescue equipment for the type of hazards present. This could include harnesses, ladders, aerial lifts and controlled descent systems. </a:t>
            </a:r>
          </a:p>
          <a:p>
            <a:pPr lvl="1" eaLnBrk="1" hangingPunct="1">
              <a:buFontTx/>
              <a:buChar char="•"/>
            </a:pPr>
            <a:r>
              <a:rPr lang="en-US" altLang="en-US" smtClean="0"/>
              <a:t>Assign accountability: Assign responsibility for planning and executing the rescue plan to one or more qualified workers.</a:t>
            </a:r>
          </a:p>
          <a:p>
            <a:pPr lvl="1" eaLnBrk="1" hangingPunct="1">
              <a:buFontTx/>
              <a:buChar char="•"/>
            </a:pPr>
            <a:r>
              <a:rPr lang="en-US" altLang="en-US" smtClean="0"/>
              <a:t>Accessible rescue equipment: Rescue equipment must be readily accessible to those responsible for the rescue plan. No time should be wasted looking for a carabiner, rope or other rescue device.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361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361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F864A57D-FEE4-400E-BF4A-A443443D4076}" type="slidenum">
              <a:rPr lang="en-US" altLang="en-US"/>
              <a:pPr>
                <a:spcBef>
                  <a:spcPct val="0"/>
                </a:spcBef>
              </a:pPr>
              <a:t>59</a:t>
            </a:fld>
            <a:endParaRPr lang="en-US" altLang="en-US"/>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t>As to whether the OSHA prompt-rescue requirement demands a second employee always be present at job locations, an OSHA </a:t>
            </a:r>
            <a:r>
              <a:rPr lang="en-US" altLang="en-US" b="1" dirty="0" smtClean="0"/>
              <a:t>interpretation </a:t>
            </a:r>
            <a:r>
              <a:rPr lang="en-US" altLang="en-US" dirty="0" smtClean="0"/>
              <a:t>states "... a single worker equipped with communication equipment that enables the worker to obtain help promptly would meet the requirement." </a:t>
            </a:r>
          </a:p>
          <a:p>
            <a:pPr eaLnBrk="1" hangingPunct="1">
              <a:buFontTx/>
              <a:buChar char="•"/>
            </a:pPr>
            <a:r>
              <a:rPr lang="en-US" altLang="en-US" dirty="0" smtClean="0"/>
              <a:t>Cell phone or two-way radio: should be in a securable pocket as close to the chest as possible</a:t>
            </a:r>
          </a:p>
          <a:p>
            <a:pPr eaLnBrk="1" hangingPunct="1">
              <a:buFontTx/>
              <a:buChar char="•"/>
            </a:pPr>
            <a:r>
              <a:rPr lang="en-US" altLang="en-US" dirty="0" smtClean="0"/>
              <a:t>However, this one-man safe harbor suggested by the standard neglects to consider the possibility that a worker who has been subjected to the forces imposed on his body by fall-arrest equipment will be incapable of using communication equipment for his rescue.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38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38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71DB4FA2-7FA6-451B-A305-1BD41981EAD0}" type="slidenum">
              <a:rPr lang="en-US" altLang="en-US"/>
              <a:pPr>
                <a:spcBef>
                  <a:spcPct val="0"/>
                </a:spcBef>
              </a:pPr>
              <a:t>60</a:t>
            </a:fld>
            <a:endParaRPr lang="en-US" altLang="en-US"/>
          </a:p>
        </p:txBody>
      </p:sp>
      <p:sp>
        <p:nvSpPr>
          <p:cNvPr id="138245" name="Rectangle 2"/>
          <p:cNvSpPr>
            <a:spLocks noGrp="1" noRot="1" noChangeAspect="1" noChangeArrowheads="1" noTextEdit="1"/>
          </p:cNvSpPr>
          <p:nvPr>
            <p:ph type="sldImg"/>
          </p:nvPr>
        </p:nvSpPr>
        <p:spPr>
          <a:ln/>
        </p:spPr>
      </p:sp>
      <p:sp>
        <p:nvSpPr>
          <p:cNvPr id="138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t>As with any emergency, a call to 911 should be the first step that those on the scene take in rescuing a fallen worker.</a:t>
            </a:r>
          </a:p>
          <a:p>
            <a:pPr eaLnBrk="1" hangingPunct="1">
              <a:buFontTx/>
              <a:buChar char="•"/>
            </a:pPr>
            <a:r>
              <a:rPr lang="en-US" altLang="en-US" smtClean="0"/>
              <a:t>But don't think that the responsibility for rescue is satisfied with that 911 call. Employers should ensure that their rescue plan identifies specific strategies for rescue. </a:t>
            </a:r>
          </a:p>
          <a:p>
            <a:pPr eaLnBrk="1" hangingPunct="1">
              <a:buFontTx/>
              <a:buChar char="•"/>
            </a:pPr>
            <a:r>
              <a:rPr lang="en-US" altLang="en-US" smtClean="0"/>
              <a:t>According to one safety expert, second or third injuries or fatalities are not uncommon as a result of </a:t>
            </a:r>
            <a:r>
              <a:rPr lang="en-US" altLang="en-US" i="1" smtClean="0"/>
              <a:t>unplanned</a:t>
            </a:r>
            <a:r>
              <a:rPr lang="en-US" altLang="en-US" smtClean="0"/>
              <a:t> attempts to rescue. And, the fact is, many rescue personnel are not trained in high-angle rescue. </a:t>
            </a:r>
          </a:p>
          <a:p>
            <a:pPr eaLnBrk="1" hangingPunct="1">
              <a:buFontTx/>
              <a:buChar char="•"/>
            </a:pPr>
            <a:r>
              <a:rPr lang="en-US" altLang="en-US" smtClean="0"/>
              <a:t>This makes an employer's rescue plan even more important.</a:t>
            </a:r>
          </a:p>
          <a:p>
            <a:pPr eaLnBrk="1" hangingPunct="1">
              <a:buFontTx/>
              <a:buChar char="•"/>
            </a:pPr>
            <a:endParaRPr lang="en-US" altLang="en-US" smtClean="0"/>
          </a:p>
          <a:p>
            <a:pPr eaLnBrk="1" hangingPunct="1">
              <a:buFontTx/>
              <a:buChar char="•"/>
            </a:pPr>
            <a:r>
              <a:rPr lang="en-US" altLang="en-US" smtClean="0"/>
              <a:t>High-angle rescue is the act of removing sick, injured of trapped people from very high places that cannot be reached by department aerial ladders. Examples of such places would include industrial cranes, window-washing equipment for high rise buildings and bridge super-structures.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24579"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2458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FDD0D4BA-498B-47BF-BE13-15706CD77CB9}" type="slidenum">
              <a:rPr lang="en-US" altLang="en-US"/>
              <a:pPr>
                <a:spcBef>
                  <a:spcPct val="0"/>
                </a:spcBef>
              </a:pPr>
              <a:t>6</a:t>
            </a:fld>
            <a:endParaRPr lang="en-US" altLang="en-US" dirty="0"/>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Statistics taken from the 2013 BLS Census of Fatal Occupational Injuries.  3 roofing company employees died from exposures to substances; 3 died in transportation incidents</a:t>
            </a:r>
          </a:p>
          <a:p>
            <a:endParaRPr lang="en-US" altLang="en-US" dirty="0" smtClean="0"/>
          </a:p>
          <a:p>
            <a:r>
              <a:rPr lang="en-US" altLang="en-US" dirty="0" smtClean="0"/>
              <a:t>Explain, however, that a recent study of commercial and residential roofers published in the Journal of Safety Research, reported that 94% of commercial roofers felt that their level of safety at the job was either “Safe” or “Very Safe”. Only 74% of residential roofers felt that the level of safety at the job was either “Safe” or “Very Safe”.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402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40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53B8677C-900A-435A-AF7F-26C03E0C6E0D}" type="slidenum">
              <a:rPr lang="en-US" altLang="en-US"/>
              <a:pPr>
                <a:spcBef>
                  <a:spcPct val="0"/>
                </a:spcBef>
              </a:pPr>
              <a:t>61</a:t>
            </a:fld>
            <a:endParaRPr lang="en-US" altLang="en-US"/>
          </a:p>
        </p:txBody>
      </p:sp>
      <p:sp>
        <p:nvSpPr>
          <p:cNvPr id="140293" name="Rectangle 2"/>
          <p:cNvSpPr>
            <a:spLocks noGrp="1" noRot="1" noChangeAspect="1" noChangeArrowheads="1" noTextEdit="1"/>
          </p:cNvSpPr>
          <p:nvPr>
            <p:ph type="sldImg"/>
          </p:nvPr>
        </p:nvSpPr>
        <p:spPr>
          <a:ln/>
        </p:spPr>
      </p:sp>
      <p:sp>
        <p:nvSpPr>
          <p:cNvPr id="140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t>The critical focus should be the health implications of </a:t>
            </a:r>
            <a:r>
              <a:rPr lang="en-US" altLang="en-US" b="1" smtClean="0"/>
              <a:t>suspension trauma</a:t>
            </a:r>
            <a:r>
              <a:rPr lang="en-US" altLang="en-US" smtClean="0"/>
              <a:t> and how to minimize or eliminate its effects.</a:t>
            </a:r>
          </a:p>
          <a:p>
            <a:pPr eaLnBrk="1" hangingPunct="1">
              <a:buFontTx/>
              <a:buChar char="•"/>
            </a:pPr>
            <a:r>
              <a:rPr lang="en-US" altLang="en-US" smtClean="0"/>
              <a:t>Suspension trauma is a common name for orthostatic incompetence, which is also called orthostatic intolerance. </a:t>
            </a:r>
          </a:p>
          <a:p>
            <a:pPr eaLnBrk="1" hangingPunct="1">
              <a:buFontTx/>
              <a:buChar char="•"/>
            </a:pPr>
            <a:r>
              <a:rPr lang="en-US" altLang="en-US" smtClean="0"/>
              <a:t>Ortho is a Greek root, meaning </a:t>
            </a:r>
            <a:r>
              <a:rPr lang="en-US" altLang="en-US" i="1" smtClean="0"/>
              <a:t>straight </a:t>
            </a:r>
            <a:r>
              <a:rPr lang="en-US" altLang="en-US" smtClean="0"/>
              <a:t>(for example, an orthodontist straightens teeth), and static means </a:t>
            </a:r>
            <a:r>
              <a:rPr lang="en-US" altLang="en-US" i="1" smtClean="0"/>
              <a:t>fixed </a:t>
            </a:r>
            <a:r>
              <a:rPr lang="en-US" altLang="en-US" smtClean="0"/>
              <a:t>or </a:t>
            </a:r>
            <a:r>
              <a:rPr lang="en-US" altLang="en-US" i="1" smtClean="0"/>
              <a:t>stationary. </a:t>
            </a:r>
          </a:p>
          <a:p>
            <a:pPr eaLnBrk="1" hangingPunct="1">
              <a:buFontTx/>
              <a:buChar char="•"/>
            </a:pPr>
            <a:r>
              <a:rPr lang="en-US" altLang="en-US" smtClean="0"/>
              <a:t>Orthostatic incompetence results from being in a straight position without movement for a period of time.</a:t>
            </a:r>
            <a:r>
              <a:rPr lang="en-US" altLang="en-US" i="1" smtClean="0"/>
              <a:t/>
            </a:r>
            <a:br>
              <a:rPr lang="en-US" altLang="en-US" i="1" smtClean="0"/>
            </a:br>
            <a:endParaRPr lang="en-US" altLang="en-US" i="1" smtClean="0"/>
          </a:p>
          <a:p>
            <a:pPr eaLnBrk="1" hangingPunct="1">
              <a:buFont typeface="Symbol" pitchFamily="1" charset="2"/>
              <a:buChar char=""/>
            </a:pPr>
            <a:r>
              <a:rPr lang="en-US" altLang="en-US" smtClean="0"/>
              <a:t>We've all heard about what can happen to people standing motionless for some time; for example, in a school assembly. They can faint due to lack of blood flow to the brain. That condition is self-correcting when a person falls over; he/she usually quickly revives because the legs, heart and brain are on the same level, and blood is returned to the heart. </a:t>
            </a:r>
          </a:p>
          <a:p>
            <a:pPr eaLnBrk="1" hangingPunct="1">
              <a:buFont typeface="Symbol" pitchFamily="1" charset="2"/>
              <a:buChar char=""/>
            </a:pPr>
            <a:r>
              <a:rPr lang="en-US" altLang="en-US" smtClean="0"/>
              <a:t>A harness keeps a fallen worker in an upright position.</a:t>
            </a:r>
            <a:r>
              <a:rPr lang="en-US" altLang="en-US" i="1" smtClean="0"/>
              <a:t> </a:t>
            </a:r>
            <a:r>
              <a:rPr lang="en-US" altLang="en-US" smtClean="0"/>
              <a:t>Blood accumulates in the lower extremities.</a:t>
            </a:r>
          </a:p>
          <a:p>
            <a:pPr eaLnBrk="1" hangingPunct="1">
              <a:buFont typeface="Symbol" pitchFamily="1" charset="2"/>
              <a:buChar char=""/>
            </a:pPr>
            <a:r>
              <a:rPr lang="en-US" altLang="en-US" i="1" smtClean="0"/>
              <a:t>Most experts agree that unconsciousness, followed by death, can result in less than 30 minutes. Some resources even say that suspension for more than 5 minutes can be deadly!</a:t>
            </a:r>
            <a:r>
              <a:rPr lang="en-US" altLang="en-US" smtClean="0"/>
              <a:t> </a:t>
            </a:r>
          </a:p>
          <a:p>
            <a:pPr eaLnBrk="1" hangingPunct="1">
              <a:buFont typeface="Symbol" pitchFamily="1" charset="2"/>
              <a:buChar char=""/>
            </a:pPr>
            <a:r>
              <a:rPr lang="en-US" altLang="en-US" i="1" smtClean="0"/>
              <a:t>New Z359 standard  states that “contact” should be made with victim within targeted goal of 6 minutes. Contact is  meant to be communication or physical contact.</a:t>
            </a:r>
            <a:br>
              <a:rPr lang="en-US" altLang="en-US" i="1" smtClean="0"/>
            </a:br>
            <a:endParaRPr lang="en-US" altLang="en-US" i="1"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Ask students if any of them have been a part (or witnessed) a fall at their work place. Allow a few minutes for them to explain what happened. </a:t>
            </a:r>
          </a:p>
        </p:txBody>
      </p:sp>
      <p:sp>
        <p:nvSpPr>
          <p:cNvPr id="1423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4234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4234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69A6773B-BBCF-4308-902D-4DCBD5F0D367}" type="slidenum">
              <a:rPr lang="en-US" altLang="en-US"/>
              <a:pPr>
                <a:spcBef>
                  <a:spcPct val="0"/>
                </a:spcBef>
              </a:pPr>
              <a:t>62</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Describe what can happen in these situations.</a:t>
            </a:r>
          </a:p>
        </p:txBody>
      </p:sp>
      <p:sp>
        <p:nvSpPr>
          <p:cNvPr id="1443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44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44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BFD71392-27CF-4755-9E3C-172BB9DB8D52}" type="slidenum">
              <a:rPr lang="en-US" altLang="en-US"/>
              <a:pPr>
                <a:spcBef>
                  <a:spcPct val="0"/>
                </a:spcBef>
              </a:pPr>
              <a:t>63</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464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464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8F3E85C5-2DB6-446F-B8EE-43B2406BB710}" type="slidenum">
              <a:rPr lang="en-US" altLang="en-US"/>
              <a:pPr>
                <a:spcBef>
                  <a:spcPct val="0"/>
                </a:spcBef>
              </a:pPr>
              <a:t>64</a:t>
            </a:fld>
            <a:endParaRPr lang="en-US" altLang="en-US"/>
          </a:p>
        </p:txBody>
      </p:sp>
      <p:sp>
        <p:nvSpPr>
          <p:cNvPr id="146437" name="Rectangle 2"/>
          <p:cNvSpPr>
            <a:spLocks noGrp="1" noRot="1" noChangeAspect="1" noChangeArrowheads="1" noTextEdit="1"/>
          </p:cNvSpPr>
          <p:nvPr>
            <p:ph type="sldImg"/>
          </p:nvPr>
        </p:nvSpPr>
        <p:spPr>
          <a:ln/>
        </p:spPr>
      </p:sp>
      <p:sp>
        <p:nvSpPr>
          <p:cNvPr id="1464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smtClean="0"/>
              <a:t>Prepare the Crew</a:t>
            </a:r>
            <a:endParaRPr lang="en-US" altLang="en-US" smtClean="0"/>
          </a:p>
          <a:p>
            <a:pPr eaLnBrk="1" hangingPunct="1">
              <a:buFontTx/>
              <a:buChar char="•"/>
            </a:pPr>
            <a:r>
              <a:rPr lang="en-US" altLang="en-US" smtClean="0"/>
              <a:t>Ordinarily, the greater the number of workers at a job  site where a worker has fallen, the easier it will be to bring the worker to safety.</a:t>
            </a:r>
          </a:p>
          <a:p>
            <a:pPr eaLnBrk="1" hangingPunct="1">
              <a:buFontTx/>
              <a:buChar char="•"/>
            </a:pPr>
            <a:r>
              <a:rPr lang="en-US" altLang="en-US" smtClean="0"/>
              <a:t> This may involve something as simple as several workers using the fallen worker’s lifeline to pull him back up to the level or deck from which he has fallen. </a:t>
            </a:r>
          </a:p>
          <a:p>
            <a:pPr eaLnBrk="1" hangingPunct="1">
              <a:buFontTx/>
              <a:buChar char="•"/>
            </a:pPr>
            <a:r>
              <a:rPr lang="en-US" altLang="en-US" smtClean="0"/>
              <a:t>Generally, it will be quicker and simpler to bring a fallen worker back up rather than lower him.</a:t>
            </a:r>
          </a:p>
          <a:p>
            <a:pPr eaLnBrk="1" hangingPunct="1">
              <a:buFontTx/>
              <a:buChar char="•"/>
            </a:pPr>
            <a:r>
              <a:rPr lang="en-US" altLang="en-US" b="1" smtClean="0"/>
              <a:t>It is critical that rescuers are protected by personal fall-arrest equipment while attempting the rescue of a fallen worker.</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48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48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BB02687-CDAF-43CB-A3C3-6F2F6FA26CDA}" type="slidenum">
              <a:rPr lang="en-US" altLang="en-US"/>
              <a:pPr>
                <a:spcBef>
                  <a:spcPct val="0"/>
                </a:spcBef>
              </a:pPr>
              <a:t>65</a:t>
            </a:fld>
            <a:endParaRPr lang="en-US" altLang="en-US"/>
          </a:p>
        </p:txBody>
      </p:sp>
      <p:sp>
        <p:nvSpPr>
          <p:cNvPr id="148485" name="Rectangle 2"/>
          <p:cNvSpPr>
            <a:spLocks noGrp="1" noRot="1" noChangeAspect="1" noChangeArrowheads="1" noTextEdit="1"/>
          </p:cNvSpPr>
          <p:nvPr>
            <p:ph type="sldImg"/>
          </p:nvPr>
        </p:nvSpPr>
        <p:spPr>
          <a:ln/>
        </p:spPr>
      </p:sp>
      <p:sp>
        <p:nvSpPr>
          <p:cNvPr id="148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t>Equipment that is already on the job site can provide the simplest rescue method.</a:t>
            </a:r>
          </a:p>
          <a:p>
            <a:pPr eaLnBrk="1" hangingPunct="1">
              <a:buFontTx/>
              <a:buChar char="•"/>
            </a:pPr>
            <a:r>
              <a:rPr lang="en-US" altLang="en-US" smtClean="0"/>
              <a:t> Ladders, personnel lifts and scaffolds are capable of being moved easily and set up quickly to assist in or accomplish the rescue.</a:t>
            </a:r>
          </a:p>
          <a:p>
            <a:pPr eaLnBrk="1" hangingPunct="1">
              <a:buFontTx/>
              <a:buChar char="•"/>
            </a:pPr>
            <a:r>
              <a:rPr lang="en-US" altLang="en-US" smtClean="0"/>
              <a:t> Limited additional training is needed for workers rescuing a crew member using this type of equipment because they already should be well-versed in its use.</a:t>
            </a:r>
          </a:p>
          <a:p>
            <a:pPr eaLnBrk="1" hangingPunct="1">
              <a:buFontTx/>
              <a:buChar char="•"/>
            </a:pPr>
            <a:endParaRPr lang="en-US" altLang="en-US" smtClean="0"/>
          </a:p>
          <a:p>
            <a:pPr eaLnBrk="1" hangingPunct="1">
              <a:buClr>
                <a:schemeClr val="tx1"/>
              </a:buClr>
              <a:buFont typeface="Symbol" pitchFamily="1" charset="2"/>
              <a:buChar char=""/>
            </a:pPr>
            <a:r>
              <a:rPr lang="en-US" altLang="en-US" smtClean="0"/>
              <a:t>Pulleys, winches and descending devices also may be used to affect a rescue, but specialized worker training in set-up and use of such equipment should be done prior to equipping crews with any devices.</a:t>
            </a:r>
          </a:p>
          <a:p>
            <a:pPr eaLnBrk="1" hangingPunct="1"/>
            <a:endParaRPr lang="en-US" altLang="en-US" b="1" i="1" smtClean="0"/>
          </a:p>
          <a:p>
            <a:pPr eaLnBrk="1" hangingPunct="1">
              <a:buFontTx/>
              <a:buChar char="•"/>
            </a:pPr>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Refer back to the stories that were shared with the class to see if any of these pieces of equipment were used. Describe each one and how they are commonly used. </a:t>
            </a:r>
          </a:p>
        </p:txBody>
      </p:sp>
      <p:sp>
        <p:nvSpPr>
          <p:cNvPr id="150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505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505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F53B7CE6-5F00-44BB-8994-6CF360AF2E82}" type="slidenum">
              <a:rPr lang="en-US" altLang="en-US"/>
              <a:pPr>
                <a:spcBef>
                  <a:spcPct val="0"/>
                </a:spcBef>
              </a:pPr>
              <a:t>66</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525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525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C852E06-1DCA-4FA9-AA59-E930F8414404}" type="slidenum">
              <a:rPr lang="en-US" altLang="en-US"/>
              <a:pPr>
                <a:spcBef>
                  <a:spcPct val="0"/>
                </a:spcBef>
              </a:pPr>
              <a:t>67</a:t>
            </a:fld>
            <a:endParaRPr lang="en-US" altLang="en-US"/>
          </a:p>
        </p:txBody>
      </p:sp>
      <p:sp>
        <p:nvSpPr>
          <p:cNvPr id="152581" name="Rectangle 2"/>
          <p:cNvSpPr>
            <a:spLocks noGrp="1" noRot="1" noChangeAspect="1" noChangeArrowheads="1" noTextEdit="1"/>
          </p:cNvSpPr>
          <p:nvPr>
            <p:ph type="sldImg"/>
          </p:nvPr>
        </p:nvSpPr>
        <p:spPr>
          <a:ln/>
        </p:spPr>
      </p:sp>
      <p:sp>
        <p:nvSpPr>
          <p:cNvPr id="1525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t>In some instances, the fallen worker may be required to rescue himself without any assistance from others. This may occur because of the remoteness of the job site or work areas within the project site and/or the absence of other crew members to assist either because others have fallen in the same incident or the worker is operating as a one-man crew. </a:t>
            </a:r>
          </a:p>
          <a:p>
            <a:pPr eaLnBrk="1" hangingPunct="1">
              <a:buFontTx/>
              <a:buChar char="•"/>
            </a:pPr>
            <a:r>
              <a:rPr lang="en-US" altLang="en-US" smtClean="0"/>
              <a:t>With appropriate equipment and training, a fallen worker may be able to reach a supporting surface. But this should never be the only rescue option. Workers should also be trained in a variety of self rescue techniques.</a:t>
            </a:r>
          </a:p>
          <a:p>
            <a:pPr eaLnBrk="1" hangingPunct="1">
              <a:buFontTx/>
              <a:buChar char="•"/>
            </a:pPr>
            <a:r>
              <a:rPr lang="en-US" altLang="en-US" smtClean="0"/>
              <a:t>Self rescue may be the ability merely to relieve suspension trauma because that is often the most critical condition that can bring about death when a worker is hanging. Naturally, to attempt a self rescue, the fall must not have been so severe as to render the victim unconscious or severely injured. </a:t>
            </a:r>
          </a:p>
          <a:p>
            <a:pPr eaLnBrk="1" hangingPunct="1">
              <a:buFontTx/>
              <a:buChar char="•"/>
            </a:pPr>
            <a:r>
              <a:rPr lang="en-US" altLang="en-US" smtClean="0"/>
              <a:t>Some self rescue tools and techniques include:</a:t>
            </a:r>
          </a:p>
          <a:p>
            <a:pPr eaLnBrk="1" hangingPunct="1"/>
            <a:r>
              <a:rPr lang="en-US" altLang="en-US" smtClean="0"/>
              <a:t>-Cell phone or two-way radio: should be in an securable pocket as close to the chest as possible</a:t>
            </a:r>
          </a:p>
          <a:p>
            <a:pPr eaLnBrk="1" hangingPunct="1"/>
            <a:r>
              <a:rPr lang="en-US" altLang="en-US" smtClean="0"/>
              <a:t>-Self rescue lanyard</a:t>
            </a:r>
          </a:p>
          <a:p>
            <a:pPr eaLnBrk="1" hangingPunct="1"/>
            <a:r>
              <a:rPr lang="en-US" altLang="en-US" smtClean="0"/>
              <a:t>-Suspension trauma straps and slings</a:t>
            </a:r>
          </a:p>
          <a:p>
            <a:pPr eaLnBrk="1" hangingPunct="1"/>
            <a:r>
              <a:rPr lang="en-US" altLang="en-US" smtClean="0"/>
              <a:t>-Lifeline loop and prussic loop</a:t>
            </a:r>
          </a:p>
          <a:p>
            <a:pPr eaLnBrk="1" hangingPunct="1"/>
            <a:r>
              <a:rPr lang="en-US" altLang="en-US" smtClean="0"/>
              <a:t>-Foot wrap</a:t>
            </a:r>
          </a:p>
          <a:p>
            <a:pPr eaLnBrk="1" hangingPunct="1">
              <a:buFontTx/>
              <a:buChar char="•"/>
            </a:pPr>
            <a:endParaRPr lang="en-US" altLang="en-US" smtClean="0"/>
          </a:p>
          <a:p>
            <a:pPr eaLnBrk="1" hangingPunct="1">
              <a:buFontTx/>
              <a:buChar char="•"/>
            </a:pPr>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546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546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FFF4F83-1A1F-4BD3-A1FD-D0A183449758}" type="slidenum">
              <a:rPr lang="en-US" altLang="en-US"/>
              <a:pPr>
                <a:spcBef>
                  <a:spcPct val="0"/>
                </a:spcBef>
              </a:pPr>
              <a:t>68</a:t>
            </a:fld>
            <a:endParaRPr lang="en-US" altLang="en-US"/>
          </a:p>
        </p:txBody>
      </p:sp>
      <p:sp>
        <p:nvSpPr>
          <p:cNvPr id="154629"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eaLnBrk="1" hangingPunct="1">
              <a:buFontTx/>
              <a:buChar char="•"/>
              <a:defRPr/>
            </a:pPr>
            <a:r>
              <a:rPr lang="en-US" dirty="0" smtClean="0"/>
              <a:t>A manufacturer makes a lanyard that deploys a synthetic ladder from the lanyard’s soft pack end that attaches at the rope grab. The fallen worker can use the ladder for suspension-trauma relief or can climb to safety.</a:t>
            </a:r>
          </a:p>
          <a:p>
            <a:pPr eaLnBrk="1" hangingPunct="1">
              <a:buFontTx/>
              <a:buChar char="•"/>
              <a:defRPr/>
            </a:pPr>
            <a:endParaRPr lang="en-US" dirty="0" smtClean="0"/>
          </a:p>
          <a:p>
            <a:pPr eaLnBrk="1" hangingPunct="1">
              <a:defRPr/>
            </a:pPr>
            <a:r>
              <a:rPr lang="en-US" b="1" dirty="0" smtClean="0">
                <a:effectLst>
                  <a:outerShdw blurRad="38100" dist="38100" dir="2700000" algn="tl">
                    <a:srgbClr val="C0C0C0"/>
                  </a:outerShdw>
                </a:effectLst>
              </a:rPr>
              <a:t>Note to instructor: Show self rescue lanyard.</a:t>
            </a:r>
          </a:p>
          <a:p>
            <a:pPr eaLnBrk="1" hangingPunct="1">
              <a:defRPr/>
            </a:pPr>
            <a:r>
              <a:rPr lang="en-US" b="1" dirty="0" smtClean="0">
                <a:effectLst>
                  <a:outerShdw blurRad="38100" dist="38100" dir="2700000" algn="tl">
                    <a:srgbClr val="C0C0C0"/>
                  </a:outerShdw>
                </a:effectLst>
              </a:rPr>
              <a:t>Note to instructor: Demonstrate suspension trauma bands.</a:t>
            </a:r>
          </a:p>
          <a:p>
            <a:pPr eaLnBrk="1" hangingPunct="1">
              <a:defRPr/>
            </a:pPr>
            <a:endParaRPr lang="en-US" b="1" dirty="0" smtClean="0">
              <a:effectLst>
                <a:outerShdw blurRad="38100" dist="38100" dir="2700000" algn="tl">
                  <a:srgbClr val="C0C0C0"/>
                </a:outerShdw>
              </a:effectLst>
            </a:endParaRPr>
          </a:p>
          <a:p>
            <a:pPr eaLnBrk="1" hangingPunct="1">
              <a:buFontTx/>
              <a:buChar char="•"/>
              <a:defRPr/>
            </a:pPr>
            <a:r>
              <a:rPr lang="en-US" dirty="0" smtClean="0"/>
              <a:t>Suspension trauma straps and slings—these are adjustable straps that attach to the lower webbing or the side D rings of a harness. A fallen worker adjusts the strap to form a loop under him that is above the level of his feet. He then can pull himself up by grasping the lifeline or lanyard and can step into the strap, thereby relieving pressure on his legs.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566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56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25FD0E2-BFE2-4758-B685-3CB12EAEE148}" type="slidenum">
              <a:rPr lang="en-US" altLang="en-US"/>
              <a:pPr>
                <a:spcBef>
                  <a:spcPct val="0"/>
                </a:spcBef>
              </a:pPr>
              <a:t>69</a:t>
            </a:fld>
            <a:endParaRPr lang="en-US" altLang="en-US"/>
          </a:p>
        </p:txBody>
      </p:sp>
      <p:sp>
        <p:nvSpPr>
          <p:cNvPr id="156677"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buClr>
                <a:schemeClr val="tx1"/>
              </a:buClr>
              <a:buFont typeface="Symbol" pitchFamily="18" charset="2"/>
              <a:buChar char=""/>
              <a:defRPr/>
            </a:pPr>
            <a:r>
              <a:rPr lang="en-US" dirty="0" smtClean="0"/>
              <a:t>Lifeline loop and prussic loops:</a:t>
            </a:r>
          </a:p>
          <a:p>
            <a:pPr eaLnBrk="1" hangingPunct="1">
              <a:buClr>
                <a:schemeClr val="tx1"/>
              </a:buClr>
              <a:buFont typeface="Symbol" pitchFamily="18" charset="2"/>
              <a:buNone/>
              <a:defRPr/>
            </a:pPr>
            <a:r>
              <a:rPr lang="en-US" dirty="0" smtClean="0"/>
              <a:t>—both of these are used to relieve suspension trauma but may be a little more difficult to implement in the field after a fall.</a:t>
            </a:r>
          </a:p>
          <a:p>
            <a:pPr eaLnBrk="1" hangingPunct="1">
              <a:buClr>
                <a:schemeClr val="tx1"/>
              </a:buClr>
              <a:buFont typeface="Symbol" pitchFamily="18" charset="2"/>
              <a:buNone/>
              <a:defRPr/>
            </a:pPr>
            <a:endParaRPr lang="en-US" dirty="0" smtClean="0"/>
          </a:p>
          <a:p>
            <a:pPr eaLnBrk="1" hangingPunct="1">
              <a:buClr>
                <a:schemeClr val="tx1"/>
              </a:buClr>
              <a:buFont typeface="Symbol" pitchFamily="18" charset="2"/>
              <a:buChar char=""/>
              <a:defRPr/>
            </a:pPr>
            <a:r>
              <a:rPr lang="en-US" dirty="0" smtClean="0"/>
              <a:t> Use of a </a:t>
            </a:r>
            <a:r>
              <a:rPr lang="en-US" b="1" dirty="0" smtClean="0"/>
              <a:t>lifeline loop</a:t>
            </a:r>
            <a:r>
              <a:rPr lang="en-US" dirty="0" smtClean="0"/>
              <a:t> simply requires the fallen worker to grab the trailing portion of his lifeline that should be hanging next to him. Then, he ties a loop in the lifeline at approximately knee or waist level that is large enough to accommodate one or both of his feet. A bowline is a good knot for this because it will not slip or tighten and trap his feet. He can use the loop to stand in, similar to the straps or ladder described above, to take his weight off of the harness somewhat. </a:t>
            </a:r>
          </a:p>
          <a:p>
            <a:pPr eaLnBrk="1" hangingPunct="1">
              <a:buClr>
                <a:schemeClr val="tx1"/>
              </a:buClr>
              <a:buFont typeface="Symbol" pitchFamily="18" charset="2"/>
              <a:buChar char=""/>
              <a:defRPr/>
            </a:pPr>
            <a:endParaRPr lang="en-US" dirty="0" smtClean="0"/>
          </a:p>
          <a:p>
            <a:pPr eaLnBrk="1" hangingPunct="1">
              <a:defRPr/>
            </a:pPr>
            <a:r>
              <a:rPr lang="en-US" b="1" dirty="0" smtClean="0">
                <a:effectLst>
                  <a:outerShdw blurRad="38100" dist="38100" dir="2700000" algn="tl">
                    <a:srgbClr val="C0C0C0"/>
                  </a:outerShdw>
                </a:effectLst>
              </a:rPr>
              <a:t>Note to instructor: Demonstrate lifeline loop.</a:t>
            </a:r>
          </a:p>
          <a:p>
            <a:pPr eaLnBrk="1" hangingPunct="1">
              <a:buClr>
                <a:schemeClr val="tx1"/>
              </a:buClr>
              <a:buFont typeface="Symbol" pitchFamily="18" charset="2"/>
              <a:buChar char=""/>
              <a:defRPr/>
            </a:pPr>
            <a:endParaRPr lang="en-US" b="1" dirty="0" smtClean="0"/>
          </a:p>
          <a:p>
            <a:pPr eaLnBrk="1" hangingPunct="1">
              <a:buClr>
                <a:schemeClr val="tx1"/>
              </a:buClr>
              <a:buFont typeface="Symbol" pitchFamily="18" charset="2"/>
              <a:buChar char=""/>
              <a:defRPr/>
            </a:pPr>
            <a:endParaRPr lang="en-US" dirty="0" smtClean="0"/>
          </a:p>
          <a:p>
            <a:pPr eaLnBrk="1" hangingPunct="1">
              <a:buClr>
                <a:schemeClr val="tx1"/>
              </a:buClr>
              <a:buFont typeface="Symbol" pitchFamily="18" charset="2"/>
              <a:buChar char=""/>
              <a:defRPr/>
            </a:pPr>
            <a:r>
              <a:rPr lang="en-US" b="1" dirty="0" smtClean="0"/>
              <a:t>Prussic loops</a:t>
            </a:r>
            <a:r>
              <a:rPr lang="en-US" dirty="0" smtClean="0"/>
              <a:t> are thinner pieces of rope or webbing that the worker would carry in a pouch on his harness. The ropes are tied to form a circle about 12-18 inches in diameter. The fallen worker would attach one or more loops to the lifeline by encircling the lifeline with a few wraps of the loop, leaving a large loop exposed that he could then place his foot into. The loop holds tight to the lifeline and supports his weight.  </a:t>
            </a:r>
          </a:p>
          <a:p>
            <a:pPr eaLnBrk="1" hangingPunct="1">
              <a:buClr>
                <a:schemeClr val="tx1"/>
              </a:buClr>
              <a:buFont typeface="Symbol" pitchFamily="18" charset="2"/>
              <a:buChar char=""/>
              <a:defRPr/>
            </a:pPr>
            <a:endParaRPr lang="en-US" dirty="0" smtClean="0"/>
          </a:p>
          <a:p>
            <a:pPr eaLnBrk="1" hangingPunct="1">
              <a:buClr>
                <a:schemeClr val="tx1"/>
              </a:buClr>
              <a:buFont typeface="Symbol" pitchFamily="18" charset="2"/>
              <a:buChar char=""/>
              <a:defRPr/>
            </a:pPr>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charset="0"/>
              </a:defRPr>
            </a:lvl1pPr>
            <a:lvl2pPr marL="739775" indent="-282575" defTabSz="919163">
              <a:spcBef>
                <a:spcPct val="30000"/>
              </a:spcBef>
              <a:defRPr sz="1200">
                <a:solidFill>
                  <a:schemeClr val="tx1"/>
                </a:solidFill>
                <a:latin typeface="Arial" charset="0"/>
              </a:defRPr>
            </a:lvl2pPr>
            <a:lvl3pPr marL="1139825" indent="-225425" defTabSz="919163">
              <a:spcBef>
                <a:spcPct val="30000"/>
              </a:spcBef>
              <a:defRPr sz="1200">
                <a:solidFill>
                  <a:schemeClr val="tx1"/>
                </a:solidFill>
                <a:latin typeface="Arial" charset="0"/>
              </a:defRPr>
            </a:lvl3pPr>
            <a:lvl4pPr marL="1595438" indent="-225425" defTabSz="919163">
              <a:spcBef>
                <a:spcPct val="30000"/>
              </a:spcBef>
              <a:defRPr sz="1200">
                <a:solidFill>
                  <a:schemeClr val="tx1"/>
                </a:solidFill>
                <a:latin typeface="Arial" charset="0"/>
              </a:defRPr>
            </a:lvl4pPr>
            <a:lvl5pPr marL="2054225" indent="-225425" defTabSz="919163">
              <a:spcBef>
                <a:spcPct val="30000"/>
              </a:spcBef>
              <a:defRPr sz="1200">
                <a:solidFill>
                  <a:schemeClr val="tx1"/>
                </a:solidFill>
                <a:latin typeface="Arial" charset="0"/>
              </a:defRPr>
            </a:lvl5pPr>
            <a:lvl6pPr marL="2511425" indent="-225425" defTabSz="919163" eaLnBrk="0" fontAlgn="base" hangingPunct="0">
              <a:spcBef>
                <a:spcPct val="30000"/>
              </a:spcBef>
              <a:spcAft>
                <a:spcPct val="0"/>
              </a:spcAft>
              <a:defRPr sz="1200">
                <a:solidFill>
                  <a:schemeClr val="tx1"/>
                </a:solidFill>
                <a:latin typeface="Arial" charset="0"/>
              </a:defRPr>
            </a:lvl6pPr>
            <a:lvl7pPr marL="2968625" indent="-225425" defTabSz="919163" eaLnBrk="0" fontAlgn="base" hangingPunct="0">
              <a:spcBef>
                <a:spcPct val="30000"/>
              </a:spcBef>
              <a:spcAft>
                <a:spcPct val="0"/>
              </a:spcAft>
              <a:defRPr sz="1200">
                <a:solidFill>
                  <a:schemeClr val="tx1"/>
                </a:solidFill>
                <a:latin typeface="Arial" charset="0"/>
              </a:defRPr>
            </a:lvl7pPr>
            <a:lvl8pPr marL="3425825" indent="-225425" defTabSz="919163" eaLnBrk="0" fontAlgn="base" hangingPunct="0">
              <a:spcBef>
                <a:spcPct val="30000"/>
              </a:spcBef>
              <a:spcAft>
                <a:spcPct val="0"/>
              </a:spcAft>
              <a:defRPr sz="1200">
                <a:solidFill>
                  <a:schemeClr val="tx1"/>
                </a:solidFill>
                <a:latin typeface="Arial" charset="0"/>
              </a:defRPr>
            </a:lvl8pPr>
            <a:lvl9pPr marL="3883025" indent="-225425" defTabSz="9191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5872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charset="0"/>
              </a:defRPr>
            </a:lvl1pPr>
            <a:lvl2pPr marL="739775" indent="-282575" defTabSz="919163">
              <a:spcBef>
                <a:spcPct val="30000"/>
              </a:spcBef>
              <a:defRPr sz="1200">
                <a:solidFill>
                  <a:schemeClr val="tx1"/>
                </a:solidFill>
                <a:latin typeface="Arial" charset="0"/>
              </a:defRPr>
            </a:lvl2pPr>
            <a:lvl3pPr marL="1139825" indent="-225425" defTabSz="919163">
              <a:spcBef>
                <a:spcPct val="30000"/>
              </a:spcBef>
              <a:defRPr sz="1200">
                <a:solidFill>
                  <a:schemeClr val="tx1"/>
                </a:solidFill>
                <a:latin typeface="Arial" charset="0"/>
              </a:defRPr>
            </a:lvl3pPr>
            <a:lvl4pPr marL="1595438" indent="-225425" defTabSz="919163">
              <a:spcBef>
                <a:spcPct val="30000"/>
              </a:spcBef>
              <a:defRPr sz="1200">
                <a:solidFill>
                  <a:schemeClr val="tx1"/>
                </a:solidFill>
                <a:latin typeface="Arial" charset="0"/>
              </a:defRPr>
            </a:lvl4pPr>
            <a:lvl5pPr marL="2054225" indent="-225425" defTabSz="919163">
              <a:spcBef>
                <a:spcPct val="30000"/>
              </a:spcBef>
              <a:defRPr sz="1200">
                <a:solidFill>
                  <a:schemeClr val="tx1"/>
                </a:solidFill>
                <a:latin typeface="Arial" charset="0"/>
              </a:defRPr>
            </a:lvl5pPr>
            <a:lvl6pPr marL="2511425" indent="-225425" defTabSz="919163" eaLnBrk="0" fontAlgn="base" hangingPunct="0">
              <a:spcBef>
                <a:spcPct val="30000"/>
              </a:spcBef>
              <a:spcAft>
                <a:spcPct val="0"/>
              </a:spcAft>
              <a:defRPr sz="1200">
                <a:solidFill>
                  <a:schemeClr val="tx1"/>
                </a:solidFill>
                <a:latin typeface="Arial" charset="0"/>
              </a:defRPr>
            </a:lvl6pPr>
            <a:lvl7pPr marL="2968625" indent="-225425" defTabSz="919163" eaLnBrk="0" fontAlgn="base" hangingPunct="0">
              <a:spcBef>
                <a:spcPct val="30000"/>
              </a:spcBef>
              <a:spcAft>
                <a:spcPct val="0"/>
              </a:spcAft>
              <a:defRPr sz="1200">
                <a:solidFill>
                  <a:schemeClr val="tx1"/>
                </a:solidFill>
                <a:latin typeface="Arial" charset="0"/>
              </a:defRPr>
            </a:lvl7pPr>
            <a:lvl8pPr marL="3425825" indent="-225425" defTabSz="919163" eaLnBrk="0" fontAlgn="base" hangingPunct="0">
              <a:spcBef>
                <a:spcPct val="30000"/>
              </a:spcBef>
              <a:spcAft>
                <a:spcPct val="0"/>
              </a:spcAft>
              <a:defRPr sz="1200">
                <a:solidFill>
                  <a:schemeClr val="tx1"/>
                </a:solidFill>
                <a:latin typeface="Arial" charset="0"/>
              </a:defRPr>
            </a:lvl8pPr>
            <a:lvl9pPr marL="3883025" indent="-225425" defTabSz="9191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Introduction to Fall Protection</a:t>
            </a:r>
          </a:p>
        </p:txBody>
      </p:sp>
      <p:sp>
        <p:nvSpPr>
          <p:cNvPr id="15872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Arial" charset="0"/>
              </a:defRPr>
            </a:lvl1pPr>
            <a:lvl2pPr marL="739775" indent="-282575" defTabSz="919163">
              <a:spcBef>
                <a:spcPct val="30000"/>
              </a:spcBef>
              <a:defRPr sz="1200">
                <a:solidFill>
                  <a:schemeClr val="tx1"/>
                </a:solidFill>
                <a:latin typeface="Arial" charset="0"/>
              </a:defRPr>
            </a:lvl2pPr>
            <a:lvl3pPr marL="1139825" indent="-225425" defTabSz="919163">
              <a:spcBef>
                <a:spcPct val="30000"/>
              </a:spcBef>
              <a:defRPr sz="1200">
                <a:solidFill>
                  <a:schemeClr val="tx1"/>
                </a:solidFill>
                <a:latin typeface="Arial" charset="0"/>
              </a:defRPr>
            </a:lvl3pPr>
            <a:lvl4pPr marL="1595438" indent="-225425" defTabSz="919163">
              <a:spcBef>
                <a:spcPct val="30000"/>
              </a:spcBef>
              <a:defRPr sz="1200">
                <a:solidFill>
                  <a:schemeClr val="tx1"/>
                </a:solidFill>
                <a:latin typeface="Arial" charset="0"/>
              </a:defRPr>
            </a:lvl4pPr>
            <a:lvl5pPr marL="2054225" indent="-225425" defTabSz="919163">
              <a:spcBef>
                <a:spcPct val="30000"/>
              </a:spcBef>
              <a:defRPr sz="1200">
                <a:solidFill>
                  <a:schemeClr val="tx1"/>
                </a:solidFill>
                <a:latin typeface="Arial" charset="0"/>
              </a:defRPr>
            </a:lvl5pPr>
            <a:lvl6pPr marL="2511425" indent="-225425" defTabSz="919163" eaLnBrk="0" fontAlgn="base" hangingPunct="0">
              <a:spcBef>
                <a:spcPct val="30000"/>
              </a:spcBef>
              <a:spcAft>
                <a:spcPct val="0"/>
              </a:spcAft>
              <a:defRPr sz="1200">
                <a:solidFill>
                  <a:schemeClr val="tx1"/>
                </a:solidFill>
                <a:latin typeface="Arial" charset="0"/>
              </a:defRPr>
            </a:lvl6pPr>
            <a:lvl7pPr marL="2968625" indent="-225425" defTabSz="919163" eaLnBrk="0" fontAlgn="base" hangingPunct="0">
              <a:spcBef>
                <a:spcPct val="30000"/>
              </a:spcBef>
              <a:spcAft>
                <a:spcPct val="0"/>
              </a:spcAft>
              <a:defRPr sz="1200">
                <a:solidFill>
                  <a:schemeClr val="tx1"/>
                </a:solidFill>
                <a:latin typeface="Arial" charset="0"/>
              </a:defRPr>
            </a:lvl7pPr>
            <a:lvl8pPr marL="3425825" indent="-225425" defTabSz="919163" eaLnBrk="0" fontAlgn="base" hangingPunct="0">
              <a:spcBef>
                <a:spcPct val="30000"/>
              </a:spcBef>
              <a:spcAft>
                <a:spcPct val="0"/>
              </a:spcAft>
              <a:defRPr sz="1200">
                <a:solidFill>
                  <a:schemeClr val="tx1"/>
                </a:solidFill>
                <a:latin typeface="Arial" charset="0"/>
              </a:defRPr>
            </a:lvl8pPr>
            <a:lvl9pPr marL="3883025" indent="-225425" defTabSz="919163" eaLnBrk="0" fontAlgn="base" hangingPunct="0">
              <a:spcBef>
                <a:spcPct val="30000"/>
              </a:spcBef>
              <a:spcAft>
                <a:spcPct val="0"/>
              </a:spcAft>
              <a:defRPr sz="1200">
                <a:solidFill>
                  <a:schemeClr val="tx1"/>
                </a:solidFill>
                <a:latin typeface="Arial" charset="0"/>
              </a:defRPr>
            </a:lvl9pPr>
          </a:lstStyle>
          <a:p>
            <a:pPr>
              <a:spcBef>
                <a:spcPct val="0"/>
              </a:spcBef>
            </a:pPr>
            <a:fld id="{F2D86BFA-1981-4CB8-9E53-8D737FCFF4DA}" type="slidenum">
              <a:rPr lang="en-US" altLang="en-US"/>
              <a:pPr>
                <a:spcBef>
                  <a:spcPct val="0"/>
                </a:spcBef>
              </a:pPr>
              <a:t>70</a:t>
            </a:fld>
            <a:endParaRPr lang="en-US" altLang="en-US"/>
          </a:p>
        </p:txBody>
      </p:sp>
      <p:sp>
        <p:nvSpPr>
          <p:cNvPr id="158725"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Symbol" pitchFamily="18" charset="2"/>
              <a:buChar char=""/>
              <a:defRPr/>
            </a:pPr>
            <a:r>
              <a:rPr lang="en-US" dirty="0" smtClean="0"/>
              <a:t> Lifeline loop: This is used to relieve suspension trauma but may be a little more difficult to implement in the field after a fall.</a:t>
            </a:r>
          </a:p>
          <a:p>
            <a:pPr eaLnBrk="1" hangingPunct="1">
              <a:buClr>
                <a:schemeClr val="tx1"/>
              </a:buClr>
              <a:buFont typeface="Symbol" pitchFamily="18" charset="2"/>
              <a:buChar char=""/>
              <a:defRPr/>
            </a:pPr>
            <a:r>
              <a:rPr lang="en-US" dirty="0" smtClean="0"/>
              <a:t> Use of a </a:t>
            </a:r>
            <a:r>
              <a:rPr lang="en-US" b="1" dirty="0" smtClean="0"/>
              <a:t>lifeline loop</a:t>
            </a:r>
            <a:r>
              <a:rPr lang="en-US" dirty="0" smtClean="0"/>
              <a:t> requires the fallen worker to grab the trailing portion of his lifeline that should be hanging next to him. Then, he ties a loop in the lifeline at approximately knee or waist level that is large enough to accommodate one or both of his feet. He can use the loop to stand in, similar to the straps or ladder described above, to take his weight off of the harness somewhat. </a:t>
            </a:r>
          </a:p>
          <a:p>
            <a:pPr eaLnBrk="1" hangingPunct="1">
              <a:buClr>
                <a:schemeClr val="tx1"/>
              </a:buClr>
              <a:buFont typeface="Symbol" pitchFamily="18" charset="2"/>
              <a:buChar char=""/>
              <a:defRPr/>
            </a:pPr>
            <a:endParaRPr lang="en-US" dirty="0" smtClean="0"/>
          </a:p>
          <a:p>
            <a:pPr eaLnBrk="1" hangingPunct="1">
              <a:defRPr/>
            </a:pPr>
            <a:r>
              <a:rPr lang="en-US" b="1" dirty="0" smtClean="0">
                <a:effectLst>
                  <a:outerShdw blurRad="38100" dist="38100" dir="2700000" algn="tl">
                    <a:srgbClr val="C0C0C0"/>
                  </a:outerShdw>
                </a:effectLst>
              </a:rPr>
              <a:t>Note to instructor: Demonstrate lifeline loop or walk through it step by step.</a:t>
            </a:r>
            <a:endParaRPr lang="en-US" b="1" dirty="0" smtClean="0"/>
          </a:p>
          <a:p>
            <a:pPr eaLnBrk="1" hangingPunct="1">
              <a:buClr>
                <a:schemeClr val="tx1"/>
              </a:buClr>
              <a:buFont typeface="Symbol" pitchFamily="18" charset="2"/>
              <a:buNone/>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26627"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2662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23A2939-AA1A-4B99-9A7A-EEFE387062D5}" type="slidenum">
              <a:rPr lang="en-US" altLang="en-US"/>
              <a:pPr>
                <a:spcBef>
                  <a:spcPct val="0"/>
                </a:spcBef>
              </a:pPr>
              <a:t>7</a:t>
            </a:fld>
            <a:endParaRPr lang="en-US" altLang="en-US" dirty="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dirty="0" smtClean="0"/>
              <a:t>Explain:</a:t>
            </a:r>
          </a:p>
          <a:p>
            <a:r>
              <a:rPr lang="en-US" altLang="en-US" sz="1000" dirty="0" smtClean="0"/>
              <a:t>The issues of how to provide fall protection for employees at construction sites are difficult ones.  There are so many different types of work and so many different kinds of fall hazards that it is not possible to organize fall protection into a neat set of rules that fit all situations. OSHA reflects this difficulty when it places its rules for fall protection in several different subparts in the Construction Standards, depending primarily on the nature of the work being undertaken.  There are separate locations, for example, for fall protection during work on scaffolds, during work on certain cranes and derricks, during work in tunnels, during work on stairways and ladders, during steel erection, etc. </a:t>
            </a:r>
          </a:p>
          <a:p>
            <a:endParaRPr lang="en-US" altLang="en-US" sz="1000" dirty="0" smtClean="0"/>
          </a:p>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607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607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EFBBC0C5-68A8-48AC-9234-3E7990D141EB}" type="slidenum">
              <a:rPr lang="en-US" altLang="en-US"/>
              <a:pPr>
                <a:spcBef>
                  <a:spcPct val="0"/>
                </a:spcBef>
              </a:pPr>
              <a:t>71</a:t>
            </a:fld>
            <a:endParaRPr lang="en-US" altLang="en-US"/>
          </a:p>
        </p:txBody>
      </p:sp>
      <p:sp>
        <p:nvSpPr>
          <p:cNvPr id="160773"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eaLnBrk="1" hangingPunct="1">
              <a:defRPr/>
            </a:pPr>
            <a:r>
              <a:rPr lang="en-US" dirty="0" smtClean="0">
                <a:effectLst>
                  <a:outerShdw blurRad="38100" dist="38100" dir="2700000" algn="tl">
                    <a:srgbClr val="C0C0C0"/>
                  </a:outerShdw>
                </a:effectLst>
              </a:rPr>
              <a:t>Foot wrap—this is a suspension trauma relief technique that also may be used for limited self-rescue situations. It involves wrapping the trailing end of the fallen worker’s lifeline from the inside of his foot around to the outside and bringing it on top of that foot. Then, the worker places his other foot on top of the line crossing over the top of the foot and stands up on it while holding the lines together at about chest level. With some maneuvering, the worker can take pressure off his rope grab enough to move it slowly either up or down on the lifeline. By repeating the process several times, a worker can lower or raise himself while still remaining connected to the lifeline</a:t>
            </a:r>
            <a:r>
              <a:rPr lang="en-US" dirty="0" smtClean="0"/>
              <a:t>.</a:t>
            </a:r>
          </a:p>
          <a:p>
            <a:pPr eaLnBrk="1" hangingPunct="1">
              <a:defRPr/>
            </a:pPr>
            <a:endParaRPr lang="en-US" dirty="0" smtClean="0"/>
          </a:p>
          <a:p>
            <a:pPr eaLnBrk="1" hangingPunct="1">
              <a:defRPr/>
            </a:pPr>
            <a:r>
              <a:rPr lang="en-US" b="1" dirty="0" smtClean="0"/>
              <a:t>Note:</a:t>
            </a:r>
            <a:r>
              <a:rPr lang="en-US" dirty="0" smtClean="0"/>
              <a:t> If rescue is impossible, or if prompt rescue cannot be performed, it's critical for a fallen worker to pump his legs frequently to activate the muscles and reduce the risk of blood pooling. Footholds can be used to alleviate pressure and provide support for muscle pumping. </a:t>
            </a:r>
            <a:endParaRPr lang="en-US" dirty="0" smtClean="0">
              <a:effectLst>
                <a:outerShdw blurRad="38100" dist="38100" dir="2700000" algn="tl">
                  <a:srgbClr val="C0C0C0"/>
                </a:outerShdw>
              </a:effectLst>
            </a:endParaRPr>
          </a:p>
          <a:p>
            <a:pPr eaLnBrk="1" hangingPunct="1">
              <a:defRPr/>
            </a:pPr>
            <a:endParaRPr lang="en-US" dirty="0" smtClean="0">
              <a:effectLst>
                <a:outerShdw blurRad="38100" dist="38100" dir="2700000" algn="tl">
                  <a:srgbClr val="C0C0C0"/>
                </a:outerShdw>
              </a:effectLst>
            </a:endParaRPr>
          </a:p>
          <a:p>
            <a:pPr eaLnBrk="1" hangingPunct="1">
              <a:defRPr/>
            </a:pPr>
            <a:r>
              <a:rPr lang="en-US" b="1" dirty="0" smtClean="0">
                <a:effectLst>
                  <a:outerShdw blurRad="38100" dist="38100" dir="2700000" algn="tl">
                    <a:srgbClr val="C0C0C0"/>
                  </a:outerShdw>
                </a:effectLst>
              </a:rPr>
              <a:t>Note to instructors: Demonstrate the foot wrap after reviewing this technique on the slides.</a:t>
            </a:r>
          </a:p>
          <a:p>
            <a:pPr eaLnBrk="1" hangingPunct="1">
              <a:buClr>
                <a:schemeClr val="tx1"/>
              </a:buClr>
              <a:buFont typeface="Symbol" pitchFamily="18" charset="2"/>
              <a:buChar char=""/>
              <a:defRPr/>
            </a:pPr>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628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62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8EB95225-AC91-4400-B417-E3C8A3867D6E}" type="slidenum">
              <a:rPr lang="en-US" altLang="en-US"/>
              <a:pPr>
                <a:spcBef>
                  <a:spcPct val="0"/>
                </a:spcBef>
              </a:pPr>
              <a:t>72</a:t>
            </a:fld>
            <a:endParaRPr lang="en-US" altLang="en-US"/>
          </a:p>
        </p:txBody>
      </p:sp>
      <p:sp>
        <p:nvSpPr>
          <p:cNvPr id="162821" name="Rectangle 2"/>
          <p:cNvSpPr>
            <a:spLocks noGrp="1" noRot="1" noChangeAspect="1" noChangeArrowheads="1" noTextEdit="1"/>
          </p:cNvSpPr>
          <p:nvPr>
            <p:ph type="sldImg"/>
          </p:nvPr>
        </p:nvSpPr>
        <p:spPr>
          <a:ln/>
        </p:spPr>
      </p:sp>
      <p:sp>
        <p:nvSpPr>
          <p:cNvPr id="1628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Symbol" pitchFamily="1" charset="2"/>
              <a:buChar char=""/>
            </a:pPr>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64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64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D844953-C9D2-4DE3-984E-BF036327E141}" type="slidenum">
              <a:rPr lang="en-US" altLang="en-US"/>
              <a:pPr>
                <a:spcBef>
                  <a:spcPct val="0"/>
                </a:spcBef>
              </a:pPr>
              <a:t>73</a:t>
            </a:fld>
            <a:endParaRPr lang="en-US" altLang="en-US"/>
          </a:p>
        </p:txBody>
      </p:sp>
      <p:sp>
        <p:nvSpPr>
          <p:cNvPr id="164869" name="Rectangle 2"/>
          <p:cNvSpPr>
            <a:spLocks noGrp="1" noRot="1" noChangeAspect="1" noChangeArrowheads="1" noTextEdit="1"/>
          </p:cNvSpPr>
          <p:nvPr>
            <p:ph type="sldImg"/>
          </p:nvPr>
        </p:nvSpPr>
        <p:spPr>
          <a:ln/>
        </p:spPr>
      </p:sp>
      <p:sp>
        <p:nvSpPr>
          <p:cNvPr id="1648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Symbol" pitchFamily="1" charset="2"/>
              <a:buChar char=""/>
            </a:pPr>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669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669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76530DE-24A9-4745-A743-DC773864822A}" type="slidenum">
              <a:rPr lang="en-US" altLang="en-US"/>
              <a:pPr>
                <a:spcBef>
                  <a:spcPct val="0"/>
                </a:spcBef>
              </a:pPr>
              <a:t>74</a:t>
            </a:fld>
            <a:endParaRPr lang="en-US" altLang="en-US"/>
          </a:p>
        </p:txBody>
      </p:sp>
      <p:sp>
        <p:nvSpPr>
          <p:cNvPr id="166917" name="Rectangle 2"/>
          <p:cNvSpPr>
            <a:spLocks noGrp="1" noRot="1" noChangeAspect="1" noChangeArrowheads="1" noTextEdit="1"/>
          </p:cNvSpPr>
          <p:nvPr>
            <p:ph type="sldImg"/>
          </p:nvPr>
        </p:nvSpPr>
        <p:spPr>
          <a:ln/>
        </p:spPr>
      </p:sp>
      <p:sp>
        <p:nvSpPr>
          <p:cNvPr id="1669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Symbol" pitchFamily="1" charset="2"/>
              <a:buNone/>
            </a:pPr>
            <a:r>
              <a:rPr lang="en-US" altLang="en-US" smtClean="0"/>
              <a:t>Provide a demonstration.</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689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689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1B9EC1A6-EA0C-4A69-9C14-2C8315BCEE13}" type="slidenum">
              <a:rPr lang="en-US" altLang="en-US"/>
              <a:pPr>
                <a:spcBef>
                  <a:spcPct val="0"/>
                </a:spcBef>
              </a:pPr>
              <a:t>75</a:t>
            </a:fld>
            <a:endParaRPr lang="en-US" altLang="en-US"/>
          </a:p>
        </p:txBody>
      </p:sp>
      <p:sp>
        <p:nvSpPr>
          <p:cNvPr id="168965" name="Rectangle 2"/>
          <p:cNvSpPr>
            <a:spLocks noGrp="1" noRot="1" noChangeAspect="1" noChangeArrowheads="1" noTextEdit="1"/>
          </p:cNvSpPr>
          <p:nvPr>
            <p:ph type="sldImg"/>
          </p:nvPr>
        </p:nvSpPr>
        <p:spPr>
          <a:ln/>
        </p:spPr>
      </p:sp>
      <p:sp>
        <p:nvSpPr>
          <p:cNvPr id="1689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Symbol" pitchFamily="1" charset="2"/>
              <a:buNone/>
            </a:pPr>
            <a:r>
              <a:rPr lang="en-US" altLang="en-US" dirty="0" smtClean="0"/>
              <a:t>Play the video (#6) and explain:</a:t>
            </a:r>
          </a:p>
          <a:p>
            <a:pPr eaLnBrk="1" hangingPunct="1">
              <a:buClr>
                <a:schemeClr val="tx1"/>
              </a:buClr>
              <a:buFont typeface="Symbol" pitchFamily="1" charset="2"/>
              <a:buNone/>
            </a:pPr>
            <a:r>
              <a:rPr lang="en-US" altLang="en-US" dirty="0" smtClean="0"/>
              <a:t>It is important during any rescue that workers never cut lanyards or lifelines to which fallen workers are connected. </a:t>
            </a:r>
          </a:p>
          <a:p>
            <a:pPr eaLnBrk="1" hangingPunct="1">
              <a:buClr>
                <a:schemeClr val="tx1"/>
              </a:buClr>
              <a:buFont typeface="Symbol" pitchFamily="1" charset="2"/>
              <a:buNone/>
            </a:pPr>
            <a:endParaRPr lang="en-US" altLang="en-US" dirty="0" smtClean="0"/>
          </a:p>
          <a:p>
            <a:pPr eaLnBrk="1" hangingPunct="1">
              <a:buClr>
                <a:schemeClr val="tx1"/>
              </a:buClr>
              <a:buFont typeface="Symbol" pitchFamily="1" charset="2"/>
              <a:buChar char=""/>
            </a:pPr>
            <a:r>
              <a:rPr lang="en-US" altLang="en-US" dirty="0" smtClean="0"/>
              <a:t>The lanyard or lifeline tension from the weight of the worker should be released by rescue procedures and/or equipment. Arrest systems then may be disconnected only when a worker is at an assured point of safety.</a:t>
            </a:r>
          </a:p>
          <a:p>
            <a:pPr eaLnBrk="1" hangingPunct="1"/>
            <a:endParaRPr lang="en-US" alt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710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710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47E25A4-3DF8-4423-ACF8-630DC662DAAE}" type="slidenum">
              <a:rPr lang="en-US" altLang="en-US"/>
              <a:pPr>
                <a:spcBef>
                  <a:spcPct val="0"/>
                </a:spcBef>
              </a:pPr>
              <a:t>76</a:t>
            </a:fld>
            <a:endParaRPr lang="en-US" altLang="en-US"/>
          </a:p>
        </p:txBody>
      </p:sp>
      <p:sp>
        <p:nvSpPr>
          <p:cNvPr id="171013" name="Rectangle 2"/>
          <p:cNvSpPr>
            <a:spLocks noGrp="1" noRot="1" noChangeAspect="1" noChangeArrowheads="1" noTextEdit="1"/>
          </p:cNvSpPr>
          <p:nvPr>
            <p:ph type="sldImg"/>
          </p:nvPr>
        </p:nvSpPr>
        <p:spPr>
          <a:ln/>
        </p:spPr>
      </p:sp>
      <p:sp>
        <p:nvSpPr>
          <p:cNvPr id="1710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Symbol" pitchFamily="1" charset="2"/>
              <a:buChar char=""/>
            </a:pPr>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smtClean="0">
                <a:latin typeface="Times New Roman" pitchFamily="18" charset="0"/>
              </a:rPr>
              <a:t>Roofing Industry Fall Protection From A to Z</a:t>
            </a:r>
          </a:p>
        </p:txBody>
      </p:sp>
      <p:sp>
        <p:nvSpPr>
          <p:cNvPr id="1730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2013 National Roofing Contractors Association       Roofing Industry Fall Protection from A to Z</a:t>
            </a:r>
          </a:p>
        </p:txBody>
      </p:sp>
      <p:sp>
        <p:nvSpPr>
          <p:cNvPr id="1730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956FEF1-99CA-495B-B1DE-7D453E89BF75}" type="slidenum">
              <a:rPr lang="en-US" altLang="en-US"/>
              <a:pPr>
                <a:spcBef>
                  <a:spcPct val="0"/>
                </a:spcBef>
              </a:pPr>
              <a:t>77</a:t>
            </a:fld>
            <a:endParaRPr lang="en-US" altLang="en-US"/>
          </a:p>
        </p:txBody>
      </p:sp>
      <p:sp>
        <p:nvSpPr>
          <p:cNvPr id="173061" name="Rectangle 2"/>
          <p:cNvSpPr>
            <a:spLocks noGrp="1" noRot="1" noChangeAspect="1" noChangeArrowheads="1" noTextEdit="1"/>
          </p:cNvSpPr>
          <p:nvPr>
            <p:ph type="sldImg"/>
          </p:nvPr>
        </p:nvSpPr>
        <p:spPr>
          <a:ln/>
        </p:spPr>
      </p:sp>
      <p:sp>
        <p:nvSpPr>
          <p:cNvPr id="1730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Symbol" pitchFamily="1" charset="2"/>
              <a:buChar char=""/>
            </a:pPr>
            <a:r>
              <a:rPr lang="en-US" altLang="en-US" smtClean="0"/>
              <a:t>Ordinarily, this applies to the harness, lanyard, lifeline, and anchorage and their component parts. </a:t>
            </a:r>
          </a:p>
          <a:p>
            <a:pPr eaLnBrk="1" hangingPunct="1">
              <a:buClr>
                <a:schemeClr val="tx1"/>
              </a:buClr>
              <a:buFont typeface="Symbol" pitchFamily="1" charset="2"/>
              <a:buChar char=""/>
            </a:pPr>
            <a:r>
              <a:rPr lang="en-US" altLang="en-US" smtClean="0"/>
              <a:t>At a minimum, the harness and lanyard will need to be discarded as a result of impact loading.</a:t>
            </a:r>
          </a:p>
          <a:p>
            <a:pPr eaLnBrk="1" hangingPunct="1">
              <a:buClr>
                <a:schemeClr val="tx1"/>
              </a:buClr>
              <a:buFont typeface="Symbol" pitchFamily="1" charset="2"/>
              <a:buChar char=""/>
            </a:pPr>
            <a:endParaRPr lang="en-US" altLang="en-US" smtClean="0"/>
          </a:p>
          <a:p>
            <a:pPr eaLnBrk="1" hangingPunct="1">
              <a:buClr>
                <a:schemeClr val="tx1"/>
              </a:buClr>
              <a:buFont typeface="Symbol" pitchFamily="1" charset="2"/>
              <a:buNone/>
            </a:pPr>
            <a:r>
              <a:rPr lang="en-US" altLang="en-US" b="1" smtClean="0"/>
              <a:t>Note to instructor: Show damaged harness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video is intended to illustrate the importance of backup fall protection systems during training. The workers injured in this fall were training for rescue situations when a miscommunication caused their only line to be disconnected.</a:t>
            </a:r>
          </a:p>
        </p:txBody>
      </p:sp>
      <p:sp>
        <p:nvSpPr>
          <p:cNvPr id="1751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1751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2007 National Roofing Contractors Association       Introduction to Fall Protection</a:t>
            </a:r>
          </a:p>
        </p:txBody>
      </p:sp>
      <p:sp>
        <p:nvSpPr>
          <p:cNvPr id="1751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C83B230A-A03D-4287-96F7-D245F6EC9AC2}" type="slidenum">
              <a:rPr lang="en-US" altLang="en-US"/>
              <a:pPr>
                <a:spcBef>
                  <a:spcPct val="0"/>
                </a:spcBef>
              </a:pPr>
              <a:t>78</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28675"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2867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503156FE-B29E-47C4-A1E3-50097FD0B6AC}" type="slidenum">
              <a:rPr lang="en-US" altLang="en-US"/>
              <a:pPr>
                <a:spcBef>
                  <a:spcPct val="0"/>
                </a:spcBef>
              </a:pPr>
              <a:t>8</a:t>
            </a:fld>
            <a:endParaRPr lang="en-US" altLang="en-US" dirty="0"/>
          </a:p>
        </p:txBody>
      </p:sp>
      <p:sp>
        <p:nvSpPr>
          <p:cNvPr id="28677" name="Rectangle 2"/>
          <p:cNvSpPr>
            <a:spLocks noGrp="1" noRot="1" noChangeAspect="1" noChangeArrowheads="1" noTextEdit="1"/>
          </p:cNvSpPr>
          <p:nvPr>
            <p:ph type="sldImg"/>
          </p:nvPr>
        </p:nvSpPr>
        <p:spPr>
          <a:xfrm>
            <a:off x="1117600" y="696913"/>
            <a:ext cx="4648200" cy="34861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2" tIns="46385" rIns="92772" bIns="46385"/>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OSH Act was signed into law by President Richard Nixon on December 29, 1970 and became fully effective with OSHA beginning operations on April 28, 1971. </a:t>
            </a:r>
          </a:p>
          <a:p>
            <a:endParaRPr lang="en-US" altLang="en-US" dirty="0" smtClean="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z="1000" dirty="0" smtClean="0">
                <a:latin typeface="Times New Roman" pitchFamily="18" charset="0"/>
              </a:rPr>
              <a:t>Roofing Industry Fall Protection from A to Z</a:t>
            </a:r>
          </a:p>
        </p:txBody>
      </p:sp>
      <p:sp>
        <p:nvSpPr>
          <p:cNvPr id="3072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dirty="0" smtClean="0"/>
              <a:t>2013 National Roofing Contractors Association       Roofing Industry Fall Protection from A to Z</a:t>
            </a:r>
          </a:p>
        </p:txBody>
      </p:sp>
      <p:sp>
        <p:nvSpPr>
          <p:cNvPr id="3072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charset="0"/>
              </a:defRPr>
            </a:lvl1pPr>
            <a:lvl2pPr marL="742950" indent="-285750" defTabSz="922338">
              <a:spcBef>
                <a:spcPct val="30000"/>
              </a:spcBef>
              <a:defRPr sz="1200">
                <a:solidFill>
                  <a:schemeClr val="tx1"/>
                </a:solidFill>
                <a:latin typeface="Arial" charset="0"/>
              </a:defRPr>
            </a:lvl2pPr>
            <a:lvl3pPr marL="1143000" indent="-228600" defTabSz="922338">
              <a:spcBef>
                <a:spcPct val="30000"/>
              </a:spcBef>
              <a:defRPr sz="1200">
                <a:solidFill>
                  <a:schemeClr val="tx1"/>
                </a:solidFill>
                <a:latin typeface="Arial" charset="0"/>
              </a:defRPr>
            </a:lvl3pPr>
            <a:lvl4pPr marL="1600200" indent="-228600" defTabSz="922338">
              <a:spcBef>
                <a:spcPct val="30000"/>
              </a:spcBef>
              <a:defRPr sz="1200">
                <a:solidFill>
                  <a:schemeClr val="tx1"/>
                </a:solidFill>
                <a:latin typeface="Arial" charset="0"/>
              </a:defRPr>
            </a:lvl4pPr>
            <a:lvl5pPr marL="2057400" indent="-228600" defTabSz="922338">
              <a:spcBef>
                <a:spcPct val="30000"/>
              </a:spcBef>
              <a:defRPr sz="1200">
                <a:solidFill>
                  <a:schemeClr val="tx1"/>
                </a:solidFill>
                <a:latin typeface="Arial" charset="0"/>
              </a:defRPr>
            </a:lvl5pPr>
            <a:lvl6pPr marL="2514600" indent="-228600" defTabSz="922338" eaLnBrk="0" fontAlgn="base" hangingPunct="0">
              <a:spcBef>
                <a:spcPct val="30000"/>
              </a:spcBef>
              <a:spcAft>
                <a:spcPct val="0"/>
              </a:spcAft>
              <a:defRPr sz="1200">
                <a:solidFill>
                  <a:schemeClr val="tx1"/>
                </a:solidFill>
                <a:latin typeface="Arial" charset="0"/>
              </a:defRPr>
            </a:lvl6pPr>
            <a:lvl7pPr marL="2971800" indent="-228600" defTabSz="922338" eaLnBrk="0" fontAlgn="base" hangingPunct="0">
              <a:spcBef>
                <a:spcPct val="30000"/>
              </a:spcBef>
              <a:spcAft>
                <a:spcPct val="0"/>
              </a:spcAft>
              <a:defRPr sz="1200">
                <a:solidFill>
                  <a:schemeClr val="tx1"/>
                </a:solidFill>
                <a:latin typeface="Arial" charset="0"/>
              </a:defRPr>
            </a:lvl7pPr>
            <a:lvl8pPr marL="3429000" indent="-228600" defTabSz="922338" eaLnBrk="0" fontAlgn="base" hangingPunct="0">
              <a:spcBef>
                <a:spcPct val="30000"/>
              </a:spcBef>
              <a:spcAft>
                <a:spcPct val="0"/>
              </a:spcAft>
              <a:defRPr sz="1200">
                <a:solidFill>
                  <a:schemeClr val="tx1"/>
                </a:solidFill>
                <a:latin typeface="Arial" charset="0"/>
              </a:defRPr>
            </a:lvl8pPr>
            <a:lvl9pPr marL="3886200" indent="-228600" defTabSz="922338" eaLnBrk="0" fontAlgn="base" hangingPunct="0">
              <a:spcBef>
                <a:spcPct val="30000"/>
              </a:spcBef>
              <a:spcAft>
                <a:spcPct val="0"/>
              </a:spcAft>
              <a:defRPr sz="1200">
                <a:solidFill>
                  <a:schemeClr val="tx1"/>
                </a:solidFill>
                <a:latin typeface="Arial" charset="0"/>
              </a:defRPr>
            </a:lvl9pPr>
          </a:lstStyle>
          <a:p>
            <a:pPr>
              <a:spcBef>
                <a:spcPct val="0"/>
              </a:spcBef>
            </a:pPr>
            <a:fld id="{41F2CDCC-56CA-4D59-AA61-4CB1E7029C5F}" type="slidenum">
              <a:rPr lang="en-US" altLang="en-US"/>
              <a:pPr>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smtClean="0"/>
              <a:t>Click to edit Master title style</a:t>
            </a:r>
            <a:endParaRPr lang="en-US"/>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n-US" smtClean="0"/>
              <a:t>Click to edit Master subtitle style</a:t>
            </a:r>
            <a:endParaRPr lang="en-US"/>
          </a:p>
        </p:txBody>
      </p:sp>
      <p:sp>
        <p:nvSpPr>
          <p:cNvPr id="4" name="Footer Placeholder 4"/>
          <p:cNvSpPr txBox="1">
            <a:spLocks noGrp="1"/>
          </p:cNvSpPr>
          <p:nvPr>
            <p:ph type="ftr" sz="quarter" idx="10"/>
          </p:nvPr>
        </p:nvSpPr>
        <p:spPr/>
        <p:txBody>
          <a:bodyPr/>
          <a:lstStyle>
            <a:lvl1pPr>
              <a:defRPr/>
            </a:lvl1pPr>
          </a:lstStyle>
          <a:p>
            <a:pPr>
              <a:defRPr/>
            </a:pPr>
            <a:r>
              <a:rPr dirty="0"/>
              <a:t>OSHA Office of Training and Education</a:t>
            </a:r>
          </a:p>
        </p:txBody>
      </p:sp>
      <p:sp>
        <p:nvSpPr>
          <p:cNvPr id="5" name="Slide Number Placeholder 5"/>
          <p:cNvSpPr txBox="1">
            <a:spLocks noGrp="1"/>
          </p:cNvSpPr>
          <p:nvPr>
            <p:ph type="sldNum" sz="quarter" idx="11"/>
          </p:nvPr>
        </p:nvSpPr>
        <p:spPr/>
        <p:txBody>
          <a:bodyPr/>
          <a:lstStyle>
            <a:lvl1pPr>
              <a:defRPr/>
            </a:lvl1pPr>
          </a:lstStyle>
          <a:p>
            <a:fld id="{67CBABE2-8801-414B-9A20-4A8272FCA80C}" type="slidenum">
              <a:rPr lang="en-US" altLang="en-US"/>
              <a:pPr/>
              <a:t>‹#›</a:t>
            </a:fld>
            <a:endParaRPr lang="en-US" altLang="en-US" dirty="0"/>
          </a:p>
        </p:txBody>
      </p:sp>
    </p:spTree>
    <p:extLst>
      <p:ext uri="{BB962C8B-B14F-4D97-AF65-F5344CB8AC3E}">
        <p14:creationId xmlns:p14="http://schemas.microsoft.com/office/powerpoint/2010/main" val="7531662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7CBE48FC-3440-43B0-BEF0-23CA993EABC5}" type="datetimeFigureOut">
              <a:rPr lang="en-US"/>
              <a:pPr>
                <a:defRPr/>
              </a:pPr>
              <a:t>3/24/2017</a:t>
            </a:fld>
            <a:endParaRPr dirty="0"/>
          </a:p>
        </p:txBody>
      </p:sp>
      <p:sp>
        <p:nvSpPr>
          <p:cNvPr id="5" name="Footer Placeholder 4"/>
          <p:cNvSpPr txBox="1">
            <a:spLocks noGrp="1"/>
          </p:cNvSpPr>
          <p:nvPr>
            <p:ph type="ftr" sz="quarter" idx="11"/>
          </p:nvPr>
        </p:nvSpPr>
        <p:spPr/>
        <p:txBody>
          <a:bodyPr/>
          <a:lstStyle>
            <a:lvl1pPr>
              <a:defRPr/>
            </a:lvl1pPr>
          </a:lstStyle>
          <a:p>
            <a:pPr>
              <a:defRPr/>
            </a:pPr>
            <a:endParaRPr dirty="0"/>
          </a:p>
        </p:txBody>
      </p:sp>
      <p:sp>
        <p:nvSpPr>
          <p:cNvPr id="6" name="Slide Number Placeholder 5"/>
          <p:cNvSpPr txBox="1">
            <a:spLocks noGrp="1"/>
          </p:cNvSpPr>
          <p:nvPr>
            <p:ph type="sldNum" sz="quarter" idx="12"/>
          </p:nvPr>
        </p:nvSpPr>
        <p:spPr/>
        <p:txBody>
          <a:bodyPr/>
          <a:lstStyle>
            <a:lvl1pPr>
              <a:defRPr/>
            </a:lvl1pPr>
          </a:lstStyle>
          <a:p>
            <a:fld id="{0027991E-D6FB-4E17-92E0-390F9307387D}" type="slidenum">
              <a:rPr lang="en-US" altLang="en-US"/>
              <a:pPr/>
              <a:t>‹#›</a:t>
            </a:fld>
            <a:endParaRPr lang="en-US" altLang="en-US" dirty="0"/>
          </a:p>
        </p:txBody>
      </p:sp>
    </p:spTree>
    <p:extLst>
      <p:ext uri="{BB962C8B-B14F-4D97-AF65-F5344CB8AC3E}">
        <p14:creationId xmlns:p14="http://schemas.microsoft.com/office/powerpoint/2010/main" val="1670735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DDFCB0B8-115E-4A30-863E-829B9EBC9B02}" type="datetimeFigureOut">
              <a:rPr lang="en-US"/>
              <a:pPr>
                <a:defRPr/>
              </a:pPr>
              <a:t>3/24/2017</a:t>
            </a:fld>
            <a:endParaRPr dirty="0"/>
          </a:p>
        </p:txBody>
      </p:sp>
      <p:sp>
        <p:nvSpPr>
          <p:cNvPr id="5" name="Footer Placeholder 4"/>
          <p:cNvSpPr txBox="1">
            <a:spLocks noGrp="1"/>
          </p:cNvSpPr>
          <p:nvPr>
            <p:ph type="ftr" sz="quarter" idx="11"/>
          </p:nvPr>
        </p:nvSpPr>
        <p:spPr/>
        <p:txBody>
          <a:bodyPr/>
          <a:lstStyle>
            <a:lvl1pPr>
              <a:defRPr/>
            </a:lvl1pPr>
          </a:lstStyle>
          <a:p>
            <a:pPr>
              <a:defRPr/>
            </a:pPr>
            <a:endParaRPr dirty="0"/>
          </a:p>
        </p:txBody>
      </p:sp>
      <p:sp>
        <p:nvSpPr>
          <p:cNvPr id="6" name="Slide Number Placeholder 5"/>
          <p:cNvSpPr txBox="1">
            <a:spLocks noGrp="1"/>
          </p:cNvSpPr>
          <p:nvPr>
            <p:ph type="sldNum" sz="quarter" idx="12"/>
          </p:nvPr>
        </p:nvSpPr>
        <p:spPr/>
        <p:txBody>
          <a:bodyPr/>
          <a:lstStyle>
            <a:lvl1pPr>
              <a:defRPr/>
            </a:lvl1pPr>
          </a:lstStyle>
          <a:p>
            <a:fld id="{3FDF0B68-B4D7-4450-BE3C-B62A36F60C77}" type="slidenum">
              <a:rPr lang="en-US" altLang="en-US"/>
              <a:pPr/>
              <a:t>‹#›</a:t>
            </a:fld>
            <a:endParaRPr lang="en-US" altLang="en-US" dirty="0"/>
          </a:p>
        </p:txBody>
      </p:sp>
    </p:spTree>
    <p:extLst>
      <p:ext uri="{BB962C8B-B14F-4D97-AF65-F5344CB8AC3E}">
        <p14:creationId xmlns:p14="http://schemas.microsoft.com/office/powerpoint/2010/main" val="40456233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524000"/>
            <a:ext cx="3810000" cy="4114800"/>
          </a:xfrm>
        </p:spPr>
        <p:txBody>
          <a:bodyPr/>
          <a:lstStyle/>
          <a:p>
            <a:pPr lvl="0"/>
            <a:endParaRPr lang="en-US" noProof="0" dirty="0" smtClean="0"/>
          </a:p>
        </p:txBody>
      </p:sp>
      <p:sp>
        <p:nvSpPr>
          <p:cNvPr id="5" name="Rectangle 4"/>
          <p:cNvSpPr>
            <a:spLocks noGrp="1" noChangeArrowheads="1"/>
          </p:cNvSpPr>
          <p:nvPr>
            <p:ph type="sldNum" sz="quarter" idx="10"/>
          </p:nvPr>
        </p:nvSpPr>
        <p:spPr/>
        <p:txBody>
          <a:bodyPr/>
          <a:lstStyle>
            <a:lvl1pPr>
              <a:defRPr/>
            </a:lvl1pPr>
          </a:lstStyle>
          <a:p>
            <a:fld id="{4F6B773A-BF4C-4677-8518-6732F3348C90}" type="slidenum">
              <a:rPr lang="en-US" altLang="en-US"/>
              <a:pPr/>
              <a:t>‹#›</a:t>
            </a:fld>
            <a:endParaRPr lang="en-US" altLang="en-US" dirty="0"/>
          </a:p>
        </p:txBody>
      </p:sp>
    </p:spTree>
    <p:extLst>
      <p:ext uri="{BB962C8B-B14F-4D97-AF65-F5344CB8AC3E}">
        <p14:creationId xmlns:p14="http://schemas.microsoft.com/office/powerpoint/2010/main" val="3943314748"/>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524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657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57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p:txBody>
          <a:bodyPr/>
          <a:lstStyle>
            <a:lvl1pPr>
              <a:defRPr/>
            </a:lvl1pPr>
          </a:lstStyle>
          <a:p>
            <a:fld id="{CE480C07-8B81-4B80-A1F0-18661315F245}" type="slidenum">
              <a:rPr lang="en-US" altLang="en-US"/>
              <a:pPr/>
              <a:t>‹#›</a:t>
            </a:fld>
            <a:endParaRPr lang="en-US" altLang="en-US" dirty="0"/>
          </a:p>
        </p:txBody>
      </p:sp>
    </p:spTree>
    <p:extLst>
      <p:ext uri="{BB962C8B-B14F-4D97-AF65-F5344CB8AC3E}">
        <p14:creationId xmlns:p14="http://schemas.microsoft.com/office/powerpoint/2010/main" val="253153447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txBox="1">
            <a:spLocks noGrp="1"/>
          </p:cNvSpPr>
          <p:nvPr>
            <p:ph type="ftr" sz="quarter" idx="10"/>
          </p:nvPr>
        </p:nvSpPr>
        <p:spPr>
          <a:ln/>
        </p:spPr>
        <p:txBody>
          <a:bodyPr/>
          <a:lstStyle>
            <a:lvl1pPr>
              <a:defRPr/>
            </a:lvl1pPr>
          </a:lstStyle>
          <a:p>
            <a:pPr>
              <a:defRPr/>
            </a:pPr>
            <a:endParaRPr dirty="0"/>
          </a:p>
        </p:txBody>
      </p:sp>
      <p:sp>
        <p:nvSpPr>
          <p:cNvPr id="5" name="Slide Number Placeholder 5"/>
          <p:cNvSpPr txBox="1">
            <a:spLocks noGrp="1"/>
          </p:cNvSpPr>
          <p:nvPr>
            <p:ph type="sldNum" sz="quarter" idx="11"/>
          </p:nvPr>
        </p:nvSpPr>
        <p:spPr>
          <a:ln/>
        </p:spPr>
        <p:txBody>
          <a:bodyPr/>
          <a:lstStyle>
            <a:lvl1pPr>
              <a:defRPr/>
            </a:lvl1pPr>
          </a:lstStyle>
          <a:p>
            <a:fld id="{8F1745C1-F209-4F70-ACE2-C690BA463A35}" type="slidenum">
              <a:rPr lang="en-US" altLang="en-US"/>
              <a:pPr/>
              <a:t>‹#›</a:t>
            </a:fld>
            <a:endParaRPr lang="en-US" altLang="en-US" dirty="0"/>
          </a:p>
        </p:txBody>
      </p:sp>
    </p:spTree>
    <p:extLst>
      <p:ext uri="{BB962C8B-B14F-4D97-AF65-F5344CB8AC3E}">
        <p14:creationId xmlns:p14="http://schemas.microsoft.com/office/powerpoint/2010/main" val="4317214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smtClean="0"/>
              <a:t>Click to edit Master title style</a:t>
            </a:r>
            <a:endParaRPr lang="en-US"/>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en-US" smtClean="0"/>
              <a:t>Click to edit Master text styles</a:t>
            </a:r>
          </a:p>
        </p:txBody>
      </p:sp>
      <p:sp>
        <p:nvSpPr>
          <p:cNvPr id="4" name="Footer Placeholder 4"/>
          <p:cNvSpPr txBox="1">
            <a:spLocks noGrp="1"/>
          </p:cNvSpPr>
          <p:nvPr>
            <p:ph type="ftr" sz="quarter" idx="10"/>
          </p:nvPr>
        </p:nvSpPr>
        <p:spPr>
          <a:ln/>
        </p:spPr>
        <p:txBody>
          <a:bodyPr/>
          <a:lstStyle>
            <a:lvl1pPr>
              <a:defRPr/>
            </a:lvl1pPr>
          </a:lstStyle>
          <a:p>
            <a:pPr>
              <a:defRPr/>
            </a:pPr>
            <a:endParaRPr dirty="0"/>
          </a:p>
        </p:txBody>
      </p:sp>
      <p:sp>
        <p:nvSpPr>
          <p:cNvPr id="5" name="Slide Number Placeholder 5"/>
          <p:cNvSpPr txBox="1">
            <a:spLocks noGrp="1"/>
          </p:cNvSpPr>
          <p:nvPr>
            <p:ph type="sldNum" sz="quarter" idx="11"/>
          </p:nvPr>
        </p:nvSpPr>
        <p:spPr>
          <a:ln/>
        </p:spPr>
        <p:txBody>
          <a:bodyPr/>
          <a:lstStyle>
            <a:lvl1pPr>
              <a:defRPr/>
            </a:lvl1pPr>
          </a:lstStyle>
          <a:p>
            <a:fld id="{F13ADAD1-EB5E-43FC-B425-199D84114F7F}" type="slidenum">
              <a:rPr lang="en-US" altLang="en-US"/>
              <a:pPr/>
              <a:t>‹#›</a:t>
            </a:fld>
            <a:endParaRPr lang="en-US" altLang="en-US" dirty="0"/>
          </a:p>
        </p:txBody>
      </p:sp>
    </p:spTree>
    <p:extLst>
      <p:ext uri="{BB962C8B-B14F-4D97-AF65-F5344CB8AC3E}">
        <p14:creationId xmlns:p14="http://schemas.microsoft.com/office/powerpoint/2010/main" val="2682589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txBox="1">
            <a:spLocks noGrp="1"/>
          </p:cNvSpPr>
          <p:nvPr>
            <p:ph type="ftr" sz="quarter" idx="10"/>
          </p:nvPr>
        </p:nvSpPr>
        <p:spPr>
          <a:ln/>
        </p:spPr>
        <p:txBody>
          <a:bodyPr/>
          <a:lstStyle>
            <a:lvl1pPr>
              <a:defRPr/>
            </a:lvl1pPr>
          </a:lstStyle>
          <a:p>
            <a:pPr>
              <a:defRPr/>
            </a:pPr>
            <a:endParaRPr dirty="0"/>
          </a:p>
        </p:txBody>
      </p:sp>
      <p:sp>
        <p:nvSpPr>
          <p:cNvPr id="6" name="Slide Number Placeholder 5"/>
          <p:cNvSpPr txBox="1">
            <a:spLocks noGrp="1"/>
          </p:cNvSpPr>
          <p:nvPr>
            <p:ph type="sldNum" sz="quarter" idx="11"/>
          </p:nvPr>
        </p:nvSpPr>
        <p:spPr>
          <a:ln/>
        </p:spPr>
        <p:txBody>
          <a:bodyPr/>
          <a:lstStyle>
            <a:lvl1pPr>
              <a:defRPr/>
            </a:lvl1pPr>
          </a:lstStyle>
          <a:p>
            <a:fld id="{6C9D4471-FDB0-405A-AD62-DF8C6DF629C8}" type="slidenum">
              <a:rPr lang="en-US" altLang="en-US"/>
              <a:pPr/>
              <a:t>‹#›</a:t>
            </a:fld>
            <a:endParaRPr lang="en-US" altLang="en-US" dirty="0"/>
          </a:p>
        </p:txBody>
      </p:sp>
    </p:spTree>
    <p:extLst>
      <p:ext uri="{BB962C8B-B14F-4D97-AF65-F5344CB8AC3E}">
        <p14:creationId xmlns:p14="http://schemas.microsoft.com/office/powerpoint/2010/main" val="25385917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smtClean="0"/>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smtClean="0"/>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noGrp="1"/>
          </p:cNvSpPr>
          <p:nvPr>
            <p:ph type="ftr" sz="quarter" idx="10"/>
          </p:nvPr>
        </p:nvSpPr>
        <p:spPr>
          <a:ln/>
        </p:spPr>
        <p:txBody>
          <a:bodyPr/>
          <a:lstStyle>
            <a:lvl1pPr>
              <a:defRPr/>
            </a:lvl1pPr>
          </a:lstStyle>
          <a:p>
            <a:pPr>
              <a:defRPr/>
            </a:pPr>
            <a:endParaRPr dirty="0"/>
          </a:p>
        </p:txBody>
      </p:sp>
      <p:sp>
        <p:nvSpPr>
          <p:cNvPr id="8" name="Slide Number Placeholder 5"/>
          <p:cNvSpPr txBox="1">
            <a:spLocks noGrp="1"/>
          </p:cNvSpPr>
          <p:nvPr>
            <p:ph type="sldNum" sz="quarter" idx="11"/>
          </p:nvPr>
        </p:nvSpPr>
        <p:spPr>
          <a:ln/>
        </p:spPr>
        <p:txBody>
          <a:bodyPr/>
          <a:lstStyle>
            <a:lvl1pPr>
              <a:defRPr/>
            </a:lvl1pPr>
          </a:lstStyle>
          <a:p>
            <a:fld id="{5E68CBAC-2AFF-4163-BAAF-A4CD52226D93}" type="slidenum">
              <a:rPr lang="en-US" altLang="en-US"/>
              <a:pPr/>
              <a:t>‹#›</a:t>
            </a:fld>
            <a:endParaRPr lang="en-US" altLang="en-US" dirty="0"/>
          </a:p>
        </p:txBody>
      </p:sp>
    </p:spTree>
    <p:extLst>
      <p:ext uri="{BB962C8B-B14F-4D97-AF65-F5344CB8AC3E}">
        <p14:creationId xmlns:p14="http://schemas.microsoft.com/office/powerpoint/2010/main" val="2430837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BBDEF3E6-2994-492A-AE98-CC286239D6A3}" type="datetimeFigureOut">
              <a:rPr lang="en-US"/>
              <a:pPr>
                <a:defRPr/>
              </a:pPr>
              <a:t>3/24/2017</a:t>
            </a:fld>
            <a:endParaRPr dirty="0"/>
          </a:p>
        </p:txBody>
      </p:sp>
      <p:sp>
        <p:nvSpPr>
          <p:cNvPr id="4" name="Footer Placeholder 4"/>
          <p:cNvSpPr txBox="1">
            <a:spLocks noGrp="1"/>
          </p:cNvSpPr>
          <p:nvPr>
            <p:ph type="ftr" sz="quarter" idx="11"/>
          </p:nvPr>
        </p:nvSpPr>
        <p:spPr/>
        <p:txBody>
          <a:bodyPr/>
          <a:lstStyle>
            <a:lvl1pPr>
              <a:defRPr/>
            </a:lvl1pPr>
          </a:lstStyle>
          <a:p>
            <a:pPr>
              <a:defRPr/>
            </a:pPr>
            <a:endParaRPr dirty="0"/>
          </a:p>
        </p:txBody>
      </p:sp>
      <p:sp>
        <p:nvSpPr>
          <p:cNvPr id="5" name="Slide Number Placeholder 5"/>
          <p:cNvSpPr txBox="1">
            <a:spLocks noGrp="1"/>
          </p:cNvSpPr>
          <p:nvPr>
            <p:ph type="sldNum" sz="quarter" idx="12"/>
          </p:nvPr>
        </p:nvSpPr>
        <p:spPr/>
        <p:txBody>
          <a:bodyPr/>
          <a:lstStyle>
            <a:lvl1pPr>
              <a:defRPr/>
            </a:lvl1pPr>
          </a:lstStyle>
          <a:p>
            <a:fld id="{AC3D487A-F76A-415E-A1A4-4B1FDED5A6E6}" type="slidenum">
              <a:rPr lang="en-US" altLang="en-US"/>
              <a:pPr/>
              <a:t>‹#›</a:t>
            </a:fld>
            <a:endParaRPr lang="en-US" altLang="en-US" dirty="0"/>
          </a:p>
        </p:txBody>
      </p:sp>
    </p:spTree>
    <p:extLst>
      <p:ext uri="{BB962C8B-B14F-4D97-AF65-F5344CB8AC3E}">
        <p14:creationId xmlns:p14="http://schemas.microsoft.com/office/powerpoint/2010/main" val="42627949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291CAFF5-6135-486C-82A5-50F652CCB6C7}" type="datetimeFigureOut">
              <a:rPr lang="en-US"/>
              <a:pPr>
                <a:defRPr/>
              </a:pPr>
              <a:t>3/24/2017</a:t>
            </a:fld>
            <a:endParaRPr dirty="0"/>
          </a:p>
        </p:txBody>
      </p:sp>
      <p:sp>
        <p:nvSpPr>
          <p:cNvPr id="3" name="Footer Placeholder 4"/>
          <p:cNvSpPr txBox="1">
            <a:spLocks noGrp="1"/>
          </p:cNvSpPr>
          <p:nvPr>
            <p:ph type="ftr" sz="quarter" idx="11"/>
          </p:nvPr>
        </p:nvSpPr>
        <p:spPr/>
        <p:txBody>
          <a:bodyPr/>
          <a:lstStyle>
            <a:lvl1pPr>
              <a:defRPr/>
            </a:lvl1pPr>
          </a:lstStyle>
          <a:p>
            <a:pPr>
              <a:defRPr/>
            </a:pPr>
            <a:endParaRPr dirty="0"/>
          </a:p>
        </p:txBody>
      </p:sp>
      <p:sp>
        <p:nvSpPr>
          <p:cNvPr id="4" name="Slide Number Placeholder 5"/>
          <p:cNvSpPr txBox="1">
            <a:spLocks noGrp="1"/>
          </p:cNvSpPr>
          <p:nvPr>
            <p:ph type="sldNum" sz="quarter" idx="12"/>
          </p:nvPr>
        </p:nvSpPr>
        <p:spPr/>
        <p:txBody>
          <a:bodyPr/>
          <a:lstStyle>
            <a:lvl1pPr>
              <a:defRPr/>
            </a:lvl1pPr>
          </a:lstStyle>
          <a:p>
            <a:fld id="{FF376F9A-9D93-47F7-A181-37CFBE2C53E6}" type="slidenum">
              <a:rPr lang="en-US" altLang="en-US"/>
              <a:pPr/>
              <a:t>‹#›</a:t>
            </a:fld>
            <a:endParaRPr lang="en-US" altLang="en-US" dirty="0"/>
          </a:p>
        </p:txBody>
      </p:sp>
    </p:spTree>
    <p:extLst>
      <p:ext uri="{BB962C8B-B14F-4D97-AF65-F5344CB8AC3E}">
        <p14:creationId xmlns:p14="http://schemas.microsoft.com/office/powerpoint/2010/main" val="9678787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smtClean="0"/>
              <a:t>Click to edit Master title style</a:t>
            </a:r>
            <a:endParaRPr lang="en-US"/>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smtClean="0"/>
              <a:t>Click to edit Master text styles</a:t>
            </a:r>
          </a:p>
        </p:txBody>
      </p:sp>
      <p:sp>
        <p:nvSpPr>
          <p:cNvPr id="5"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CAABC8DE-EEB9-4CC7-949C-25C55994CE80}" type="datetimeFigureOut">
              <a:rPr lang="en-US"/>
              <a:pPr>
                <a:defRPr/>
              </a:pPr>
              <a:t>3/24/2017</a:t>
            </a:fld>
            <a:endParaRPr dirty="0"/>
          </a:p>
        </p:txBody>
      </p:sp>
      <p:sp>
        <p:nvSpPr>
          <p:cNvPr id="6" name="Footer Placeholder 4"/>
          <p:cNvSpPr txBox="1">
            <a:spLocks noGrp="1"/>
          </p:cNvSpPr>
          <p:nvPr>
            <p:ph type="ftr" sz="quarter" idx="11"/>
          </p:nvPr>
        </p:nvSpPr>
        <p:spPr/>
        <p:txBody>
          <a:bodyPr/>
          <a:lstStyle>
            <a:lvl1pPr>
              <a:defRPr/>
            </a:lvl1pPr>
          </a:lstStyle>
          <a:p>
            <a:pPr>
              <a:defRPr/>
            </a:pPr>
            <a:endParaRPr dirty="0"/>
          </a:p>
        </p:txBody>
      </p:sp>
      <p:sp>
        <p:nvSpPr>
          <p:cNvPr id="7" name="Slide Number Placeholder 5"/>
          <p:cNvSpPr txBox="1">
            <a:spLocks noGrp="1"/>
          </p:cNvSpPr>
          <p:nvPr>
            <p:ph type="sldNum" sz="quarter" idx="12"/>
          </p:nvPr>
        </p:nvSpPr>
        <p:spPr/>
        <p:txBody>
          <a:bodyPr/>
          <a:lstStyle>
            <a:lvl1pPr>
              <a:defRPr/>
            </a:lvl1pPr>
          </a:lstStyle>
          <a:p>
            <a:fld id="{AB7EEEB9-8AAB-411B-BC1B-2F63E36F39FD}" type="slidenum">
              <a:rPr lang="en-US" altLang="en-US"/>
              <a:pPr/>
              <a:t>‹#›</a:t>
            </a:fld>
            <a:endParaRPr lang="en-US" altLang="en-US" dirty="0"/>
          </a:p>
        </p:txBody>
      </p:sp>
    </p:spTree>
    <p:extLst>
      <p:ext uri="{BB962C8B-B14F-4D97-AF65-F5344CB8AC3E}">
        <p14:creationId xmlns:p14="http://schemas.microsoft.com/office/powerpoint/2010/main" val="3306052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smtClean="0"/>
              <a:t>Click to edit Master title style</a:t>
            </a:r>
            <a:endParaRPr lang="en-US"/>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r>
              <a:rPr lang="en-US" noProof="0" dirty="0" smtClean="0"/>
              <a:t>Click icon to add picture</a:t>
            </a:r>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smtClean="0"/>
              <a:t>Click to edit Master text styles</a:t>
            </a:r>
          </a:p>
        </p:txBody>
      </p:sp>
      <p:sp>
        <p:nvSpPr>
          <p:cNvPr id="5" name="Date Placeholder 3"/>
          <p:cNvSpPr txBox="1">
            <a:spLocks noGrp="1"/>
          </p:cNvSpPr>
          <p:nvPr>
            <p:ph type="dt" sz="quarter" idx="10"/>
          </p:nvPr>
        </p:nvSpPr>
        <p:spPr>
          <a:xfrm>
            <a:off x="457200" y="6356350"/>
            <a:ext cx="2133600" cy="365125"/>
          </a:xfrm>
          <a:prstGeom prst="rect">
            <a:avLst/>
          </a:prstGeom>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FFFFFF"/>
                </a:solidFill>
                <a:uFillTx/>
                <a:latin typeface="Arial"/>
                <a:cs typeface="+mn-cs"/>
              </a:defRPr>
            </a:lvl1pPr>
          </a:lstStyle>
          <a:p>
            <a:pPr>
              <a:defRPr/>
            </a:pPr>
            <a:fld id="{C86301A8-9C7C-48AE-BBAD-19BE8A471BCD}" type="datetimeFigureOut">
              <a:rPr lang="en-US"/>
              <a:pPr>
                <a:defRPr/>
              </a:pPr>
              <a:t>3/24/2017</a:t>
            </a:fld>
            <a:endParaRPr dirty="0"/>
          </a:p>
        </p:txBody>
      </p:sp>
      <p:sp>
        <p:nvSpPr>
          <p:cNvPr id="6" name="Footer Placeholder 4"/>
          <p:cNvSpPr txBox="1">
            <a:spLocks noGrp="1"/>
          </p:cNvSpPr>
          <p:nvPr>
            <p:ph type="ftr" sz="quarter" idx="11"/>
          </p:nvPr>
        </p:nvSpPr>
        <p:spPr/>
        <p:txBody>
          <a:bodyPr/>
          <a:lstStyle>
            <a:lvl1pPr>
              <a:defRPr/>
            </a:lvl1pPr>
          </a:lstStyle>
          <a:p>
            <a:pPr>
              <a:defRPr/>
            </a:pPr>
            <a:endParaRPr dirty="0"/>
          </a:p>
        </p:txBody>
      </p:sp>
      <p:sp>
        <p:nvSpPr>
          <p:cNvPr id="7" name="Slide Number Placeholder 5"/>
          <p:cNvSpPr txBox="1">
            <a:spLocks noGrp="1"/>
          </p:cNvSpPr>
          <p:nvPr>
            <p:ph type="sldNum" sz="quarter" idx="12"/>
          </p:nvPr>
        </p:nvSpPr>
        <p:spPr/>
        <p:txBody>
          <a:bodyPr/>
          <a:lstStyle>
            <a:lvl1pPr>
              <a:defRPr/>
            </a:lvl1pPr>
          </a:lstStyle>
          <a:p>
            <a:fld id="{B66C9BA8-73CD-4A4D-A038-D26EDA940362}" type="slidenum">
              <a:rPr lang="en-US" altLang="en-US"/>
              <a:pPr/>
              <a:t>‹#›</a:t>
            </a:fld>
            <a:endParaRPr lang="en-US" altLang="en-US" dirty="0"/>
          </a:p>
        </p:txBody>
      </p:sp>
    </p:spTree>
    <p:extLst>
      <p:ext uri="{BB962C8B-B14F-4D97-AF65-F5344CB8AC3E}">
        <p14:creationId xmlns:p14="http://schemas.microsoft.com/office/powerpoint/2010/main" val="18789741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7.jpe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r:link="rId16"/>
          <a:srcRect/>
          <a:stretch>
            <a:fillRect/>
          </a:stretch>
        </a:blip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1027" name="Text Placeholder 2"/>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eaLnBrk="1" fontAlgn="auto" hangingPunct="1">
              <a:lnSpc>
                <a:spcPct val="100000"/>
              </a:lnSpc>
              <a:spcBef>
                <a:spcPts val="0"/>
              </a:spcBef>
              <a:spcAft>
                <a:spcPts val="0"/>
              </a:spcAft>
              <a:buNone/>
              <a:tabLst/>
              <a:defRPr lang="en-US" sz="1200" b="0" i="0" u="none" strike="noStrike" kern="1200" cap="none" spc="0" baseline="0">
                <a:solidFill>
                  <a:srgbClr val="FFFFFF"/>
                </a:solidFill>
                <a:uFillTx/>
                <a:latin typeface="Arial"/>
                <a:cs typeface="+mn-cs"/>
              </a:defRPr>
            </a:lvl1pPr>
          </a:lstStyle>
          <a:p>
            <a:pPr>
              <a:defRPr/>
            </a:pPr>
            <a:endParaRPr dirty="0"/>
          </a:p>
        </p:txBody>
      </p:sp>
      <p:sp>
        <p:nvSpPr>
          <p:cNvPr id="5"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Arial" charset="0"/>
              </a:defRPr>
            </a:lvl1pPr>
          </a:lstStyle>
          <a:p>
            <a:fld id="{CB780993-CD60-425F-B617-C4E5094F2C0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108" r:id="rId1"/>
    <p:sldLayoutId id="2147485104" r:id="rId2"/>
    <p:sldLayoutId id="2147485105" r:id="rId3"/>
    <p:sldLayoutId id="2147485106" r:id="rId4"/>
    <p:sldLayoutId id="2147485107"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Lst>
  <p:transition/>
  <p:hf hdr="0" ftr="0" dt="0"/>
  <p:txStyles>
    <p:titleStyle>
      <a:lvl1pPr algn="ctr" rtl="0" eaLnBrk="0" fontAlgn="base" hangingPunct="0">
        <a:spcBef>
          <a:spcPct val="0"/>
        </a:spcBef>
        <a:spcAft>
          <a:spcPct val="0"/>
        </a:spcAft>
        <a:defRPr lang="en-US" sz="4400" kern="1200">
          <a:solidFill>
            <a:srgbClr val="FFFFFF"/>
          </a:solidFill>
          <a:latin typeface="Arial"/>
        </a:defRPr>
      </a:lvl1pPr>
      <a:lvl2pPr algn="ctr" rtl="0" eaLnBrk="0" fontAlgn="base" hangingPunct="0">
        <a:spcBef>
          <a:spcPct val="0"/>
        </a:spcBef>
        <a:spcAft>
          <a:spcPct val="0"/>
        </a:spcAft>
        <a:defRPr sz="4400">
          <a:solidFill>
            <a:srgbClr val="FFFFFF"/>
          </a:solidFill>
          <a:latin typeface="Arial" charset="0"/>
        </a:defRPr>
      </a:lvl2pPr>
      <a:lvl3pPr algn="ctr" rtl="0" eaLnBrk="0" fontAlgn="base" hangingPunct="0">
        <a:spcBef>
          <a:spcPct val="0"/>
        </a:spcBef>
        <a:spcAft>
          <a:spcPct val="0"/>
        </a:spcAft>
        <a:defRPr sz="4400">
          <a:solidFill>
            <a:srgbClr val="FFFFFF"/>
          </a:solidFill>
          <a:latin typeface="Arial" charset="0"/>
        </a:defRPr>
      </a:lvl3pPr>
      <a:lvl4pPr algn="ctr" rtl="0" eaLnBrk="0" fontAlgn="base" hangingPunct="0">
        <a:spcBef>
          <a:spcPct val="0"/>
        </a:spcBef>
        <a:spcAft>
          <a:spcPct val="0"/>
        </a:spcAft>
        <a:defRPr sz="4400">
          <a:solidFill>
            <a:srgbClr val="FFFFFF"/>
          </a:solidFill>
          <a:latin typeface="Arial" charset="0"/>
        </a:defRPr>
      </a:lvl4pPr>
      <a:lvl5pPr algn="ctr" rtl="0" eaLnBrk="0" fontAlgn="base" hangingPunct="0">
        <a:spcBef>
          <a:spcPct val="0"/>
        </a:spcBef>
        <a:spcAft>
          <a:spcPct val="0"/>
        </a:spcAft>
        <a:defRPr sz="4400">
          <a:solidFill>
            <a:srgbClr val="FFFFFF"/>
          </a:solidFill>
          <a:latin typeface="Arial" charset="0"/>
        </a:defRPr>
      </a:lvl5pPr>
      <a:lvl6pPr marL="457200" algn="ctr" rtl="0" eaLnBrk="1" fontAlgn="base" hangingPunct="1">
        <a:spcBef>
          <a:spcPct val="0"/>
        </a:spcBef>
        <a:spcAft>
          <a:spcPct val="0"/>
        </a:spcAft>
        <a:defRPr sz="4400">
          <a:solidFill>
            <a:srgbClr val="FFFFFF"/>
          </a:solidFill>
          <a:latin typeface="Arial" charset="0"/>
        </a:defRPr>
      </a:lvl6pPr>
      <a:lvl7pPr marL="914400" algn="ctr" rtl="0" eaLnBrk="1" fontAlgn="base" hangingPunct="1">
        <a:spcBef>
          <a:spcPct val="0"/>
        </a:spcBef>
        <a:spcAft>
          <a:spcPct val="0"/>
        </a:spcAft>
        <a:defRPr sz="4400">
          <a:solidFill>
            <a:srgbClr val="FFFFFF"/>
          </a:solidFill>
          <a:latin typeface="Arial" charset="0"/>
        </a:defRPr>
      </a:lvl7pPr>
      <a:lvl8pPr marL="1371600" algn="ctr" rtl="0" eaLnBrk="1" fontAlgn="base" hangingPunct="1">
        <a:spcBef>
          <a:spcPct val="0"/>
        </a:spcBef>
        <a:spcAft>
          <a:spcPct val="0"/>
        </a:spcAft>
        <a:defRPr sz="4400">
          <a:solidFill>
            <a:srgbClr val="FFFFFF"/>
          </a:solidFill>
          <a:latin typeface="Arial" charset="0"/>
        </a:defRPr>
      </a:lvl8pPr>
      <a:lvl9pPr marL="1828800" algn="ctr" rtl="0" eaLnBrk="1" fontAlgn="base" hangingPunct="1">
        <a:spcBef>
          <a:spcPct val="0"/>
        </a:spcBef>
        <a:spcAft>
          <a:spcPct val="0"/>
        </a:spcAft>
        <a:defRPr sz="4400">
          <a:solidFill>
            <a:srgbClr val="FFFFFF"/>
          </a:solidFill>
          <a:latin typeface="Arial" charset="0"/>
        </a:defRPr>
      </a:lvl9pPr>
    </p:titleStyle>
    <p:bodyStyle>
      <a:lvl1pPr marL="342900" indent="-342900" algn="l" rtl="0" eaLnBrk="0" fontAlgn="base" hangingPunct="0">
        <a:spcBef>
          <a:spcPts val="800"/>
        </a:spcBef>
        <a:spcAft>
          <a:spcPct val="0"/>
        </a:spcAft>
        <a:buSzPct val="100000"/>
        <a:buFont typeface="Arial" charset="0"/>
        <a:buChar char="•"/>
        <a:defRPr lang="en-US" sz="3200" kern="1200">
          <a:solidFill>
            <a:srgbClr val="FFFFFF"/>
          </a:solidFill>
          <a:latin typeface="Arial"/>
        </a:defRPr>
      </a:lvl1pPr>
      <a:lvl2pPr marL="742950" lvl="1" indent="-285750" algn="l" rtl="0" eaLnBrk="0" fontAlgn="base" hangingPunct="0">
        <a:spcBef>
          <a:spcPts val="700"/>
        </a:spcBef>
        <a:spcAft>
          <a:spcPct val="0"/>
        </a:spcAft>
        <a:buSzPct val="100000"/>
        <a:buFont typeface="Arial" charset="0"/>
        <a:buChar char="–"/>
        <a:defRPr lang="en-US" sz="2800" kern="1200">
          <a:solidFill>
            <a:srgbClr val="FFFFFF"/>
          </a:solidFill>
          <a:latin typeface="Arial"/>
        </a:defRPr>
      </a:lvl2pPr>
      <a:lvl3pPr marL="1143000" lvl="2" indent="-228600" algn="l" rtl="0" eaLnBrk="0" fontAlgn="base" hangingPunct="0">
        <a:spcBef>
          <a:spcPts val="600"/>
        </a:spcBef>
        <a:spcAft>
          <a:spcPct val="0"/>
        </a:spcAft>
        <a:buSzPct val="100000"/>
        <a:buFont typeface="Arial" charset="0"/>
        <a:buChar char="•"/>
        <a:defRPr lang="en-US" sz="2400" kern="1200">
          <a:solidFill>
            <a:srgbClr val="FFFFFF"/>
          </a:solidFill>
          <a:latin typeface="Arial"/>
        </a:defRPr>
      </a:lvl3pPr>
      <a:lvl4pPr marL="1600200" lvl="3" indent="-228600" algn="l" rtl="0" eaLnBrk="0" fontAlgn="base" hangingPunct="0">
        <a:spcBef>
          <a:spcPts val="500"/>
        </a:spcBef>
        <a:spcAft>
          <a:spcPct val="0"/>
        </a:spcAft>
        <a:buSzPct val="100000"/>
        <a:buFont typeface="Arial" charset="0"/>
        <a:buChar char="–"/>
        <a:defRPr lang="en-US" sz="2000" kern="1200">
          <a:solidFill>
            <a:srgbClr val="FFFFFF"/>
          </a:solidFill>
          <a:latin typeface="Arial"/>
        </a:defRPr>
      </a:lvl4pPr>
      <a:lvl5pPr marL="2057400" lvl="4" indent="-228600" algn="l" rtl="0" eaLnBrk="0" fontAlgn="base" hangingPunct="0">
        <a:spcBef>
          <a:spcPts val="500"/>
        </a:spcBef>
        <a:spcAft>
          <a:spcPct val="0"/>
        </a:spcAft>
        <a:buSzPct val="100000"/>
        <a:buFont typeface="Arial" charset="0"/>
        <a:buChar char="»"/>
        <a:defRPr lang="en-US" sz="2000" kern="1200">
          <a:solidFill>
            <a:srgbClr val="FFFFFF"/>
          </a:solidFill>
          <a:latin typeface="Arial"/>
        </a:defRPr>
      </a:lvl5pPr>
      <a:lvl6pPr marL="2514600" indent="-228600" algn="l" rtl="0" eaLnBrk="1" fontAlgn="base" hangingPunct="1">
        <a:spcBef>
          <a:spcPts val="500"/>
        </a:spcBef>
        <a:spcAft>
          <a:spcPct val="0"/>
        </a:spcAft>
        <a:buSzPct val="100000"/>
        <a:buFont typeface="Arial" charset="0"/>
        <a:buChar char="»"/>
        <a:defRPr lang="en-US" sz="2000" kern="1200">
          <a:solidFill>
            <a:srgbClr val="FFFFFF"/>
          </a:solidFill>
          <a:latin typeface="Arial"/>
        </a:defRPr>
      </a:lvl6pPr>
      <a:lvl7pPr marL="2971800" indent="-228600" algn="l" rtl="0" eaLnBrk="1" fontAlgn="base" hangingPunct="1">
        <a:spcBef>
          <a:spcPts val="500"/>
        </a:spcBef>
        <a:spcAft>
          <a:spcPct val="0"/>
        </a:spcAft>
        <a:buSzPct val="100000"/>
        <a:buFont typeface="Arial" charset="0"/>
        <a:buChar char="»"/>
        <a:defRPr lang="en-US" sz="2000" kern="1200">
          <a:solidFill>
            <a:srgbClr val="FFFFFF"/>
          </a:solidFill>
          <a:latin typeface="Arial"/>
        </a:defRPr>
      </a:lvl7pPr>
      <a:lvl8pPr marL="3429000" indent="-228600" algn="l" rtl="0" eaLnBrk="1" fontAlgn="base" hangingPunct="1">
        <a:spcBef>
          <a:spcPts val="500"/>
        </a:spcBef>
        <a:spcAft>
          <a:spcPct val="0"/>
        </a:spcAft>
        <a:buSzPct val="100000"/>
        <a:buFont typeface="Arial" charset="0"/>
        <a:buChar char="»"/>
        <a:defRPr lang="en-US" sz="2000" kern="1200">
          <a:solidFill>
            <a:srgbClr val="FFFFFF"/>
          </a:solidFill>
          <a:latin typeface="Arial"/>
        </a:defRPr>
      </a:lvl8pPr>
      <a:lvl9pPr marL="3886200" indent="-228600" algn="l" rtl="0" eaLnBrk="1" fontAlgn="base" hangingPunct="1">
        <a:spcBef>
          <a:spcPts val="500"/>
        </a:spcBef>
        <a:spcAft>
          <a:spcPct val="0"/>
        </a:spcAft>
        <a:buSzPct val="100000"/>
        <a:buFont typeface="Arial" charset="0"/>
        <a:buChar char="»"/>
        <a:defRPr lang="en-US" sz="2000" kern="1200">
          <a:solidFill>
            <a:srgbClr val="FFFFFF"/>
          </a:solidFill>
          <a:latin typeface="Arial"/>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bluewater-mfg.com/images/Kwik-Stand0001_L.jp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arryd\Documents\OSHA\2012%20OSHA%2030%20hour\Video%20clips\harness%20no%20shock%20absorber.mpg" TargetMode="External"/><Relationship Id="rId1" Type="http://schemas.microsoft.com/office/2007/relationships/media" Target="file:///C:\Users\harryd\Documents\OSHA\2012%20OSHA%2030%20hour\Video%20clips\harness%20no%20shock%20absorber.mpg" TargetMode="External"/><Relationship Id="rId5" Type="http://schemas.openxmlformats.org/officeDocument/2006/relationships/image" Target="../media/image26.png"/><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arryd\Documents\OSHA\2012%20OSHA%2030%20hour\Video%20clips\harness%20with%20shock%20absorber.mpg" TargetMode="External"/><Relationship Id="rId1" Type="http://schemas.microsoft.com/office/2007/relationships/media" Target="file:///C:\Users\harryd\Documents\OSHA\2012%20OSHA%2030%20hour\Video%20clips\harness%20with%20shock%20absorber.mpg" TargetMode="External"/><Relationship Id="rId5" Type="http://schemas.openxmlformats.org/officeDocument/2006/relationships/image" Target="../media/image27.png"/><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arryd\Documents\OSHA\2012%20OSHA%2030%20hour\Video%20clips\elements3.mpg" TargetMode="External"/><Relationship Id="rId1" Type="http://schemas.microsoft.com/office/2007/relationships/media" Target="file:///C:\Users\harryd\Documents\OSHA\2012%20OSHA%2030%20hour\Video%20clips\elements3.mpg" TargetMode="External"/><Relationship Id="rId5" Type="http://schemas.openxmlformats.org/officeDocument/2006/relationships/image" Target="../media/image28.png"/><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6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7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arryd\Videos\Rescue-Cutting%20Line%20Accident.wmv" TargetMode="External"/><Relationship Id="rId1" Type="http://schemas.microsoft.com/office/2007/relationships/media" Target="file:///C:\Users\harryd\Videos\Rescue-Cutting%20Line%20Accident.wmv" TargetMode="External"/><Relationship Id="rId5" Type="http://schemas.openxmlformats.org/officeDocument/2006/relationships/image" Target="../media/image74.png"/><Relationship Id="rId4"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Grp="1" noChangeArrowheads="1"/>
          </p:cNvSpPr>
          <p:nvPr>
            <p:ph type="ctrTitle"/>
          </p:nvPr>
        </p:nvSpPr>
        <p:spPr>
          <a:xfrm>
            <a:off x="722313" y="554038"/>
            <a:ext cx="7772400" cy="2979994"/>
          </a:xfrm>
        </p:spPr>
        <p:txBody>
          <a:bodyPr/>
          <a:lstStyle/>
          <a:p>
            <a:pPr eaLnBrk="1" hangingPunct="1"/>
            <a:r>
              <a:rPr altLang="en-US" sz="3600" dirty="0" smtClean="0">
                <a:latin typeface="Arial" charset="0"/>
              </a:rPr>
              <a:t/>
            </a:r>
            <a:br>
              <a:rPr altLang="en-US" sz="3600" dirty="0" smtClean="0">
                <a:latin typeface="Arial" charset="0"/>
              </a:rPr>
            </a:br>
            <a:r>
              <a:rPr altLang="en-US" sz="4000" dirty="0" smtClean="0">
                <a:latin typeface="Arial" charset="0"/>
              </a:rPr>
              <a:t>Roofing Industry Fall Protection</a:t>
            </a:r>
            <a:br>
              <a:rPr altLang="en-US" sz="4000" dirty="0" smtClean="0">
                <a:latin typeface="Arial" charset="0"/>
              </a:rPr>
            </a:br>
            <a:r>
              <a:rPr altLang="en-US" sz="3200" dirty="0" smtClean="0">
                <a:latin typeface="Arial" charset="0"/>
              </a:rPr>
              <a:t>from</a:t>
            </a:r>
            <a:r>
              <a:rPr altLang="en-US" sz="4000" dirty="0" smtClean="0">
                <a:latin typeface="Arial" charset="0"/>
              </a:rPr>
              <a:t/>
            </a:r>
            <a:br>
              <a:rPr altLang="en-US" sz="4000" dirty="0" smtClean="0">
                <a:latin typeface="Arial" charset="0"/>
              </a:rPr>
            </a:br>
            <a:r>
              <a:rPr altLang="en-US" sz="4600" dirty="0" smtClean="0">
                <a:latin typeface="Arial" charset="0"/>
              </a:rPr>
              <a:t>A to Z</a:t>
            </a:r>
          </a:p>
        </p:txBody>
      </p:sp>
      <p:sp>
        <p:nvSpPr>
          <p:cNvPr id="13315"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7DF67E4-4045-4D1E-97C5-5FF836BA3EFE}" type="slidenum">
              <a:rPr lang="en-US" altLang="en-US" sz="1200"/>
              <a:pPr>
                <a:spcBef>
                  <a:spcPct val="0"/>
                </a:spcBef>
                <a:buSzTx/>
                <a:buFontTx/>
                <a:buNone/>
              </a:pPr>
              <a:t>1</a:t>
            </a:fld>
            <a:endParaRPr lang="en-US" altLang="en-US" sz="1200" dirty="0"/>
          </a:p>
        </p:txBody>
      </p:sp>
      <p:sp>
        <p:nvSpPr>
          <p:cNvPr id="13317" name="Rectangle 3"/>
          <p:cNvSpPr txBox="1">
            <a:spLocks noGrp="1" noChangeArrowheads="1"/>
          </p:cNvSpPr>
          <p:nvPr>
            <p:ph type="subTitle" idx="1"/>
          </p:nvPr>
        </p:nvSpPr>
        <p:spPr>
          <a:xfrm>
            <a:off x="550863" y="4619625"/>
            <a:ext cx="8205787" cy="1398588"/>
          </a:xfrm>
        </p:spPr>
        <p:txBody>
          <a:bodyPr/>
          <a:lstStyle/>
          <a:p>
            <a:pPr algn="l"/>
            <a:r>
              <a:rPr altLang="en-US" sz="1600" dirty="0" smtClean="0">
                <a:solidFill>
                  <a:schemeClr val="bg1"/>
                </a:solidFill>
                <a:latin typeface="Arial" charset="0"/>
              </a:rPr>
              <a:t>This material was produced under grant number </a:t>
            </a:r>
            <a:r>
              <a:rPr altLang="en-US" sz="1600" b="1" dirty="0" smtClean="0">
                <a:latin typeface="Arial" charset="0"/>
              </a:rPr>
              <a:t>SH-26317-SH4</a:t>
            </a:r>
            <a:r>
              <a:rPr altLang="en-US" sz="1600" dirty="0" smtClean="0">
                <a:solidFill>
                  <a:schemeClr val="bg1"/>
                </a:solidFill>
                <a:latin typeface="Arial" charset="0"/>
              </a:rPr>
              <a:t> </a:t>
            </a:r>
            <a:r>
              <a:rPr altLang="en-US" sz="1600" dirty="0" smtClean="0">
                <a:solidFill>
                  <a:schemeClr val="bg1"/>
                </a:solidFill>
                <a:latin typeface="Arial" charset="0"/>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altLang="en-US" sz="1600" dirty="0" smtClean="0">
                <a:solidFill>
                  <a:schemeClr val="tx1"/>
                </a:solidFill>
                <a:latin typeface="Arial" charset="0"/>
              </a:rPr>
              <a:t>.</a:t>
            </a:r>
          </a:p>
          <a:p>
            <a:pPr algn="l">
              <a:lnSpc>
                <a:spcPct val="80000"/>
              </a:lnSpc>
            </a:pPr>
            <a:endParaRPr altLang="en-US" sz="1600" dirty="0" smtClean="0">
              <a:solidFill>
                <a:schemeClr val="bg1"/>
              </a:solidFill>
              <a:latin typeface="Arial" charset="0"/>
            </a:endParaRPr>
          </a:p>
          <a:p>
            <a:pPr algn="l">
              <a:lnSpc>
                <a:spcPct val="80000"/>
              </a:lnSpc>
            </a:pPr>
            <a:endParaRPr altLang="en-US" sz="1600" dirty="0" smtClean="0">
              <a:latin typeface="Arial" charset="0"/>
            </a:endParaRPr>
          </a:p>
          <a:p>
            <a:pPr algn="l">
              <a:lnSpc>
                <a:spcPct val="80000"/>
              </a:lnSpc>
            </a:pPr>
            <a:r>
              <a:rPr altLang="en-US" sz="1600" dirty="0" smtClean="0">
                <a:latin typeface="Arial" charset="0"/>
              </a:rPr>
              <a:t/>
            </a:r>
            <a:br>
              <a:rPr altLang="en-US" sz="1600" dirty="0" smtClean="0">
                <a:latin typeface="Arial" charset="0"/>
              </a:rPr>
            </a:br>
            <a:endParaRPr altLang="en-US" sz="1600" dirty="0" smtClean="0">
              <a:latin typeface="Arial"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OSHA ACT</a:t>
            </a:r>
            <a:endParaRPr lang="en-US" dirty="0"/>
          </a:p>
        </p:txBody>
      </p:sp>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9A43AB13-A79A-40B8-A3C6-BC2EC5C1B992}" type="slidenum">
              <a:rPr lang="en-US" altLang="en-US" sz="1200"/>
              <a:pPr>
                <a:spcBef>
                  <a:spcPct val="0"/>
                </a:spcBef>
                <a:buSzTx/>
                <a:buFontTx/>
                <a:buNone/>
              </a:pPr>
              <a:t>10</a:t>
            </a:fld>
            <a:endParaRPr lang="en-US" altLang="en-US" sz="1200" dirty="0"/>
          </a:p>
        </p:txBody>
      </p:sp>
      <p:sp>
        <p:nvSpPr>
          <p:cNvPr id="31747" name="Title 2"/>
          <p:cNvSpPr txBox="1">
            <a:spLocks/>
          </p:cNvSpPr>
          <p:nvPr/>
        </p:nvSpPr>
        <p:spPr bwMode="auto">
          <a:xfrm>
            <a:off x="657225" y="141288"/>
            <a:ext cx="3457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a:spcBef>
                <a:spcPct val="0"/>
              </a:spcBef>
              <a:buSzTx/>
              <a:buFontTx/>
              <a:buNone/>
            </a:pPr>
            <a:r>
              <a:rPr lang="en-US" altLang="en-US" sz="4400" dirty="0"/>
              <a:t>OSHA  Act</a:t>
            </a:r>
          </a:p>
        </p:txBody>
      </p:sp>
      <p:pic>
        <p:nvPicPr>
          <p:cNvPr id="31748" name="Picture 2" descr="https://encrypted-tbn3.gstatic.com/images?q=tbn:ANd9GcRBZcsWhw8ED__wrhIVnQMEH9JzbV5m1BRGORmWgSlTmXHRYdsl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663" y="158750"/>
            <a:ext cx="165735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3"/>
          <p:cNvSpPr txBox="1">
            <a:spLocks noChangeArrowheads="1"/>
          </p:cNvSpPr>
          <p:nvPr/>
        </p:nvSpPr>
        <p:spPr bwMode="auto">
          <a:xfrm>
            <a:off x="204788" y="1981200"/>
            <a:ext cx="85344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buFontTx/>
              <a:buNone/>
            </a:pPr>
            <a:r>
              <a:rPr lang="en-US" altLang="en-US" sz="2800" dirty="0">
                <a:cs typeface="Arial" charset="0"/>
              </a:rPr>
              <a:t>“To assure safe and healthful working conditions for working men and women; by authorizing enforcement of the standards developed under the Act; by assisting and encouraging the States in their efforts to assure safe and healthful working conditions; by providing for research, information, education, and training in the field of occupational safety and health; and for other purposes …”</a:t>
            </a:r>
          </a:p>
        </p:txBody>
      </p:sp>
      <p:sp>
        <p:nvSpPr>
          <p:cNvPr id="31750" name="Rectangle 7"/>
          <p:cNvSpPr>
            <a:spLocks noChangeArrowheads="1"/>
          </p:cNvSpPr>
          <p:nvPr/>
        </p:nvSpPr>
        <p:spPr bwMode="auto">
          <a:xfrm>
            <a:off x="2238375" y="6027738"/>
            <a:ext cx="6905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1600" dirty="0">
                <a:solidFill>
                  <a:schemeClr val="tx1"/>
                </a:solidFill>
                <a:latin typeface="Arial Narrow" pitchFamily="34" charset="0"/>
              </a:rPr>
              <a:t>“Be it enacted by the Senate and House of Representatives of the United States of America in Congress assembled, That this Act may be cited as the “Occupational Safety and Health Act of 1970.”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Grp="1" noChangeArrowheads="1"/>
          </p:cNvSpPr>
          <p:nvPr>
            <p:ph type="title"/>
          </p:nvPr>
        </p:nvSpPr>
        <p:spPr>
          <a:xfrm>
            <a:off x="282575" y="153988"/>
            <a:ext cx="8861425" cy="838200"/>
          </a:xfrm>
        </p:spPr>
        <p:txBody>
          <a:bodyPr/>
          <a:lstStyle/>
          <a:p>
            <a:pPr eaLnBrk="1" hangingPunct="1"/>
            <a:r>
              <a:rPr altLang="en-US" sz="4000" dirty="0" smtClean="0">
                <a:latin typeface="Arial" charset="0"/>
              </a:rPr>
              <a:t>        OSHA  Approved State Plans</a:t>
            </a:r>
          </a:p>
        </p:txBody>
      </p:sp>
      <p:sp>
        <p:nvSpPr>
          <p:cNvPr id="33795" name="Rectangle 3"/>
          <p:cNvSpPr txBox="1">
            <a:spLocks noGrp="1" noChangeArrowheads="1"/>
          </p:cNvSpPr>
          <p:nvPr>
            <p:ph idx="1"/>
          </p:nvPr>
        </p:nvSpPr>
        <p:spPr>
          <a:xfrm>
            <a:off x="203200" y="0"/>
            <a:ext cx="2244725" cy="6110288"/>
          </a:xfrm>
        </p:spPr>
        <p:txBody>
          <a:bodyPr/>
          <a:lstStyle/>
          <a:p>
            <a:pPr marL="0" indent="0" eaLnBrk="1" hangingPunct="1">
              <a:lnSpc>
                <a:spcPct val="80000"/>
              </a:lnSpc>
              <a:buFontTx/>
              <a:buNone/>
            </a:pPr>
            <a:r>
              <a:rPr altLang="en-US" sz="1600" dirty="0" smtClean="0">
                <a:solidFill>
                  <a:schemeClr val="bg1"/>
                </a:solidFill>
                <a:latin typeface="Arial" charset="0"/>
              </a:rPr>
              <a:t>Alaska</a:t>
            </a:r>
            <a:br>
              <a:rPr altLang="en-US" sz="1600" dirty="0" smtClean="0">
                <a:solidFill>
                  <a:schemeClr val="bg1"/>
                </a:solidFill>
                <a:latin typeface="Arial" charset="0"/>
              </a:rPr>
            </a:br>
            <a:r>
              <a:rPr altLang="en-US" sz="1600" dirty="0" smtClean="0">
                <a:solidFill>
                  <a:schemeClr val="bg1"/>
                </a:solidFill>
                <a:latin typeface="Arial" charset="0"/>
              </a:rPr>
              <a:t>Arizona </a:t>
            </a:r>
            <a:br>
              <a:rPr altLang="en-US" sz="1600" dirty="0" smtClean="0">
                <a:solidFill>
                  <a:schemeClr val="bg1"/>
                </a:solidFill>
                <a:latin typeface="Arial" charset="0"/>
              </a:rPr>
            </a:br>
            <a:r>
              <a:rPr altLang="en-US" sz="1600" dirty="0" smtClean="0">
                <a:solidFill>
                  <a:schemeClr val="bg1"/>
                </a:solidFill>
                <a:latin typeface="Arial" charset="0"/>
              </a:rPr>
              <a:t>California </a:t>
            </a:r>
            <a:br>
              <a:rPr altLang="en-US" sz="1600" dirty="0" smtClean="0">
                <a:solidFill>
                  <a:schemeClr val="bg1"/>
                </a:solidFill>
                <a:latin typeface="Arial" charset="0"/>
              </a:rPr>
            </a:br>
            <a:r>
              <a:rPr altLang="en-US" sz="1600" i="1" dirty="0" smtClean="0">
                <a:solidFill>
                  <a:schemeClr val="bg1"/>
                </a:solidFill>
                <a:latin typeface="Arial" charset="0"/>
              </a:rPr>
              <a:t>Connecticut</a:t>
            </a:r>
            <a:r>
              <a:rPr altLang="en-US" sz="1600" dirty="0" smtClean="0">
                <a:solidFill>
                  <a:schemeClr val="bg1"/>
                </a:solidFill>
                <a:latin typeface="Arial" charset="0"/>
              </a:rPr>
              <a:t/>
            </a:r>
            <a:br>
              <a:rPr altLang="en-US" sz="1600" dirty="0" smtClean="0">
                <a:solidFill>
                  <a:schemeClr val="bg1"/>
                </a:solidFill>
                <a:latin typeface="Arial" charset="0"/>
              </a:rPr>
            </a:br>
            <a:r>
              <a:rPr altLang="en-US" sz="1600" dirty="0" smtClean="0">
                <a:solidFill>
                  <a:schemeClr val="bg1"/>
                </a:solidFill>
                <a:latin typeface="Arial" charset="0"/>
              </a:rPr>
              <a:t>Hawaii</a:t>
            </a:r>
          </a:p>
          <a:p>
            <a:pPr marL="0" indent="0" eaLnBrk="1" hangingPunct="1">
              <a:lnSpc>
                <a:spcPct val="80000"/>
              </a:lnSpc>
              <a:buFontTx/>
              <a:buNone/>
            </a:pPr>
            <a:r>
              <a:rPr altLang="en-US" sz="1600" i="1" dirty="0" smtClean="0">
                <a:solidFill>
                  <a:schemeClr val="bg1"/>
                </a:solidFill>
                <a:latin typeface="Arial" charset="0"/>
              </a:rPr>
              <a:t>Illinois</a:t>
            </a:r>
          </a:p>
          <a:p>
            <a:pPr marL="0" indent="0" eaLnBrk="1" hangingPunct="1">
              <a:lnSpc>
                <a:spcPct val="80000"/>
              </a:lnSpc>
              <a:buFontTx/>
              <a:buNone/>
            </a:pPr>
            <a:r>
              <a:rPr altLang="en-US" sz="1600" dirty="0" smtClean="0">
                <a:solidFill>
                  <a:schemeClr val="bg1"/>
                </a:solidFill>
                <a:latin typeface="Arial" charset="0"/>
              </a:rPr>
              <a:t>Indiana </a:t>
            </a:r>
            <a:br>
              <a:rPr altLang="en-US" sz="1600" dirty="0" smtClean="0">
                <a:solidFill>
                  <a:schemeClr val="bg1"/>
                </a:solidFill>
                <a:latin typeface="Arial" charset="0"/>
              </a:rPr>
            </a:br>
            <a:r>
              <a:rPr altLang="en-US" sz="1600" dirty="0" smtClean="0">
                <a:solidFill>
                  <a:schemeClr val="bg1"/>
                </a:solidFill>
                <a:latin typeface="Arial" charset="0"/>
              </a:rPr>
              <a:t>Iowa</a:t>
            </a:r>
            <a:br>
              <a:rPr altLang="en-US" sz="1600" dirty="0" smtClean="0">
                <a:solidFill>
                  <a:schemeClr val="bg1"/>
                </a:solidFill>
                <a:latin typeface="Arial" charset="0"/>
              </a:rPr>
            </a:br>
            <a:r>
              <a:rPr altLang="en-US" sz="1600" dirty="0" smtClean="0">
                <a:solidFill>
                  <a:schemeClr val="bg1"/>
                </a:solidFill>
                <a:latin typeface="Arial" charset="0"/>
              </a:rPr>
              <a:t>Kentucky</a:t>
            </a:r>
            <a:br>
              <a:rPr altLang="en-US" sz="1600" dirty="0" smtClean="0">
                <a:solidFill>
                  <a:schemeClr val="bg1"/>
                </a:solidFill>
                <a:latin typeface="Arial" charset="0"/>
              </a:rPr>
            </a:br>
            <a:r>
              <a:rPr altLang="en-US" sz="1600" dirty="0" smtClean="0">
                <a:solidFill>
                  <a:schemeClr val="bg1"/>
                </a:solidFill>
                <a:latin typeface="Arial" charset="0"/>
              </a:rPr>
              <a:t>Maryland</a:t>
            </a:r>
            <a:br>
              <a:rPr altLang="en-US" sz="1600" dirty="0" smtClean="0">
                <a:solidFill>
                  <a:schemeClr val="bg1"/>
                </a:solidFill>
                <a:latin typeface="Arial" charset="0"/>
              </a:rPr>
            </a:br>
            <a:r>
              <a:rPr altLang="en-US" sz="1600" dirty="0" smtClean="0">
                <a:solidFill>
                  <a:schemeClr val="bg1"/>
                </a:solidFill>
                <a:latin typeface="Arial" charset="0"/>
              </a:rPr>
              <a:t>Michigan</a:t>
            </a:r>
          </a:p>
          <a:p>
            <a:pPr marL="0" indent="0" eaLnBrk="1" hangingPunct="1">
              <a:lnSpc>
                <a:spcPct val="80000"/>
              </a:lnSpc>
              <a:buFontTx/>
              <a:buNone/>
            </a:pPr>
            <a:r>
              <a:rPr altLang="en-US" sz="1600" dirty="0" smtClean="0">
                <a:solidFill>
                  <a:schemeClr val="bg1"/>
                </a:solidFill>
                <a:latin typeface="Arial" charset="0"/>
              </a:rPr>
              <a:t>Minnesota</a:t>
            </a:r>
            <a:br>
              <a:rPr altLang="en-US" sz="1600" dirty="0" smtClean="0">
                <a:solidFill>
                  <a:schemeClr val="bg1"/>
                </a:solidFill>
                <a:latin typeface="Arial" charset="0"/>
              </a:rPr>
            </a:br>
            <a:r>
              <a:rPr altLang="en-US" sz="1600" dirty="0" smtClean="0">
                <a:solidFill>
                  <a:schemeClr val="bg1"/>
                </a:solidFill>
                <a:latin typeface="Arial" charset="0"/>
              </a:rPr>
              <a:t>Nevada</a:t>
            </a:r>
            <a:br>
              <a:rPr altLang="en-US" sz="1600" dirty="0" smtClean="0">
                <a:solidFill>
                  <a:schemeClr val="bg1"/>
                </a:solidFill>
                <a:latin typeface="Arial" charset="0"/>
              </a:rPr>
            </a:br>
            <a:r>
              <a:rPr altLang="en-US" sz="1600" i="1" dirty="0" smtClean="0">
                <a:solidFill>
                  <a:schemeClr val="bg1"/>
                </a:solidFill>
                <a:latin typeface="Arial" charset="0"/>
              </a:rPr>
              <a:t>New Jersey</a:t>
            </a:r>
            <a:r>
              <a:rPr altLang="en-US" sz="1600" dirty="0" smtClean="0">
                <a:solidFill>
                  <a:schemeClr val="bg1"/>
                </a:solidFill>
                <a:latin typeface="Arial" charset="0"/>
              </a:rPr>
              <a:t/>
            </a:r>
            <a:br>
              <a:rPr altLang="en-US" sz="1600" dirty="0" smtClean="0">
                <a:solidFill>
                  <a:schemeClr val="bg1"/>
                </a:solidFill>
                <a:latin typeface="Arial" charset="0"/>
              </a:rPr>
            </a:br>
            <a:r>
              <a:rPr altLang="en-US" sz="1600" dirty="0" smtClean="0">
                <a:solidFill>
                  <a:schemeClr val="bg1"/>
                </a:solidFill>
                <a:latin typeface="Arial" charset="0"/>
              </a:rPr>
              <a:t>New Mexico</a:t>
            </a:r>
          </a:p>
          <a:p>
            <a:pPr marL="0" indent="0" eaLnBrk="1" hangingPunct="1">
              <a:lnSpc>
                <a:spcPct val="80000"/>
              </a:lnSpc>
              <a:buFontTx/>
              <a:buNone/>
            </a:pPr>
            <a:r>
              <a:rPr altLang="en-US" sz="1600" i="1" dirty="0" smtClean="0">
                <a:solidFill>
                  <a:schemeClr val="bg1"/>
                </a:solidFill>
                <a:latin typeface="Arial" charset="0"/>
              </a:rPr>
              <a:t>New York</a:t>
            </a:r>
          </a:p>
          <a:p>
            <a:pPr marL="0" indent="0" eaLnBrk="1" hangingPunct="1">
              <a:lnSpc>
                <a:spcPct val="80000"/>
              </a:lnSpc>
              <a:buFontTx/>
              <a:buNone/>
            </a:pPr>
            <a:r>
              <a:rPr altLang="en-US" sz="1600" dirty="0" smtClean="0">
                <a:solidFill>
                  <a:schemeClr val="bg1"/>
                </a:solidFill>
                <a:latin typeface="Arial" charset="0"/>
              </a:rPr>
              <a:t>North Carolina</a:t>
            </a:r>
            <a:br>
              <a:rPr altLang="en-US" sz="1600" dirty="0" smtClean="0">
                <a:solidFill>
                  <a:schemeClr val="bg1"/>
                </a:solidFill>
                <a:latin typeface="Arial" charset="0"/>
              </a:rPr>
            </a:br>
            <a:r>
              <a:rPr altLang="en-US" sz="1600" dirty="0" smtClean="0">
                <a:solidFill>
                  <a:schemeClr val="bg1"/>
                </a:solidFill>
                <a:latin typeface="Arial" charset="0"/>
              </a:rPr>
              <a:t>Oregon </a:t>
            </a:r>
            <a:br>
              <a:rPr altLang="en-US" sz="1600" dirty="0" smtClean="0">
                <a:solidFill>
                  <a:schemeClr val="bg1"/>
                </a:solidFill>
                <a:latin typeface="Arial" charset="0"/>
              </a:rPr>
            </a:br>
            <a:r>
              <a:rPr altLang="en-US" sz="1600" dirty="0" smtClean="0">
                <a:solidFill>
                  <a:schemeClr val="bg1"/>
                </a:solidFill>
                <a:latin typeface="Arial" charset="0"/>
              </a:rPr>
              <a:t>Puerto Rico</a:t>
            </a:r>
            <a:br>
              <a:rPr altLang="en-US" sz="1600" dirty="0" smtClean="0">
                <a:solidFill>
                  <a:schemeClr val="bg1"/>
                </a:solidFill>
                <a:latin typeface="Arial" charset="0"/>
              </a:rPr>
            </a:br>
            <a:r>
              <a:rPr altLang="en-US" sz="1600" dirty="0" smtClean="0">
                <a:solidFill>
                  <a:schemeClr val="bg1"/>
                </a:solidFill>
                <a:latin typeface="Arial" charset="0"/>
              </a:rPr>
              <a:t>South Carolina</a:t>
            </a:r>
            <a:br>
              <a:rPr altLang="en-US" sz="1600" dirty="0" smtClean="0">
                <a:solidFill>
                  <a:schemeClr val="bg1"/>
                </a:solidFill>
                <a:latin typeface="Arial" charset="0"/>
              </a:rPr>
            </a:br>
            <a:r>
              <a:rPr altLang="en-US" sz="1600" dirty="0" smtClean="0">
                <a:solidFill>
                  <a:schemeClr val="bg1"/>
                </a:solidFill>
                <a:latin typeface="Arial" charset="0"/>
              </a:rPr>
              <a:t>Tennessee</a:t>
            </a:r>
          </a:p>
          <a:p>
            <a:pPr marL="0" indent="0" eaLnBrk="1" hangingPunct="1">
              <a:lnSpc>
                <a:spcPct val="80000"/>
              </a:lnSpc>
              <a:buFontTx/>
              <a:buNone/>
            </a:pPr>
            <a:r>
              <a:rPr altLang="en-US" sz="1600" dirty="0" smtClean="0">
                <a:solidFill>
                  <a:schemeClr val="bg1"/>
                </a:solidFill>
                <a:latin typeface="Arial" charset="0"/>
              </a:rPr>
              <a:t>Utah</a:t>
            </a:r>
            <a:br>
              <a:rPr altLang="en-US" sz="1600" dirty="0" smtClean="0">
                <a:solidFill>
                  <a:schemeClr val="bg1"/>
                </a:solidFill>
                <a:latin typeface="Arial" charset="0"/>
              </a:rPr>
            </a:br>
            <a:r>
              <a:rPr altLang="en-US" sz="1600" dirty="0" smtClean="0">
                <a:solidFill>
                  <a:schemeClr val="bg1"/>
                </a:solidFill>
                <a:latin typeface="Arial" charset="0"/>
              </a:rPr>
              <a:t>Vermont</a:t>
            </a:r>
            <a:br>
              <a:rPr altLang="en-US" sz="1600" dirty="0" smtClean="0">
                <a:solidFill>
                  <a:schemeClr val="bg1"/>
                </a:solidFill>
                <a:latin typeface="Arial" charset="0"/>
              </a:rPr>
            </a:br>
            <a:r>
              <a:rPr altLang="en-US" sz="1600" i="1" dirty="0" smtClean="0">
                <a:solidFill>
                  <a:schemeClr val="bg1"/>
                </a:solidFill>
                <a:latin typeface="Arial" charset="0"/>
              </a:rPr>
              <a:t>Virgin Islands</a:t>
            </a:r>
            <a:r>
              <a:rPr altLang="en-US" sz="1600" dirty="0" smtClean="0">
                <a:solidFill>
                  <a:schemeClr val="bg1"/>
                </a:solidFill>
                <a:latin typeface="Arial" charset="0"/>
              </a:rPr>
              <a:t/>
            </a:r>
            <a:br>
              <a:rPr altLang="en-US" sz="1600" dirty="0" smtClean="0">
                <a:solidFill>
                  <a:schemeClr val="bg1"/>
                </a:solidFill>
                <a:latin typeface="Arial" charset="0"/>
              </a:rPr>
            </a:br>
            <a:r>
              <a:rPr altLang="en-US" sz="1600" dirty="0" smtClean="0">
                <a:solidFill>
                  <a:schemeClr val="bg1"/>
                </a:solidFill>
                <a:latin typeface="Arial" charset="0"/>
              </a:rPr>
              <a:t>Virginia</a:t>
            </a:r>
            <a:br>
              <a:rPr altLang="en-US" sz="1600" dirty="0" smtClean="0">
                <a:solidFill>
                  <a:schemeClr val="bg1"/>
                </a:solidFill>
                <a:latin typeface="Arial" charset="0"/>
              </a:rPr>
            </a:br>
            <a:r>
              <a:rPr altLang="en-US" sz="1600" dirty="0" smtClean="0">
                <a:solidFill>
                  <a:schemeClr val="bg1"/>
                </a:solidFill>
                <a:latin typeface="Arial" charset="0"/>
              </a:rPr>
              <a:t>Washington</a:t>
            </a:r>
            <a:br>
              <a:rPr altLang="en-US" sz="1600" dirty="0" smtClean="0">
                <a:solidFill>
                  <a:schemeClr val="bg1"/>
                </a:solidFill>
                <a:latin typeface="Arial" charset="0"/>
              </a:rPr>
            </a:br>
            <a:r>
              <a:rPr altLang="en-US" sz="1600" dirty="0" smtClean="0">
                <a:solidFill>
                  <a:schemeClr val="bg1"/>
                </a:solidFill>
                <a:latin typeface="Arial" charset="0"/>
              </a:rPr>
              <a:t>Wyoming </a:t>
            </a:r>
          </a:p>
        </p:txBody>
      </p:sp>
      <p:sp>
        <p:nvSpPr>
          <p:cNvPr id="337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76759FE5-599B-40F2-89BE-F7F766AA94CD}" type="slidenum">
              <a:rPr lang="en-US" altLang="en-US" sz="1200"/>
              <a:pPr>
                <a:spcBef>
                  <a:spcPct val="0"/>
                </a:spcBef>
                <a:buSzTx/>
                <a:buFontTx/>
                <a:buNone/>
              </a:pPr>
              <a:t>11</a:t>
            </a:fld>
            <a:endParaRPr lang="en-US" altLang="en-US" sz="1200" dirty="0"/>
          </a:p>
        </p:txBody>
      </p:sp>
      <p:sp>
        <p:nvSpPr>
          <p:cNvPr id="33797" name="Text Box 11"/>
          <p:cNvSpPr txBox="1">
            <a:spLocks noChangeArrowheads="1"/>
          </p:cNvSpPr>
          <p:nvPr/>
        </p:nvSpPr>
        <p:spPr bwMode="auto">
          <a:xfrm>
            <a:off x="373063" y="6618288"/>
            <a:ext cx="87709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1200" dirty="0">
                <a:solidFill>
                  <a:schemeClr val="bg1"/>
                </a:solidFill>
              </a:rPr>
              <a:t>The Connecticut, Illinois , New Jersey, New York and Virgin Islands plans cover public sector employment only</a:t>
            </a:r>
          </a:p>
        </p:txBody>
      </p:sp>
      <p:pic>
        <p:nvPicPr>
          <p:cNvPr id="33798" name="Picture 2" descr="Map with Leg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1087438"/>
            <a:ext cx="6173787"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txBox="1">
            <a:spLocks noGrp="1"/>
          </p:cNvSpPr>
          <p:nvPr>
            <p:ph type="title"/>
          </p:nvPr>
        </p:nvSpPr>
        <p:spPr>
          <a:xfrm>
            <a:off x="457200" y="0"/>
            <a:ext cx="8229600" cy="1090613"/>
          </a:xfrm>
        </p:spPr>
        <p:txBody>
          <a:bodyPr/>
          <a:lstStyle/>
          <a:p>
            <a:r>
              <a:rPr altLang="en-US" dirty="0" smtClean="0">
                <a:latin typeface="Arial" charset="0"/>
              </a:rPr>
              <a:t>What Does OSHA Do?</a:t>
            </a:r>
          </a:p>
        </p:txBody>
      </p:sp>
      <p:sp>
        <p:nvSpPr>
          <p:cNvPr id="3584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317E806B-F10B-452F-9AF2-492C14CD08FF}" type="slidenum">
              <a:rPr lang="en-US" altLang="en-US" sz="1200"/>
              <a:pPr>
                <a:spcBef>
                  <a:spcPct val="0"/>
                </a:spcBef>
                <a:buSzTx/>
                <a:buFontTx/>
                <a:buNone/>
              </a:pPr>
              <a:t>12</a:t>
            </a:fld>
            <a:endParaRPr lang="en-US" altLang="en-US" sz="1200" dirty="0"/>
          </a:p>
        </p:txBody>
      </p:sp>
      <p:sp>
        <p:nvSpPr>
          <p:cNvPr id="35844" name="Rectangle 3075"/>
          <p:cNvSpPr>
            <a:spLocks noChangeArrowheads="1"/>
          </p:cNvSpPr>
          <p:nvPr/>
        </p:nvSpPr>
        <p:spPr bwMode="auto">
          <a:xfrm>
            <a:off x="187325" y="1136650"/>
            <a:ext cx="91328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20000"/>
              </a:spcBef>
              <a:buSzTx/>
              <a:buFontTx/>
              <a:buChar char="•"/>
            </a:pPr>
            <a:r>
              <a:rPr lang="en-US" altLang="en-US" sz="2600" dirty="0">
                <a:solidFill>
                  <a:schemeClr val="bg1"/>
                </a:solidFill>
                <a:cs typeface="Arial" charset="0"/>
              </a:rPr>
              <a:t>Encourages </a:t>
            </a:r>
            <a:r>
              <a:rPr lang="en-US" altLang="en-US" sz="2600" u="sng" dirty="0">
                <a:solidFill>
                  <a:schemeClr val="bg1"/>
                </a:solidFill>
                <a:cs typeface="Arial" charset="0"/>
              </a:rPr>
              <a:t>employers</a:t>
            </a:r>
            <a:r>
              <a:rPr lang="en-US" altLang="en-US" sz="2600" dirty="0">
                <a:solidFill>
                  <a:schemeClr val="bg1"/>
                </a:solidFill>
                <a:cs typeface="Arial" charset="0"/>
              </a:rPr>
              <a:t> and </a:t>
            </a:r>
            <a:r>
              <a:rPr lang="en-US" altLang="en-US" sz="2600" u="sng" dirty="0">
                <a:solidFill>
                  <a:schemeClr val="bg1"/>
                </a:solidFill>
                <a:cs typeface="Arial" charset="0"/>
              </a:rPr>
              <a:t>employees</a:t>
            </a:r>
            <a:r>
              <a:rPr lang="en-US" altLang="en-US" sz="2600" dirty="0">
                <a:solidFill>
                  <a:schemeClr val="bg1"/>
                </a:solidFill>
                <a:cs typeface="Arial" charset="0"/>
              </a:rPr>
              <a:t> to reduce workplace hazards and implement safety and health programs</a:t>
            </a:r>
            <a:br>
              <a:rPr lang="en-US" altLang="en-US" sz="2600" dirty="0">
                <a:solidFill>
                  <a:schemeClr val="bg1"/>
                </a:solidFill>
                <a:cs typeface="Arial" charset="0"/>
              </a:rPr>
            </a:br>
            <a:endParaRPr lang="en-US" altLang="en-US" sz="2600" dirty="0">
              <a:solidFill>
                <a:schemeClr val="bg1"/>
              </a:solidFill>
              <a:cs typeface="Arial" charset="0"/>
            </a:endParaRPr>
          </a:p>
          <a:p>
            <a:pPr eaLnBrk="1" hangingPunct="1">
              <a:spcBef>
                <a:spcPct val="20000"/>
              </a:spcBef>
              <a:buSzTx/>
              <a:buFontTx/>
              <a:buChar char="•"/>
            </a:pPr>
            <a:r>
              <a:rPr lang="en-US" altLang="en-US" sz="2600" dirty="0">
                <a:solidFill>
                  <a:schemeClr val="bg1"/>
                </a:solidFill>
                <a:cs typeface="Arial" charset="0"/>
              </a:rPr>
              <a:t>Develops and enforces mandatory job safety and health </a:t>
            </a:r>
            <a:r>
              <a:rPr lang="en-US" altLang="en-US" sz="2600" u="sng" dirty="0">
                <a:solidFill>
                  <a:schemeClr val="bg1"/>
                </a:solidFill>
                <a:cs typeface="Arial" charset="0"/>
              </a:rPr>
              <a:t>standards</a:t>
            </a:r>
            <a:r>
              <a:rPr lang="en-US" altLang="en-US" sz="2600" dirty="0">
                <a:solidFill>
                  <a:schemeClr val="bg1"/>
                </a:solidFill>
                <a:cs typeface="Arial" charset="0"/>
              </a:rPr>
              <a:t/>
            </a:r>
            <a:br>
              <a:rPr lang="en-US" altLang="en-US" sz="2600" dirty="0">
                <a:solidFill>
                  <a:schemeClr val="bg1"/>
                </a:solidFill>
                <a:cs typeface="Arial" charset="0"/>
              </a:rPr>
            </a:br>
            <a:endParaRPr lang="en-US" altLang="en-US" sz="2600" dirty="0">
              <a:solidFill>
                <a:schemeClr val="bg1"/>
              </a:solidFill>
              <a:cs typeface="Arial" charset="0"/>
            </a:endParaRPr>
          </a:p>
          <a:p>
            <a:pPr eaLnBrk="1" hangingPunct="1">
              <a:spcBef>
                <a:spcPct val="20000"/>
              </a:spcBef>
              <a:buSzTx/>
              <a:buFontTx/>
              <a:buChar char="•"/>
            </a:pPr>
            <a:r>
              <a:rPr lang="en-US" altLang="en-US" sz="2600" dirty="0">
                <a:solidFill>
                  <a:schemeClr val="bg1"/>
                </a:solidFill>
                <a:cs typeface="Arial" charset="0"/>
              </a:rPr>
              <a:t>Monitors job-related </a:t>
            </a:r>
            <a:r>
              <a:rPr lang="en-US" altLang="en-US" sz="2600" u="sng" dirty="0">
                <a:solidFill>
                  <a:schemeClr val="bg1"/>
                </a:solidFill>
                <a:cs typeface="Arial" charset="0"/>
              </a:rPr>
              <a:t>injuries</a:t>
            </a:r>
            <a:r>
              <a:rPr lang="en-US" altLang="en-US" sz="2600" dirty="0">
                <a:solidFill>
                  <a:schemeClr val="bg1"/>
                </a:solidFill>
                <a:cs typeface="Arial" charset="0"/>
              </a:rPr>
              <a:t> and </a:t>
            </a:r>
            <a:r>
              <a:rPr lang="en-US" altLang="en-US" sz="2600" u="sng" dirty="0">
                <a:solidFill>
                  <a:schemeClr val="bg1"/>
                </a:solidFill>
                <a:cs typeface="Arial" charset="0"/>
              </a:rPr>
              <a:t>illnesses</a:t>
            </a:r>
            <a:br>
              <a:rPr lang="en-US" altLang="en-US" sz="2600" u="sng" dirty="0">
                <a:solidFill>
                  <a:schemeClr val="bg1"/>
                </a:solidFill>
                <a:cs typeface="Arial" charset="0"/>
              </a:rPr>
            </a:br>
            <a:endParaRPr lang="en-US" altLang="en-US" sz="2600" u="sng" dirty="0">
              <a:solidFill>
                <a:schemeClr val="bg1"/>
              </a:solidFill>
              <a:cs typeface="Arial" charset="0"/>
            </a:endParaRPr>
          </a:p>
          <a:p>
            <a:pPr eaLnBrk="1" hangingPunct="1">
              <a:spcBef>
                <a:spcPct val="20000"/>
              </a:spcBef>
              <a:buSzTx/>
              <a:buFontTx/>
              <a:buChar char="•"/>
            </a:pPr>
            <a:r>
              <a:rPr lang="en-US" altLang="en-US" sz="2600" dirty="0">
                <a:solidFill>
                  <a:schemeClr val="bg1"/>
                </a:solidFill>
                <a:cs typeface="Arial" charset="0"/>
              </a:rPr>
              <a:t>Provides </a:t>
            </a:r>
            <a:r>
              <a:rPr lang="en-US" altLang="en-US" sz="2600" u="sng" dirty="0">
                <a:solidFill>
                  <a:schemeClr val="bg1"/>
                </a:solidFill>
                <a:cs typeface="Arial" charset="0"/>
              </a:rPr>
              <a:t>assistance</a:t>
            </a:r>
            <a:r>
              <a:rPr lang="en-US" altLang="en-US" sz="2600" dirty="0">
                <a:solidFill>
                  <a:schemeClr val="bg1"/>
                </a:solidFill>
                <a:cs typeface="Arial" charset="0"/>
              </a:rPr>
              <a:t>, </a:t>
            </a:r>
            <a:r>
              <a:rPr lang="en-US" altLang="en-US" sz="2600" u="sng" dirty="0">
                <a:solidFill>
                  <a:schemeClr val="bg1"/>
                </a:solidFill>
                <a:cs typeface="Arial" charset="0"/>
              </a:rPr>
              <a:t>training</a:t>
            </a:r>
            <a:r>
              <a:rPr lang="en-US" altLang="en-US" sz="2600" dirty="0">
                <a:solidFill>
                  <a:schemeClr val="bg1"/>
                </a:solidFill>
                <a:cs typeface="Arial" charset="0"/>
              </a:rPr>
              <a:t> and </a:t>
            </a:r>
            <a:r>
              <a:rPr lang="en-US" altLang="en-US" sz="2600" u="sng" dirty="0">
                <a:solidFill>
                  <a:schemeClr val="bg1"/>
                </a:solidFill>
                <a:cs typeface="Arial" charset="0"/>
              </a:rPr>
              <a:t>other support programs</a:t>
            </a:r>
            <a:r>
              <a:rPr lang="en-US" altLang="en-US" sz="2600" dirty="0">
                <a:solidFill>
                  <a:schemeClr val="bg1"/>
                </a:solidFill>
                <a:cs typeface="Arial" charset="0"/>
              </a:rPr>
              <a:t> to help employers and workers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noGrp="1"/>
          </p:cNvSpPr>
          <p:nvPr>
            <p:ph type="title"/>
          </p:nvPr>
        </p:nvSpPr>
        <p:spPr>
          <a:xfrm>
            <a:off x="457200" y="0"/>
            <a:ext cx="8229600" cy="1066800"/>
          </a:xfrm>
        </p:spPr>
        <p:txBody>
          <a:bodyPr/>
          <a:lstStyle/>
          <a:p>
            <a:r>
              <a:rPr altLang="en-US" dirty="0" smtClean="0">
                <a:latin typeface="Arial" charset="0"/>
              </a:rPr>
              <a:t>OSHA Standards</a:t>
            </a:r>
          </a:p>
        </p:txBody>
      </p:sp>
      <p:sp>
        <p:nvSpPr>
          <p:cNvPr id="378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E9E0855-BB07-402C-A501-FC324665A1B3}" type="slidenum">
              <a:rPr lang="en-US" altLang="en-US" sz="1200"/>
              <a:pPr>
                <a:spcBef>
                  <a:spcPct val="0"/>
                </a:spcBef>
                <a:buSzTx/>
                <a:buFontTx/>
                <a:buNone/>
              </a:pPr>
              <a:t>13</a:t>
            </a:fld>
            <a:endParaRPr lang="en-US" altLang="en-US" sz="1200" dirty="0"/>
          </a:p>
        </p:txBody>
      </p:sp>
      <p:sp>
        <p:nvSpPr>
          <p:cNvPr id="37892" name="Rectangle 3"/>
          <p:cNvSpPr>
            <a:spLocks noChangeArrowheads="1"/>
          </p:cNvSpPr>
          <p:nvPr/>
        </p:nvSpPr>
        <p:spPr bwMode="auto">
          <a:xfrm>
            <a:off x="446088" y="1231900"/>
            <a:ext cx="85217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07963" indent="-207963" defTabSz="457200">
              <a:spcBef>
                <a:spcPts val="800"/>
              </a:spcBef>
              <a:buSzPct val="100000"/>
              <a:buFont typeface="Arial" charset="0"/>
              <a:buChar char="•"/>
              <a:defRPr sz="3200">
                <a:solidFill>
                  <a:srgbClr val="FFFFFF"/>
                </a:solidFill>
                <a:latin typeface="Arial" charset="0"/>
              </a:defRPr>
            </a:lvl1pPr>
            <a:lvl2pPr marL="742950" indent="-285750" defTabSz="457200">
              <a:spcBef>
                <a:spcPts val="700"/>
              </a:spcBef>
              <a:buSzPct val="100000"/>
              <a:buFont typeface="Arial" charset="0"/>
              <a:buChar char="–"/>
              <a:defRPr sz="2800">
                <a:solidFill>
                  <a:srgbClr val="FFFFFF"/>
                </a:solidFill>
                <a:latin typeface="Arial" charset="0"/>
              </a:defRPr>
            </a:lvl2pPr>
            <a:lvl3pPr marL="1143000" indent="-228600" defTabSz="457200">
              <a:spcBef>
                <a:spcPts val="600"/>
              </a:spcBef>
              <a:buSzPct val="100000"/>
              <a:buFont typeface="Arial" charset="0"/>
              <a:buChar char="•"/>
              <a:defRPr sz="2400">
                <a:solidFill>
                  <a:srgbClr val="FFFFFF"/>
                </a:solidFill>
                <a:latin typeface="Arial" charset="0"/>
              </a:defRPr>
            </a:lvl3pPr>
            <a:lvl4pPr marL="1600200" indent="-228600" defTabSz="457200">
              <a:spcBef>
                <a:spcPts val="500"/>
              </a:spcBef>
              <a:buSzPct val="100000"/>
              <a:buFont typeface="Arial" charset="0"/>
              <a:buChar char="–"/>
              <a:defRPr sz="2000">
                <a:solidFill>
                  <a:srgbClr val="FFFFFF"/>
                </a:solidFill>
                <a:latin typeface="Arial" charset="0"/>
              </a:defRPr>
            </a:lvl4pPr>
            <a:lvl5pPr marL="2057400" indent="-228600" defTabSz="457200">
              <a:spcBef>
                <a:spcPts val="500"/>
              </a:spcBef>
              <a:buSzPct val="100000"/>
              <a:buFont typeface="Arial" charset="0"/>
              <a:buChar char="»"/>
              <a:defRPr sz="2000">
                <a:solidFill>
                  <a:srgbClr val="FFFFFF"/>
                </a:solidFill>
                <a:latin typeface="Arial" charset="0"/>
              </a:defRPr>
            </a:lvl5pPr>
            <a:lvl6pPr marL="2514600" indent="-228600" defTabSz="4572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defTabSz="4572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defTabSz="4572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defTabSz="4572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30000"/>
              </a:spcBef>
              <a:buSzTx/>
              <a:buFontTx/>
              <a:buNone/>
            </a:pPr>
            <a:r>
              <a:rPr lang="en-US" altLang="en-US" sz="3000" dirty="0">
                <a:solidFill>
                  <a:schemeClr val="bg1"/>
                </a:solidFill>
                <a:cs typeface="Arial" charset="0"/>
              </a:rPr>
              <a:t>OSHA </a:t>
            </a:r>
            <a:r>
              <a:rPr lang="en-US" altLang="en-US" sz="3000" u="sng" dirty="0">
                <a:solidFill>
                  <a:schemeClr val="bg1"/>
                </a:solidFill>
                <a:cs typeface="Arial" charset="0"/>
              </a:rPr>
              <a:t>develops</a:t>
            </a:r>
            <a:r>
              <a:rPr lang="en-US" altLang="en-US" sz="3000" dirty="0">
                <a:solidFill>
                  <a:schemeClr val="bg1"/>
                </a:solidFill>
                <a:cs typeface="Arial" charset="0"/>
              </a:rPr>
              <a:t> and </a:t>
            </a:r>
            <a:r>
              <a:rPr lang="en-US" altLang="en-US" sz="3000" u="sng" dirty="0">
                <a:solidFill>
                  <a:schemeClr val="bg1"/>
                </a:solidFill>
                <a:cs typeface="Arial" charset="0"/>
              </a:rPr>
              <a:t>enforces</a:t>
            </a:r>
            <a:r>
              <a:rPr lang="en-US" altLang="en-US" sz="3000" dirty="0">
                <a:solidFill>
                  <a:schemeClr val="bg1"/>
                </a:solidFill>
                <a:cs typeface="Arial" charset="0"/>
              </a:rPr>
              <a:t> standards that employers must follow.</a:t>
            </a:r>
            <a:br>
              <a:rPr lang="en-US" altLang="en-US" sz="3000" dirty="0">
                <a:solidFill>
                  <a:schemeClr val="bg1"/>
                </a:solidFill>
                <a:cs typeface="Arial" charset="0"/>
              </a:rPr>
            </a:br>
            <a:endParaRPr lang="en-US" altLang="en-US" sz="3000" dirty="0">
              <a:solidFill>
                <a:schemeClr val="bg1"/>
              </a:solidFill>
              <a:cs typeface="Arial" charset="0"/>
            </a:endParaRPr>
          </a:p>
          <a:p>
            <a:pPr eaLnBrk="1" hangingPunct="1">
              <a:spcBef>
                <a:spcPct val="30000"/>
              </a:spcBef>
              <a:buSzTx/>
              <a:buFontTx/>
              <a:buNone/>
            </a:pPr>
            <a:r>
              <a:rPr lang="en-US" altLang="en-US" sz="3000" dirty="0">
                <a:solidFill>
                  <a:schemeClr val="bg1"/>
                </a:solidFill>
                <a:cs typeface="Arial" charset="0"/>
              </a:rPr>
              <a:t> Where OSHA does not have standards, employers are responsible for following the OSH Act's </a:t>
            </a:r>
            <a:r>
              <a:rPr lang="en-US" altLang="en-US" sz="3000" u="sng" dirty="0">
                <a:solidFill>
                  <a:schemeClr val="bg1"/>
                </a:solidFill>
                <a:cs typeface="Arial" charset="0"/>
              </a:rPr>
              <a:t>General Duty Clause</a:t>
            </a:r>
            <a:r>
              <a:rPr lang="en-US" altLang="en-US" sz="3000" dirty="0">
                <a:solidFill>
                  <a:schemeClr val="bg1"/>
                </a:solidFill>
                <a:cs typeface="Arial" charset="0"/>
              </a:rPr>
              <a:t>.</a:t>
            </a:r>
            <a:r>
              <a:rPr lang="en-US" altLang="en-US" sz="3000" dirty="0">
                <a:solidFill>
                  <a:schemeClr val="tx1"/>
                </a:solidFill>
                <a:latin typeface="Berlin Sans FB Demi" pitchFamily="34" charset="0"/>
              </a:rPr>
              <a:t/>
            </a:r>
            <a:br>
              <a:rPr lang="en-US" altLang="en-US" sz="3000" dirty="0">
                <a:solidFill>
                  <a:schemeClr val="tx1"/>
                </a:solidFill>
                <a:latin typeface="Berlin Sans FB Demi" pitchFamily="34" charset="0"/>
              </a:rPr>
            </a:br>
            <a:endParaRPr lang="en-US" altLang="en-US" sz="3000" dirty="0">
              <a:solidFill>
                <a:schemeClr val="tx1"/>
              </a:solidFill>
              <a:latin typeface="Berlin Sans FB Demi" pitchFamily="34" charset="0"/>
            </a:endParaRPr>
          </a:p>
        </p:txBody>
      </p:sp>
      <p:sp>
        <p:nvSpPr>
          <p:cNvPr id="5" name="Text Box 2058"/>
          <p:cNvSpPr txBox="1">
            <a:spLocks noChangeArrowheads="1"/>
          </p:cNvSpPr>
          <p:nvPr/>
        </p:nvSpPr>
        <p:spPr bwMode="auto">
          <a:xfrm>
            <a:off x="374650" y="4538663"/>
            <a:ext cx="8523288" cy="1200150"/>
          </a:xfrm>
          <a:prstGeom prst="rect">
            <a:avLst/>
          </a:prstGeom>
          <a:noFill/>
          <a:ln w="63500">
            <a:noFill/>
            <a:miter lim="800000"/>
            <a:headEnd/>
            <a:tailEnd/>
          </a:ln>
          <a:effectLst/>
        </p:spPr>
        <p:txBody>
          <a:bodyPr/>
          <a:lstStyle/>
          <a:p>
            <a:pPr fontAlgn="auto">
              <a:spcBef>
                <a:spcPts val="0"/>
              </a:spcBef>
              <a:spcAft>
                <a:spcPts val="0"/>
              </a:spcAft>
              <a:buFont typeface="Monotype Sorts" pitchFamily="2" charset="2"/>
              <a:buNone/>
              <a:defRPr/>
            </a:pPr>
            <a:r>
              <a:rPr lang="en-US" dirty="0">
                <a:solidFill>
                  <a:srgbClr val="FFFFFF"/>
                </a:solidFill>
                <a:latin typeface="Arial" pitchFamily="34" charset="0"/>
                <a:cs typeface="Arial" pitchFamily="34" charset="0"/>
              </a:rPr>
              <a:t>Each employer "shall furnish ... a place of employment which is free from recognized hazards that are causing or are likely to cause death or serious physical harm to employees."</a:t>
            </a:r>
          </a:p>
          <a:p>
            <a:pPr algn="ctr" eaLnBrk="1" fontAlgn="auto" hangingPunct="1">
              <a:spcBef>
                <a:spcPts val="0"/>
              </a:spcBef>
              <a:spcAft>
                <a:spcPts val="0"/>
              </a:spcAft>
              <a:defRPr/>
            </a:pPr>
            <a:endParaRPr lang="en-US" dirty="0">
              <a:solidFill>
                <a:srgbClr val="FFFFFF"/>
              </a:solidFill>
              <a:effectLst>
                <a:outerShdw blurRad="38100" dist="38100" dir="2700000" algn="tl">
                  <a:srgbClr val="000000"/>
                </a:outerShdw>
              </a:effectLst>
              <a:latin typeface="Arial Narrow"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Workers have the right to…</a:t>
            </a:r>
            <a:endParaRPr lang="en-US" dirty="0"/>
          </a:p>
        </p:txBody>
      </p:sp>
      <p:sp>
        <p:nvSpPr>
          <p:cNvPr id="399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DE8560FE-C301-42F9-9DEC-32CD5B42799A}" type="slidenum">
              <a:rPr lang="en-US" altLang="en-US" sz="1200" smtClean="0"/>
              <a:pPr>
                <a:spcBef>
                  <a:spcPct val="0"/>
                </a:spcBef>
                <a:buSzTx/>
                <a:buFontTx/>
                <a:buNone/>
              </a:pPr>
              <a:t>14</a:t>
            </a:fld>
            <a:endParaRPr lang="en-US" altLang="en-US" sz="1200" dirty="0"/>
          </a:p>
        </p:txBody>
      </p:sp>
      <p:sp>
        <p:nvSpPr>
          <p:cNvPr id="6" name="Subtitle 2"/>
          <p:cNvSpPr>
            <a:spLocks noGrp="1"/>
          </p:cNvSpPr>
          <p:nvPr>
            <p:ph type="subTitle" idx="4294967295"/>
          </p:nvPr>
        </p:nvSpPr>
        <p:spPr>
          <a:xfrm>
            <a:off x="-214313" y="1185863"/>
            <a:ext cx="9358313" cy="5214937"/>
          </a:xfrm>
        </p:spPr>
        <p:txBody>
          <a:bodyPr>
            <a:noAutofit/>
          </a:bodyPr>
          <a:lstStyle/>
          <a:p>
            <a:pPr marL="914400" lvl="1" indent="-457200">
              <a:buFont typeface="Arial" panose="020B0604020202020204" pitchFamily="34" charset="0"/>
              <a:buChar char="•"/>
              <a:defRPr/>
            </a:pPr>
            <a:r>
              <a:rPr sz="2200" spc="50" smtClean="0">
                <a:solidFill>
                  <a:schemeClr val="bg1"/>
                </a:solidFill>
                <a:latin typeface="Arial" pitchFamily="34" charset="0"/>
                <a:cs typeface="Arial" pitchFamily="34" charset="0"/>
              </a:rPr>
              <a:t>Safe and healthful working conditions</a:t>
            </a:r>
            <a:endParaRPr sz="600" spc="50" smtClean="0">
              <a:solidFill>
                <a:schemeClr val="bg1"/>
              </a:solidFill>
              <a:latin typeface="Arial" pitchFamily="34" charset="0"/>
              <a:cs typeface="Arial" pitchFamily="34" charset="0"/>
            </a:endParaRPr>
          </a:p>
          <a:p>
            <a:pPr marL="914400" lvl="1" indent="-457200">
              <a:buFont typeface="Arial" panose="020B0604020202020204" pitchFamily="34" charset="0"/>
              <a:buChar char="•"/>
              <a:defRPr/>
            </a:pPr>
            <a:r>
              <a:rPr sz="2200" spc="50" smtClean="0">
                <a:solidFill>
                  <a:schemeClr val="bg1"/>
                </a:solidFill>
                <a:latin typeface="Arial" pitchFamily="34" charset="0"/>
                <a:cs typeface="Arial" pitchFamily="34" charset="0"/>
              </a:rPr>
              <a:t>File a confidential complaint with OSHA to have  workplace inspected</a:t>
            </a:r>
          </a:p>
          <a:p>
            <a:pPr marL="914400" lvl="1" indent="-457200">
              <a:buFont typeface="Arial" panose="020B0604020202020204" pitchFamily="34" charset="0"/>
              <a:buChar char="•"/>
              <a:defRPr/>
            </a:pPr>
            <a:r>
              <a:rPr sz="2200" spc="50" smtClean="0">
                <a:solidFill>
                  <a:schemeClr val="bg1"/>
                </a:solidFill>
                <a:latin typeface="Arial" pitchFamily="34" charset="0"/>
                <a:cs typeface="Arial" pitchFamily="34" charset="0"/>
              </a:rPr>
              <a:t>Review records of work-related injuries and illnesses</a:t>
            </a:r>
          </a:p>
          <a:p>
            <a:pPr marL="914400" lvl="1" indent="-457200">
              <a:buFont typeface="Arial" panose="020B0604020202020204" pitchFamily="34" charset="0"/>
              <a:buChar char="•"/>
              <a:defRPr/>
            </a:pPr>
            <a:r>
              <a:rPr sz="2200" spc="50" smtClean="0">
                <a:solidFill>
                  <a:schemeClr val="bg1"/>
                </a:solidFill>
                <a:latin typeface="Arial" pitchFamily="34" charset="0"/>
                <a:cs typeface="Arial" pitchFamily="34" charset="0"/>
              </a:rPr>
              <a:t>Receive training, methods to prevent harm, and the OSHA standards that apply to their workplace</a:t>
            </a:r>
          </a:p>
          <a:p>
            <a:pPr marL="914400" lvl="1" indent="-457200">
              <a:buFont typeface="Arial" panose="020B0604020202020204" pitchFamily="34" charset="0"/>
              <a:buChar char="•"/>
              <a:defRPr/>
            </a:pPr>
            <a:r>
              <a:rPr sz="2200" spc="50" smtClean="0">
                <a:solidFill>
                  <a:schemeClr val="bg1"/>
                </a:solidFill>
                <a:latin typeface="Arial" pitchFamily="34" charset="0"/>
                <a:cs typeface="Arial" pitchFamily="34" charset="0"/>
              </a:rPr>
              <a:t>Use their rights under the law without retaliation or discrimination</a:t>
            </a:r>
          </a:p>
          <a:p>
            <a:pPr marL="914400" lvl="1" indent="-457200">
              <a:buFont typeface="Arial" panose="020B0604020202020204" pitchFamily="34" charset="0"/>
              <a:buChar char="•"/>
              <a:defRPr/>
            </a:pPr>
            <a:r>
              <a:rPr sz="2200" spc="50" smtClean="0">
                <a:solidFill>
                  <a:schemeClr val="bg1"/>
                </a:solidFill>
                <a:latin typeface="Arial" pitchFamily="34" charset="0"/>
                <a:cs typeface="Arial" pitchFamily="34" charset="0"/>
              </a:rPr>
              <a:t>Obtain copies of test results done to find hazards in the workplace</a:t>
            </a:r>
          </a:p>
          <a:p>
            <a:pPr marL="914400" lvl="1" indent="-457200">
              <a:buFont typeface="Arial" panose="020B0604020202020204" pitchFamily="34" charset="0"/>
              <a:buChar char="•"/>
              <a:defRPr/>
            </a:pPr>
            <a:r>
              <a:rPr sz="2200" spc="50" smtClean="0">
                <a:solidFill>
                  <a:schemeClr val="bg1"/>
                </a:solidFill>
                <a:latin typeface="Arial" pitchFamily="34" charset="0"/>
                <a:cs typeface="Arial" pitchFamily="34" charset="0"/>
              </a:rPr>
              <a:t>Obtain copies of  their medical records</a:t>
            </a:r>
          </a:p>
          <a:p>
            <a:pPr algn="r">
              <a:defRPr/>
            </a:pPr>
            <a:endParaRPr sz="1800" smtClean="0">
              <a:solidFill>
                <a:schemeClr val="bg1"/>
              </a:solidFill>
              <a:latin typeface="Arial" pitchFamily="34" charset="0"/>
              <a:cs typeface="Arial" pitchFamily="34" charset="0"/>
            </a:endParaRPr>
          </a:p>
          <a:p>
            <a:pPr algn="l">
              <a:defRPr/>
            </a:pPr>
            <a:endParaRPr sz="2200" dirty="0">
              <a:solidFill>
                <a:schemeClr val="bg1"/>
              </a:solidFill>
              <a:latin typeface="Arial" pitchFamily="34" charset="0"/>
              <a:cs typeface="Arial" pitchFamily="34" charset="0"/>
            </a:endParaRPr>
          </a:p>
        </p:txBody>
      </p:sp>
      <p:sp>
        <p:nvSpPr>
          <p:cNvPr id="39939" name="Title 2"/>
          <p:cNvSpPr txBox="1">
            <a:spLocks/>
          </p:cNvSpPr>
          <p:nvPr/>
        </p:nvSpPr>
        <p:spPr bwMode="auto">
          <a:xfrm>
            <a:off x="482600" y="0"/>
            <a:ext cx="8229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a:spcBef>
                <a:spcPct val="0"/>
              </a:spcBef>
              <a:buSzTx/>
              <a:buFontTx/>
              <a:buNone/>
            </a:pPr>
            <a:r>
              <a:rPr lang="en-US" altLang="en-US" sz="4400" dirty="0"/>
              <a:t>Workers Have the Right To…</a:t>
            </a:r>
          </a:p>
        </p:txBody>
      </p:sp>
      <p:sp>
        <p:nvSpPr>
          <p:cNvPr id="39941" name="TextBox 6"/>
          <p:cNvSpPr txBox="1">
            <a:spLocks noChangeArrowheads="1"/>
          </p:cNvSpPr>
          <p:nvPr/>
        </p:nvSpPr>
        <p:spPr bwMode="auto">
          <a:xfrm>
            <a:off x="3295650" y="6118225"/>
            <a:ext cx="5848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1600" dirty="0">
                <a:solidFill>
                  <a:schemeClr val="tx1"/>
                </a:solidFill>
                <a:cs typeface="Arial" charset="0"/>
              </a:rPr>
              <a:t>Source: OSHA 3021-09R 2011, www.osha.gov/workers.html</a:t>
            </a:r>
          </a:p>
          <a:p>
            <a:pPr eaLnBrk="1" hangingPunct="1">
              <a:spcBef>
                <a:spcPct val="0"/>
              </a:spcBef>
              <a:buSzTx/>
              <a:buFontTx/>
              <a:buNone/>
            </a:pPr>
            <a:endParaRPr lang="en-US" altLang="en-US" sz="1600" dirty="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Employers must</a:t>
            </a:r>
            <a:endParaRPr lang="en-US" dirty="0"/>
          </a:p>
        </p:txBody>
      </p:sp>
      <p:sp>
        <p:nvSpPr>
          <p:cNvPr id="419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40F620D5-C784-4800-A922-9957EAB50F84}" type="slidenum">
              <a:rPr lang="en-US" altLang="en-US" sz="1200"/>
              <a:pPr>
                <a:spcBef>
                  <a:spcPct val="0"/>
                </a:spcBef>
                <a:buSzTx/>
                <a:buFontTx/>
                <a:buNone/>
              </a:pPr>
              <a:t>15</a:t>
            </a:fld>
            <a:endParaRPr lang="en-US" altLang="en-US" sz="1200" dirty="0"/>
          </a:p>
        </p:txBody>
      </p:sp>
      <p:sp>
        <p:nvSpPr>
          <p:cNvPr id="41988" name="Subtitle 2"/>
          <p:cNvSpPr txBox="1">
            <a:spLocks noGrp="1"/>
          </p:cNvSpPr>
          <p:nvPr>
            <p:ph type="subTitle" idx="4294967295"/>
          </p:nvPr>
        </p:nvSpPr>
        <p:spPr>
          <a:xfrm>
            <a:off x="0" y="1174750"/>
            <a:ext cx="9358313" cy="5214938"/>
          </a:xfrm>
        </p:spPr>
        <p:txBody>
          <a:bodyPr/>
          <a:lstStyle/>
          <a:p>
            <a:pPr lvl="1">
              <a:buFont typeface="Arial" charset="0"/>
              <a:buChar char="•"/>
            </a:pPr>
            <a:r>
              <a:rPr altLang="en-US" sz="2200" dirty="0" smtClean="0">
                <a:latin typeface="Arial" charset="0"/>
                <a:cs typeface="Arial" charset="0"/>
              </a:rPr>
              <a:t>Provide a workplace free from serious recognized hazards and comply with standards, rules and regulations issued under the OSHA  Act</a:t>
            </a:r>
          </a:p>
          <a:p>
            <a:pPr lvl="1">
              <a:buFont typeface="Arial" charset="0"/>
              <a:buChar char="•"/>
            </a:pPr>
            <a:r>
              <a:rPr altLang="en-US" sz="2200" dirty="0" smtClean="0">
                <a:latin typeface="Arial" charset="0"/>
                <a:cs typeface="Arial" charset="0"/>
              </a:rPr>
              <a:t>Eliminate or reduce hazards by making feasible changes in working conditions</a:t>
            </a:r>
          </a:p>
          <a:p>
            <a:pPr lvl="1">
              <a:buFont typeface="Arial" charset="0"/>
              <a:buChar char="•"/>
            </a:pPr>
            <a:r>
              <a:rPr altLang="en-US" sz="2200" dirty="0" smtClean="0">
                <a:latin typeface="Arial" charset="0"/>
                <a:cs typeface="Arial" charset="0"/>
              </a:rPr>
              <a:t>Not discriminate against employees who exercise their rights under the Act</a:t>
            </a:r>
          </a:p>
          <a:p>
            <a:pPr lvl="1">
              <a:buFont typeface="Arial" charset="0"/>
              <a:buChar char="•"/>
            </a:pPr>
            <a:r>
              <a:rPr altLang="en-US" sz="2200" dirty="0" smtClean="0">
                <a:latin typeface="Arial" charset="0"/>
                <a:cs typeface="Arial" charset="0"/>
              </a:rPr>
              <a:t>Inform employees of hazards through training, labels, alarms, etc.</a:t>
            </a:r>
          </a:p>
          <a:p>
            <a:pPr lvl="1">
              <a:buFont typeface="Arial" charset="0"/>
              <a:buChar char="•"/>
            </a:pPr>
            <a:r>
              <a:rPr altLang="en-US" sz="2200" dirty="0" smtClean="0">
                <a:latin typeface="Arial" charset="0"/>
                <a:cs typeface="Arial" charset="0"/>
              </a:rPr>
              <a:t>Train employees in a language/vocabulary employees can understand</a:t>
            </a:r>
          </a:p>
          <a:p>
            <a:pPr lvl="1">
              <a:buFont typeface="Arial" charset="0"/>
              <a:buChar char="•"/>
            </a:pPr>
            <a:r>
              <a:rPr altLang="en-US" sz="2200" dirty="0" smtClean="0">
                <a:latin typeface="Arial" charset="0"/>
                <a:cs typeface="Arial" charset="0"/>
              </a:rPr>
              <a:t>Keep accurate records of work-related injuries and illnesses</a:t>
            </a:r>
          </a:p>
          <a:p>
            <a:pPr algn="r"/>
            <a:endParaRPr altLang="en-US" sz="1800" dirty="0" smtClean="0">
              <a:solidFill>
                <a:schemeClr val="bg1"/>
              </a:solidFill>
              <a:latin typeface="Arial" charset="0"/>
              <a:cs typeface="Arial" charset="0"/>
            </a:endParaRPr>
          </a:p>
          <a:p>
            <a:pPr algn="l"/>
            <a:endParaRPr altLang="en-US" sz="2200" dirty="0" smtClean="0">
              <a:solidFill>
                <a:schemeClr val="bg1"/>
              </a:solidFill>
              <a:latin typeface="Arial" charset="0"/>
              <a:cs typeface="Arial" charset="0"/>
            </a:endParaRPr>
          </a:p>
        </p:txBody>
      </p:sp>
      <p:sp>
        <p:nvSpPr>
          <p:cNvPr id="41987" name="Title 2"/>
          <p:cNvSpPr txBox="1">
            <a:spLocks/>
          </p:cNvSpPr>
          <p:nvPr/>
        </p:nvSpPr>
        <p:spPr bwMode="auto">
          <a:xfrm>
            <a:off x="482600" y="0"/>
            <a:ext cx="8229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a:spcBef>
                <a:spcPct val="0"/>
              </a:spcBef>
              <a:buSzTx/>
              <a:buFontTx/>
              <a:buNone/>
            </a:pPr>
            <a:r>
              <a:rPr lang="en-US" altLang="en-US" sz="4400" dirty="0"/>
              <a:t>Employers Must…</a:t>
            </a:r>
          </a:p>
        </p:txBody>
      </p:sp>
      <p:sp>
        <p:nvSpPr>
          <p:cNvPr id="41989" name="TextBox 6"/>
          <p:cNvSpPr txBox="1">
            <a:spLocks noChangeArrowheads="1"/>
          </p:cNvSpPr>
          <p:nvPr/>
        </p:nvSpPr>
        <p:spPr bwMode="auto">
          <a:xfrm>
            <a:off x="3295650" y="6118225"/>
            <a:ext cx="5848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1600" dirty="0">
                <a:solidFill>
                  <a:schemeClr val="tx1"/>
                </a:solidFill>
                <a:cs typeface="Arial" charset="0"/>
              </a:rPr>
              <a:t>Source: OSHA 3021-09R 2011, www.osha.gov/workers.html</a:t>
            </a:r>
          </a:p>
          <a:p>
            <a:pPr eaLnBrk="1" hangingPunct="1">
              <a:spcBef>
                <a:spcPct val="0"/>
              </a:spcBef>
              <a:buSzTx/>
              <a:buFontTx/>
              <a:buNone/>
            </a:pPr>
            <a:endParaRPr lang="en-US" altLang="en-US" sz="1600" dirty="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Whistleblower Protection</a:t>
            </a:r>
            <a:endParaRPr lang="en-US" dirty="0"/>
          </a:p>
        </p:txBody>
      </p:sp>
      <p:sp>
        <p:nvSpPr>
          <p:cNvPr id="440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D8B7D988-2728-484D-90DC-E1AC25AFAD67}" type="slidenum">
              <a:rPr lang="en-US" altLang="en-US" sz="1200"/>
              <a:pPr>
                <a:spcBef>
                  <a:spcPct val="0"/>
                </a:spcBef>
                <a:buSzTx/>
                <a:buFontTx/>
                <a:buNone/>
              </a:pPr>
              <a:t>16</a:t>
            </a:fld>
            <a:endParaRPr lang="en-US" altLang="en-US" sz="1200" dirty="0"/>
          </a:p>
        </p:txBody>
      </p:sp>
      <p:sp>
        <p:nvSpPr>
          <p:cNvPr id="44035" name="Title 2"/>
          <p:cNvSpPr txBox="1">
            <a:spLocks/>
          </p:cNvSpPr>
          <p:nvPr/>
        </p:nvSpPr>
        <p:spPr bwMode="auto">
          <a:xfrm>
            <a:off x="471488" y="0"/>
            <a:ext cx="82296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a:spcBef>
                <a:spcPct val="0"/>
              </a:spcBef>
              <a:buSzTx/>
              <a:buFontTx/>
              <a:buNone/>
            </a:pPr>
            <a:r>
              <a:rPr lang="en-US" altLang="en-US" sz="4400" dirty="0"/>
              <a:t>Whistleblower Protection</a:t>
            </a:r>
          </a:p>
        </p:txBody>
      </p:sp>
      <p:sp>
        <p:nvSpPr>
          <p:cNvPr id="44036" name="Content Placeholder 3"/>
          <p:cNvSpPr txBox="1">
            <a:spLocks/>
          </p:cNvSpPr>
          <p:nvPr/>
        </p:nvSpPr>
        <p:spPr bwMode="auto">
          <a:xfrm>
            <a:off x="666750" y="2125663"/>
            <a:ext cx="7864475"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514350" indent="-514350">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buFontTx/>
              <a:buNone/>
            </a:pPr>
            <a:endParaRPr lang="en-US" altLang="en-US" sz="1200" dirty="0"/>
          </a:p>
          <a:p>
            <a:r>
              <a:rPr lang="en-US" altLang="en-US" sz="2600" dirty="0"/>
              <a:t>Being fired or laid off</a:t>
            </a:r>
          </a:p>
          <a:p>
            <a:r>
              <a:rPr lang="en-US" altLang="en-US" sz="2600" dirty="0"/>
              <a:t>Being blacklisted</a:t>
            </a:r>
          </a:p>
          <a:p>
            <a:r>
              <a:rPr lang="en-US" altLang="en-US" sz="2600" dirty="0"/>
              <a:t>Demotion</a:t>
            </a:r>
          </a:p>
          <a:p>
            <a:r>
              <a:rPr lang="en-US" altLang="en-US" sz="2600" dirty="0"/>
              <a:t>Being denied promotion or overtime</a:t>
            </a:r>
          </a:p>
          <a:p>
            <a:r>
              <a:rPr lang="en-US" altLang="en-US" sz="2600" dirty="0"/>
              <a:t>Pay reduction</a:t>
            </a:r>
          </a:p>
          <a:p>
            <a:r>
              <a:rPr lang="en-US" altLang="en-US" sz="2600" dirty="0"/>
              <a:t>Reassignment</a:t>
            </a:r>
          </a:p>
          <a:p>
            <a:r>
              <a:rPr lang="en-US" altLang="en-US" sz="2600" dirty="0"/>
              <a:t>Benefits denial</a:t>
            </a:r>
          </a:p>
          <a:p>
            <a:pPr>
              <a:buFontTx/>
              <a:buNone/>
            </a:pPr>
            <a:endParaRPr lang="en-US" altLang="en-US" sz="2800" dirty="0"/>
          </a:p>
        </p:txBody>
      </p:sp>
      <p:sp>
        <p:nvSpPr>
          <p:cNvPr id="44037" name="Rectangle 4"/>
          <p:cNvSpPr>
            <a:spLocks noChangeArrowheads="1"/>
          </p:cNvSpPr>
          <p:nvPr/>
        </p:nvSpPr>
        <p:spPr bwMode="auto">
          <a:xfrm>
            <a:off x="147638" y="976313"/>
            <a:ext cx="86502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buFontTx/>
              <a:buNone/>
            </a:pPr>
            <a:r>
              <a:rPr lang="en-US" altLang="en-US" sz="2800" dirty="0"/>
              <a:t>Protects workers from being discriminated against by their employers for exercising the rights under the act and against:</a:t>
            </a:r>
          </a:p>
        </p:txBody>
      </p:sp>
      <p:sp>
        <p:nvSpPr>
          <p:cNvPr id="44038" name="TextBox 5"/>
          <p:cNvSpPr txBox="1">
            <a:spLocks noChangeArrowheads="1"/>
          </p:cNvSpPr>
          <p:nvPr/>
        </p:nvSpPr>
        <p:spPr bwMode="auto">
          <a:xfrm>
            <a:off x="3295650" y="6118225"/>
            <a:ext cx="5848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1600" dirty="0">
                <a:solidFill>
                  <a:schemeClr val="tx1"/>
                </a:solidFill>
                <a:cs typeface="Arial" charset="0"/>
              </a:rPr>
              <a:t>Source: OSHA 3021-09R 2011, www.osha.gov/workers.html</a:t>
            </a:r>
          </a:p>
          <a:p>
            <a:pPr eaLnBrk="1" hangingPunct="1">
              <a:spcBef>
                <a:spcPct val="0"/>
              </a:spcBef>
              <a:buSzTx/>
              <a:buFontTx/>
              <a:buNone/>
            </a:pPr>
            <a:endParaRPr lang="en-US" altLang="en-US" sz="1600" dirty="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How to file a complaint</a:t>
            </a:r>
            <a:endParaRPr lang="en-US" dirty="0"/>
          </a:p>
        </p:txBody>
      </p:sp>
      <p:sp>
        <p:nvSpPr>
          <p:cNvPr id="460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49E3E721-CFA4-4513-B9BE-79FD62FE1F34}" type="slidenum">
              <a:rPr lang="en-US" altLang="en-US" sz="1200"/>
              <a:pPr>
                <a:spcBef>
                  <a:spcPct val="0"/>
                </a:spcBef>
                <a:buSzTx/>
                <a:buFontTx/>
                <a:buNone/>
              </a:pPr>
              <a:t>17</a:t>
            </a:fld>
            <a:endParaRPr lang="en-US" altLang="en-US" sz="1200" dirty="0"/>
          </a:p>
        </p:txBody>
      </p:sp>
      <p:sp>
        <p:nvSpPr>
          <p:cNvPr id="46084" name="Subtitle 2"/>
          <p:cNvSpPr txBox="1">
            <a:spLocks noGrp="1"/>
          </p:cNvSpPr>
          <p:nvPr>
            <p:ph type="subTitle" idx="4294967295"/>
          </p:nvPr>
        </p:nvSpPr>
        <p:spPr>
          <a:xfrm>
            <a:off x="0" y="1095375"/>
            <a:ext cx="9358313" cy="5294313"/>
          </a:xfrm>
        </p:spPr>
        <p:txBody>
          <a:bodyPr/>
          <a:lstStyle/>
          <a:p>
            <a:pPr lvl="1">
              <a:buFont typeface="Arial" charset="0"/>
              <a:buChar char="•"/>
            </a:pPr>
            <a:r>
              <a:rPr altLang="en-US" sz="2200" dirty="0" smtClean="0">
                <a:latin typeface="Arial" charset="0"/>
                <a:cs typeface="Arial" charset="0"/>
              </a:rPr>
              <a:t>Go </a:t>
            </a:r>
            <a:r>
              <a:rPr altLang="en-US" sz="2200" dirty="0" smtClean="0">
                <a:solidFill>
                  <a:schemeClr val="bg1"/>
                </a:solidFill>
                <a:latin typeface="Arial" charset="0"/>
                <a:cs typeface="Arial" charset="0"/>
              </a:rPr>
              <a:t>to </a:t>
            </a:r>
            <a:r>
              <a:rPr altLang="en-US" sz="2400" u="sng" dirty="0" smtClean="0">
                <a:latin typeface="Arial" charset="0"/>
                <a:cs typeface="Arial" charset="0"/>
              </a:rPr>
              <a:t>www.osha.gov/workers.htm</a:t>
            </a:r>
            <a:r>
              <a:rPr altLang="en-US" sz="2400" u="sng" dirty="0" smtClean="0">
                <a:solidFill>
                  <a:schemeClr val="bg1"/>
                </a:solidFill>
                <a:latin typeface="Arial" charset="0"/>
                <a:cs typeface="Arial" charset="0"/>
              </a:rPr>
              <a:t>l</a:t>
            </a:r>
            <a:r>
              <a:rPr altLang="en-US" sz="2400" dirty="0" smtClean="0">
                <a:solidFill>
                  <a:schemeClr val="bg1"/>
                </a:solidFill>
                <a:latin typeface="Arial" charset="0"/>
                <a:cs typeface="Arial" charset="0"/>
              </a:rPr>
              <a:t> </a:t>
            </a:r>
            <a:r>
              <a:rPr altLang="en-US" sz="2400" dirty="0" smtClean="0">
                <a:latin typeface="Arial" charset="0"/>
                <a:cs typeface="Arial" charset="0"/>
              </a:rPr>
              <a:t>or call 800-321-OSHA</a:t>
            </a:r>
          </a:p>
          <a:p>
            <a:pPr lvl="1">
              <a:buFont typeface="Arial" charset="0"/>
              <a:buNone/>
            </a:pPr>
            <a:endParaRPr altLang="en-US" sz="2200" dirty="0" smtClean="0">
              <a:latin typeface="Arial" charset="0"/>
              <a:cs typeface="Arial" charset="0"/>
            </a:endParaRPr>
          </a:p>
          <a:p>
            <a:pPr lvl="1">
              <a:buFont typeface="Arial" charset="0"/>
              <a:buChar char="•"/>
            </a:pPr>
            <a:r>
              <a:rPr altLang="en-US" sz="2200" dirty="0" smtClean="0">
                <a:latin typeface="Arial" charset="0"/>
                <a:cs typeface="Arial" charset="0"/>
              </a:rPr>
              <a:t>Be prepared to provide specific details about yourself, your company and the type of hazard or discrimination  being reported</a:t>
            </a:r>
          </a:p>
          <a:p>
            <a:pPr lvl="1">
              <a:buFont typeface="Arial" charset="0"/>
              <a:buChar char="•"/>
            </a:pPr>
            <a:endParaRPr altLang="en-US" sz="2200" dirty="0" smtClean="0">
              <a:latin typeface="Arial" charset="0"/>
              <a:cs typeface="Arial" charset="0"/>
            </a:endParaRPr>
          </a:p>
          <a:p>
            <a:pPr lvl="1">
              <a:buFont typeface="Arial" charset="0"/>
              <a:buChar char="•"/>
            </a:pPr>
            <a:r>
              <a:rPr altLang="en-US" sz="2200" u="sng" dirty="0" smtClean="0">
                <a:latin typeface="Arial" charset="0"/>
                <a:cs typeface="Arial" charset="0"/>
              </a:rPr>
              <a:t>Note</a:t>
            </a:r>
            <a:r>
              <a:rPr altLang="en-US" sz="2200" dirty="0" smtClean="0">
                <a:latin typeface="Arial" charset="0"/>
                <a:cs typeface="Arial" charset="0"/>
              </a:rPr>
              <a:t>: A signed complaint is necessary, even if originally phoned in</a:t>
            </a:r>
          </a:p>
          <a:p>
            <a:pPr lvl="1">
              <a:buFont typeface="Arial" charset="0"/>
              <a:buNone/>
            </a:pPr>
            <a:endParaRPr altLang="en-US" sz="2200" dirty="0" smtClean="0">
              <a:latin typeface="Arial" charset="0"/>
              <a:cs typeface="Arial" charset="0"/>
            </a:endParaRPr>
          </a:p>
          <a:p>
            <a:pPr lvl="1">
              <a:buFont typeface="Arial" charset="0"/>
              <a:buChar char="•"/>
            </a:pPr>
            <a:r>
              <a:rPr altLang="en-US" sz="2200" dirty="0" smtClean="0">
                <a:latin typeface="Arial" charset="0"/>
                <a:cs typeface="Arial" charset="0"/>
              </a:rPr>
              <a:t>Keep a confidential record of all details</a:t>
            </a:r>
          </a:p>
          <a:p>
            <a:pPr lvl="1">
              <a:buFont typeface="Arial" charset="0"/>
              <a:buNone/>
            </a:pPr>
            <a:endParaRPr altLang="en-US" sz="2200" dirty="0" smtClean="0">
              <a:latin typeface="Arial" charset="0"/>
              <a:cs typeface="Arial" charset="0"/>
            </a:endParaRPr>
          </a:p>
          <a:p>
            <a:pPr lvl="1">
              <a:buFont typeface="Arial" charset="0"/>
              <a:buChar char="•"/>
            </a:pPr>
            <a:r>
              <a:rPr altLang="en-US" sz="2200" dirty="0" smtClean="0">
                <a:latin typeface="Arial" charset="0"/>
                <a:cs typeface="Arial" charset="0"/>
              </a:rPr>
              <a:t>Once a complaint is filed or reported, an inspection is normally warranted (see criteria on website)</a:t>
            </a:r>
          </a:p>
          <a:p>
            <a:pPr algn="r"/>
            <a:endParaRPr altLang="en-US" sz="1800" dirty="0" smtClean="0">
              <a:solidFill>
                <a:schemeClr val="bg1"/>
              </a:solidFill>
              <a:latin typeface="Arial" charset="0"/>
              <a:cs typeface="Arial" charset="0"/>
            </a:endParaRPr>
          </a:p>
          <a:p>
            <a:pPr algn="l"/>
            <a:endParaRPr altLang="en-US" sz="2200" dirty="0" smtClean="0">
              <a:solidFill>
                <a:schemeClr val="bg1"/>
              </a:solidFill>
              <a:latin typeface="Arial" charset="0"/>
              <a:cs typeface="Arial" charset="0"/>
            </a:endParaRPr>
          </a:p>
        </p:txBody>
      </p:sp>
      <p:sp>
        <p:nvSpPr>
          <p:cNvPr id="46083" name="Title 2"/>
          <p:cNvSpPr txBox="1">
            <a:spLocks/>
          </p:cNvSpPr>
          <p:nvPr/>
        </p:nvSpPr>
        <p:spPr bwMode="auto">
          <a:xfrm>
            <a:off x="482600" y="0"/>
            <a:ext cx="8229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a:spcBef>
                <a:spcPct val="0"/>
              </a:spcBef>
              <a:buSzTx/>
              <a:buFontTx/>
              <a:buNone/>
            </a:pPr>
            <a:r>
              <a:rPr lang="en-US" altLang="en-US" sz="4400" dirty="0"/>
              <a:t>How To File A Complaint</a:t>
            </a:r>
          </a:p>
        </p:txBody>
      </p:sp>
      <p:sp>
        <p:nvSpPr>
          <p:cNvPr id="46085" name="TextBox 6"/>
          <p:cNvSpPr txBox="1">
            <a:spLocks noChangeArrowheads="1"/>
          </p:cNvSpPr>
          <p:nvPr/>
        </p:nvSpPr>
        <p:spPr bwMode="auto">
          <a:xfrm>
            <a:off x="3295650" y="6118225"/>
            <a:ext cx="5848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1600" dirty="0">
                <a:solidFill>
                  <a:schemeClr val="tx1"/>
                </a:solidFill>
                <a:cs typeface="Arial" charset="0"/>
              </a:rPr>
              <a:t>Source: OSHA 3021-09R 2011, www.osha.gov/workers.html</a:t>
            </a:r>
          </a:p>
          <a:p>
            <a:pPr eaLnBrk="1" hangingPunct="1">
              <a:spcBef>
                <a:spcPct val="0"/>
              </a:spcBef>
              <a:buSzTx/>
              <a:buFontTx/>
              <a:buNone/>
            </a:pPr>
            <a:endParaRPr lang="en-US" altLang="en-US" sz="1600" dirty="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txBox="1">
            <a:spLocks noGrp="1"/>
          </p:cNvSpPr>
          <p:nvPr>
            <p:ph type="title"/>
          </p:nvPr>
        </p:nvSpPr>
        <p:spPr>
          <a:xfrm>
            <a:off x="457200" y="0"/>
            <a:ext cx="8229600" cy="1417638"/>
          </a:xfrm>
        </p:spPr>
        <p:txBody>
          <a:bodyPr/>
          <a:lstStyle/>
          <a:p>
            <a:r>
              <a:rPr altLang="en-US" dirty="0" smtClean="0">
                <a:latin typeface="Arial" charset="0"/>
              </a:rPr>
              <a:t>Has OSHA Made a Difference?</a:t>
            </a:r>
          </a:p>
        </p:txBody>
      </p:sp>
      <p:sp>
        <p:nvSpPr>
          <p:cNvPr id="481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9A6F6FF4-CFD7-4585-B612-98CCE774C614}" type="slidenum">
              <a:rPr lang="en-US" altLang="en-US" sz="1200"/>
              <a:pPr>
                <a:spcBef>
                  <a:spcPct val="0"/>
                </a:spcBef>
                <a:buSzTx/>
                <a:buFontTx/>
                <a:buNone/>
              </a:pPr>
              <a:t>18</a:t>
            </a:fld>
            <a:endParaRPr lang="en-US" altLang="en-US" sz="1200" dirty="0"/>
          </a:p>
        </p:txBody>
      </p:sp>
      <p:sp>
        <p:nvSpPr>
          <p:cNvPr id="4" name="Text Box 11"/>
          <p:cNvSpPr txBox="1">
            <a:spLocks noChangeArrowheads="1"/>
          </p:cNvSpPr>
          <p:nvPr/>
        </p:nvSpPr>
        <p:spPr bwMode="auto">
          <a:xfrm>
            <a:off x="1447800" y="973138"/>
            <a:ext cx="2795588" cy="1477962"/>
          </a:xfrm>
          <a:prstGeom prst="rect">
            <a:avLst/>
          </a:prstGeom>
          <a:noFill/>
          <a:ln w="63500">
            <a:noFill/>
            <a:miter lim="800000"/>
            <a:headEnd/>
            <a:tailEnd/>
          </a:ln>
          <a:effectLst/>
        </p:spPr>
        <p:txBody>
          <a:bodyPr>
            <a:spAutoFit/>
          </a:bodyPr>
          <a:lstStyle/>
          <a:p>
            <a:pPr algn="ctr" eaLnBrk="1" fontAlgn="auto" hangingPunct="1">
              <a:spcBef>
                <a:spcPts val="0"/>
              </a:spcBef>
              <a:spcAft>
                <a:spcPts val="0"/>
              </a:spcAft>
              <a:defRPr/>
            </a:pPr>
            <a:r>
              <a:rPr lang="en-US" sz="9000" dirty="0">
                <a:solidFill>
                  <a:srgbClr val="33CC33"/>
                </a:solidFill>
                <a:effectLst>
                  <a:outerShdw blurRad="38100" dist="38100" dir="2700000" algn="tl">
                    <a:srgbClr val="000000"/>
                  </a:outerShdw>
                </a:effectLst>
                <a:latin typeface="Monotype Corsiva" pitchFamily="66" charset="0"/>
              </a:rPr>
              <a:t>Yes</a:t>
            </a:r>
            <a:r>
              <a:rPr lang="en-US" sz="9000" dirty="0">
                <a:solidFill>
                  <a:srgbClr val="33CC33"/>
                </a:solidFill>
                <a:latin typeface="Monotype Corsiva" pitchFamily="66" charset="0"/>
              </a:rPr>
              <a:t>!</a:t>
            </a:r>
          </a:p>
        </p:txBody>
      </p:sp>
      <p:sp>
        <p:nvSpPr>
          <p:cNvPr id="48133" name="Rectangle 3"/>
          <p:cNvSpPr>
            <a:spLocks noChangeArrowheads="1"/>
          </p:cNvSpPr>
          <p:nvPr/>
        </p:nvSpPr>
        <p:spPr bwMode="auto">
          <a:xfrm>
            <a:off x="0" y="2168525"/>
            <a:ext cx="5291138"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20000"/>
              </a:spcBef>
              <a:buSzTx/>
              <a:buFontTx/>
              <a:buChar char="•"/>
            </a:pPr>
            <a:r>
              <a:rPr lang="en-US" altLang="en-US" sz="2600" dirty="0">
                <a:solidFill>
                  <a:schemeClr val="bg1"/>
                </a:solidFill>
                <a:cs typeface="Arial" charset="0"/>
              </a:rPr>
              <a:t> In 1970, an average of 38 workers died every day. In 2012, an average of 12 workers died every day—</a:t>
            </a:r>
            <a:r>
              <a:rPr lang="en-US" altLang="en-US" sz="2600" b="1" i="1" dirty="0">
                <a:solidFill>
                  <a:schemeClr val="bg1"/>
                </a:solidFill>
                <a:cs typeface="Arial" charset="0"/>
              </a:rPr>
              <a:t>a decrease of nearly 70 percent</a:t>
            </a:r>
            <a:endParaRPr lang="en-US" altLang="en-US" sz="2600" b="1" i="1" u="sng" dirty="0">
              <a:solidFill>
                <a:schemeClr val="bg1"/>
              </a:solidFill>
              <a:cs typeface="Arial" charset="0"/>
            </a:endParaRPr>
          </a:p>
          <a:p>
            <a:pPr eaLnBrk="1" hangingPunct="1">
              <a:spcBef>
                <a:spcPct val="20000"/>
              </a:spcBef>
              <a:buSzTx/>
              <a:buFontTx/>
              <a:buChar char="•"/>
            </a:pPr>
            <a:r>
              <a:rPr lang="en-US" altLang="en-US" sz="2600" dirty="0">
                <a:solidFill>
                  <a:schemeClr val="bg1"/>
                </a:solidFill>
                <a:cs typeface="Arial" charset="0"/>
              </a:rPr>
              <a:t> Workplace </a:t>
            </a:r>
            <a:r>
              <a:rPr lang="en-US" altLang="en-US" sz="2600" b="1" dirty="0">
                <a:solidFill>
                  <a:schemeClr val="bg1"/>
                </a:solidFill>
                <a:cs typeface="Arial" charset="0"/>
              </a:rPr>
              <a:t>injuries and illnesses</a:t>
            </a:r>
            <a:r>
              <a:rPr lang="en-US" altLang="en-US" sz="2600" dirty="0">
                <a:solidFill>
                  <a:schemeClr val="bg1"/>
                </a:solidFill>
                <a:cs typeface="Arial" charset="0"/>
              </a:rPr>
              <a:t> decreased from about 11 per 100 workers to about 3 per 100 workers</a:t>
            </a:r>
          </a:p>
        </p:txBody>
      </p:sp>
      <p:pic>
        <p:nvPicPr>
          <p:cNvPr id="48134" name="Picture 2" descr="Portrait of an happy worker in a factory Stock Photo - 152715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738" y="2611438"/>
            <a:ext cx="324008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Grp="1" noChangeArrowheads="1"/>
          </p:cNvSpPr>
          <p:nvPr>
            <p:ph type="title"/>
          </p:nvPr>
        </p:nvSpPr>
        <p:spPr>
          <a:xfrm>
            <a:off x="0" y="0"/>
            <a:ext cx="9144000" cy="754063"/>
          </a:xfrm>
        </p:spPr>
        <p:txBody>
          <a:bodyPr/>
          <a:lstStyle/>
          <a:p>
            <a:pPr eaLnBrk="1" hangingPunct="1"/>
            <a:r>
              <a:rPr altLang="en-US" sz="3600" b="1" dirty="0" smtClean="0">
                <a:latin typeface="Arial" charset="0"/>
              </a:rPr>
              <a:t>Duty to Have Fall Protection</a:t>
            </a:r>
          </a:p>
        </p:txBody>
      </p:sp>
      <p:sp>
        <p:nvSpPr>
          <p:cNvPr id="50179" name="Rectangle 3" title="Employees not only must be protected from falls but also from having objects fall on them"/>
          <p:cNvSpPr txBox="1">
            <a:spLocks noGrp="1" noChangeArrowheads="1"/>
          </p:cNvSpPr>
          <p:nvPr>
            <p:ph idx="1"/>
          </p:nvPr>
        </p:nvSpPr>
        <p:spPr>
          <a:xfrm>
            <a:off x="3187700" y="957263"/>
            <a:ext cx="5397500" cy="4678362"/>
          </a:xfrm>
        </p:spPr>
        <p:txBody>
          <a:bodyPr/>
          <a:lstStyle/>
          <a:p>
            <a:pPr eaLnBrk="1" hangingPunct="1">
              <a:lnSpc>
                <a:spcPct val="90000"/>
              </a:lnSpc>
              <a:buClr>
                <a:srgbClr val="E80000"/>
              </a:buClr>
            </a:pPr>
            <a:r>
              <a:rPr altLang="en-US" sz="2400" dirty="0" smtClean="0">
                <a:solidFill>
                  <a:schemeClr val="bg1"/>
                </a:solidFill>
                <a:latin typeface="Arial" charset="0"/>
              </a:rPr>
              <a:t>Employees must be protected whenever they are </a:t>
            </a:r>
            <a:r>
              <a:rPr altLang="en-US" u="sng" dirty="0" smtClean="0">
                <a:solidFill>
                  <a:schemeClr val="bg1"/>
                </a:solidFill>
                <a:latin typeface="Arial" charset="0"/>
              </a:rPr>
              <a:t>6 feet</a:t>
            </a:r>
            <a:r>
              <a:rPr altLang="en-US" sz="2400" u="sng" dirty="0" smtClean="0">
                <a:solidFill>
                  <a:schemeClr val="bg1"/>
                </a:solidFill>
                <a:latin typeface="Arial" charset="0"/>
              </a:rPr>
              <a:t> </a:t>
            </a:r>
            <a:r>
              <a:rPr altLang="en-US" sz="2400" dirty="0" smtClean="0">
                <a:solidFill>
                  <a:schemeClr val="bg1"/>
                </a:solidFill>
                <a:latin typeface="Arial" charset="0"/>
              </a:rPr>
              <a:t>or more above a lower level.</a:t>
            </a:r>
          </a:p>
          <a:p>
            <a:pPr eaLnBrk="1" hangingPunct="1">
              <a:lnSpc>
                <a:spcPct val="90000"/>
              </a:lnSpc>
              <a:buClr>
                <a:srgbClr val="E80000"/>
              </a:buClr>
              <a:buFontTx/>
              <a:buNone/>
            </a:pPr>
            <a:endParaRPr altLang="en-US" sz="2400" dirty="0" smtClean="0">
              <a:solidFill>
                <a:schemeClr val="bg1"/>
              </a:solidFill>
              <a:latin typeface="Arial" charset="0"/>
            </a:endParaRPr>
          </a:p>
          <a:p>
            <a:pPr eaLnBrk="1" hangingPunct="1">
              <a:lnSpc>
                <a:spcPct val="90000"/>
              </a:lnSpc>
              <a:buClr>
                <a:srgbClr val="E80000"/>
              </a:buClr>
            </a:pPr>
            <a:r>
              <a:rPr altLang="en-US" sz="2400" dirty="0" smtClean="0">
                <a:solidFill>
                  <a:schemeClr val="bg1"/>
                </a:solidFill>
                <a:latin typeface="Arial" charset="0"/>
              </a:rPr>
              <a:t>Employees not only must be protected from falls but also from having objects fall on them.</a:t>
            </a:r>
          </a:p>
          <a:p>
            <a:pPr eaLnBrk="1" hangingPunct="1">
              <a:lnSpc>
                <a:spcPct val="90000"/>
              </a:lnSpc>
              <a:buClr>
                <a:srgbClr val="E80000"/>
              </a:buClr>
              <a:buFontTx/>
              <a:buNone/>
            </a:pPr>
            <a:endParaRPr altLang="en-US" sz="2400" dirty="0" smtClean="0">
              <a:solidFill>
                <a:schemeClr val="bg1"/>
              </a:solidFill>
              <a:latin typeface="Arial" charset="0"/>
            </a:endParaRPr>
          </a:p>
          <a:p>
            <a:pPr eaLnBrk="1" hangingPunct="1">
              <a:lnSpc>
                <a:spcPct val="90000"/>
              </a:lnSpc>
              <a:buClr>
                <a:srgbClr val="E80000"/>
              </a:buClr>
            </a:pPr>
            <a:r>
              <a:rPr altLang="en-US" sz="2400" dirty="0" smtClean="0">
                <a:solidFill>
                  <a:schemeClr val="bg1"/>
                </a:solidFill>
                <a:latin typeface="Arial" charset="0"/>
              </a:rPr>
              <a:t>The surface on which work will be performed must be examined and deemed structurally safe.</a:t>
            </a:r>
          </a:p>
          <a:p>
            <a:pPr eaLnBrk="1" hangingPunct="1">
              <a:lnSpc>
                <a:spcPct val="90000"/>
              </a:lnSpc>
            </a:pPr>
            <a:endParaRPr altLang="en-US" sz="2400" dirty="0" smtClean="0">
              <a:latin typeface="Arial" charset="0"/>
            </a:endParaRPr>
          </a:p>
        </p:txBody>
      </p:sp>
      <p:sp>
        <p:nvSpPr>
          <p:cNvPr id="501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0DED0536-80E8-43C2-B1BC-D4BD9B2DE1B0}" type="slidenum">
              <a:rPr lang="en-US" altLang="en-US" sz="1200"/>
              <a:pPr>
                <a:spcBef>
                  <a:spcPct val="0"/>
                </a:spcBef>
                <a:buSzTx/>
                <a:buFontTx/>
                <a:buNone/>
              </a:pPr>
              <a:t>19</a:t>
            </a:fld>
            <a:endParaRPr lang="en-US" altLang="en-US" sz="1200" dirty="0"/>
          </a:p>
        </p:txBody>
      </p:sp>
      <p:pic>
        <p:nvPicPr>
          <p:cNvPr id="50181" name="Picture 7" descr="steep-slope.jpg" title="Worker above 6 feet on a steep slop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695325"/>
            <a:ext cx="244633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 title="Picture of a structurally unsafe surfac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175" y="3703638"/>
            <a:ext cx="2811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2" title="Employees not only must be protected from falls but also from having objects fall on them"/>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925" y="234632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txBox="1">
            <a:spLocks noGrp="1"/>
          </p:cNvSpPr>
          <p:nvPr>
            <p:ph type="title"/>
          </p:nvPr>
        </p:nvSpPr>
        <p:spPr>
          <a:xfrm>
            <a:off x="457200" y="0"/>
            <a:ext cx="8229600" cy="1143000"/>
          </a:xfrm>
        </p:spPr>
        <p:txBody>
          <a:bodyPr/>
          <a:lstStyle/>
          <a:p>
            <a:pPr>
              <a:defRPr/>
            </a:pPr>
            <a:r>
              <a:rPr dirty="0" smtClean="0">
                <a:effectLst>
                  <a:outerShdw blurRad="38100" dist="38100" dir="2700000" algn="tl">
                    <a:srgbClr val="000000">
                      <a:alpha val="43137"/>
                    </a:srgbClr>
                  </a:outerShdw>
                </a:effectLst>
                <a:latin typeface="Arial" charset="0"/>
              </a:rPr>
              <a:t>Course Objectives</a:t>
            </a:r>
          </a:p>
        </p:txBody>
      </p:sp>
      <p:sp>
        <p:nvSpPr>
          <p:cNvPr id="15363" name="Content Placeholder 3"/>
          <p:cNvSpPr txBox="1">
            <a:spLocks noGrp="1"/>
          </p:cNvSpPr>
          <p:nvPr>
            <p:ph idx="1"/>
          </p:nvPr>
        </p:nvSpPr>
        <p:spPr>
          <a:xfrm>
            <a:off x="457200" y="2854325"/>
            <a:ext cx="8229600" cy="3271838"/>
          </a:xfrm>
        </p:spPr>
        <p:txBody>
          <a:bodyPr/>
          <a:lstStyle/>
          <a:p>
            <a:pPr marL="514350" indent="-514350">
              <a:buFont typeface="Calibri" pitchFamily="34" charset="0"/>
              <a:buAutoNum type="arabicPeriod"/>
            </a:pPr>
            <a:r>
              <a:rPr altLang="en-US" sz="2800" dirty="0" smtClean="0">
                <a:latin typeface="Arial" charset="0"/>
              </a:rPr>
              <a:t>Know where to find applicable citations within the OSHA fall-protection standard</a:t>
            </a:r>
          </a:p>
          <a:p>
            <a:pPr marL="514350" indent="-514350">
              <a:buFont typeface="Calibri" pitchFamily="34" charset="0"/>
              <a:buAutoNum type="arabicPeriod"/>
            </a:pPr>
            <a:r>
              <a:rPr altLang="en-US" sz="2800" dirty="0" smtClean="0">
                <a:latin typeface="Arial" charset="0"/>
              </a:rPr>
              <a:t>Define the regulatory text</a:t>
            </a:r>
          </a:p>
          <a:p>
            <a:pPr marL="514350" indent="-514350">
              <a:buFont typeface="Calibri" pitchFamily="34" charset="0"/>
              <a:buAutoNum type="arabicPeriod"/>
            </a:pPr>
            <a:r>
              <a:rPr altLang="en-US" sz="2800" dirty="0" smtClean="0">
                <a:latin typeface="Arial" charset="0"/>
              </a:rPr>
              <a:t>Apply fall-protection regulations to jobs</a:t>
            </a:r>
          </a:p>
        </p:txBody>
      </p:sp>
      <p:sp>
        <p:nvSpPr>
          <p:cNvPr id="15364" name="Slide Number Placeholder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1C62E501-0DA9-46FD-82C1-A4B1C3D1FB80}" type="slidenum">
              <a:rPr lang="en-US" altLang="en-US" sz="1200"/>
              <a:pPr>
                <a:spcBef>
                  <a:spcPct val="0"/>
                </a:spcBef>
                <a:buSzTx/>
                <a:buFontTx/>
                <a:buNone/>
              </a:pPr>
              <a:t>2</a:t>
            </a:fld>
            <a:endParaRPr lang="en-US" altLang="en-US" sz="1200" dirty="0"/>
          </a:p>
        </p:txBody>
      </p:sp>
      <p:sp>
        <p:nvSpPr>
          <p:cNvPr id="5" name="TextBox 4"/>
          <p:cNvSpPr txBox="1"/>
          <p:nvPr/>
        </p:nvSpPr>
        <p:spPr>
          <a:xfrm>
            <a:off x="804863" y="1276350"/>
            <a:ext cx="7370762" cy="1076325"/>
          </a:xfrm>
          <a:prstGeom prst="rect">
            <a:avLst/>
          </a:prstGeom>
          <a:noFill/>
        </p:spPr>
        <p:txBody>
          <a:bodyPr>
            <a:spAutoFit/>
          </a:bodyPr>
          <a:lstStyle/>
          <a:p>
            <a:pPr algn="ctr" eaLnBrk="1" hangingPunct="1">
              <a:defRPr/>
            </a:pPr>
            <a:r>
              <a:rPr lang="en-US" sz="3200" dirty="0">
                <a:solidFill>
                  <a:schemeClr val="bg1"/>
                </a:solidFill>
                <a:effectLst>
                  <a:outerShdw blurRad="38100" dist="38100" dir="2700000" algn="tl">
                    <a:srgbClr val="000000">
                      <a:alpha val="43137"/>
                    </a:srgbClr>
                  </a:outerShdw>
                </a:effectLst>
                <a:latin typeface="Arial" pitchFamily="34" charset="0"/>
                <a:cs typeface="Arial" pitchFamily="34" charset="0"/>
              </a:rPr>
              <a:t>By the time you are finished with this class, you should be able to:</a:t>
            </a: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266"/>
          <p:cNvSpPr txBox="1">
            <a:spLocks noGrp="1" noChangeArrowheads="1"/>
          </p:cNvSpPr>
          <p:nvPr>
            <p:ph type="title"/>
          </p:nvPr>
        </p:nvSpPr>
        <p:spPr>
          <a:xfrm>
            <a:off x="606425" y="0"/>
            <a:ext cx="7810500" cy="838200"/>
          </a:xfrm>
        </p:spPr>
        <p:txBody>
          <a:bodyPr/>
          <a:lstStyle/>
          <a:p>
            <a:pPr eaLnBrk="1" hangingPunct="1"/>
            <a:r>
              <a:rPr altLang="en-US" dirty="0" smtClean="0">
                <a:latin typeface="Arial" charset="0"/>
              </a:rPr>
              <a:t>Protection Devices</a:t>
            </a:r>
          </a:p>
        </p:txBody>
      </p:sp>
      <p:sp>
        <p:nvSpPr>
          <p:cNvPr id="52227" name="Rectangle 11267"/>
          <p:cNvSpPr txBox="1">
            <a:spLocks noGrp="1" noChangeArrowheads="1"/>
          </p:cNvSpPr>
          <p:nvPr>
            <p:ph idx="1"/>
          </p:nvPr>
        </p:nvSpPr>
        <p:spPr>
          <a:xfrm>
            <a:off x="339725" y="882650"/>
            <a:ext cx="8499475" cy="914400"/>
          </a:xfrm>
        </p:spPr>
        <p:txBody>
          <a:bodyPr/>
          <a:lstStyle/>
          <a:p>
            <a:pPr marL="0" indent="0" eaLnBrk="1" hangingPunct="1">
              <a:lnSpc>
                <a:spcPct val="90000"/>
              </a:lnSpc>
              <a:buFontTx/>
              <a:buNone/>
            </a:pPr>
            <a:r>
              <a:rPr altLang="en-US" dirty="0" smtClean="0">
                <a:solidFill>
                  <a:schemeClr val="bg1"/>
                </a:solidFill>
                <a:latin typeface="Arial" charset="0"/>
              </a:rPr>
              <a:t>Workers on unprotected surfaces and edges 6 feet or more above a lower level should be protected by:</a:t>
            </a:r>
          </a:p>
          <a:p>
            <a:pPr marL="0" indent="0" eaLnBrk="1" hangingPunct="1">
              <a:lnSpc>
                <a:spcPct val="90000"/>
              </a:lnSpc>
              <a:buFontTx/>
              <a:buNone/>
            </a:pPr>
            <a:endParaRPr altLang="en-US" dirty="0" smtClean="0">
              <a:solidFill>
                <a:schemeClr val="bg1"/>
              </a:solidFill>
              <a:latin typeface="Arial" charset="0"/>
            </a:endParaRPr>
          </a:p>
          <a:p>
            <a:pPr lvl="1" algn="r" eaLnBrk="1" hangingPunct="1">
              <a:lnSpc>
                <a:spcPct val="90000"/>
              </a:lnSpc>
              <a:buFont typeface="Wingdings" pitchFamily="1" charset="2"/>
              <a:buNone/>
            </a:pPr>
            <a:endParaRPr altLang="en-US" sz="1600" dirty="0" smtClean="0">
              <a:latin typeface="Arial" charset="0"/>
            </a:endParaRPr>
          </a:p>
        </p:txBody>
      </p:sp>
      <p:sp>
        <p:nvSpPr>
          <p:cNvPr id="522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EBF3D149-B41D-43BC-AD9B-47A950979C4B}" type="slidenum">
              <a:rPr lang="en-US" altLang="en-US" sz="1200"/>
              <a:pPr>
                <a:spcBef>
                  <a:spcPct val="0"/>
                </a:spcBef>
                <a:buSzTx/>
                <a:buFontTx/>
                <a:buNone/>
              </a:pPr>
              <a:t>20</a:t>
            </a:fld>
            <a:endParaRPr lang="en-US" altLang="en-US" sz="1200" dirty="0"/>
          </a:p>
        </p:txBody>
      </p:sp>
      <p:pic>
        <p:nvPicPr>
          <p:cNvPr id="52229" name="Picture 11275" title="Picture of a safety-net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2659063"/>
            <a:ext cx="2062163"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1278" title="Picture of a guardrail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8" y="2646363"/>
            <a:ext cx="284638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1295" title="Picture of PFA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338" y="2652713"/>
            <a:ext cx="19431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Rectangle 11296"/>
          <p:cNvSpPr>
            <a:spLocks noChangeArrowheads="1"/>
          </p:cNvSpPr>
          <p:nvPr/>
        </p:nvSpPr>
        <p:spPr bwMode="auto">
          <a:xfrm>
            <a:off x="220663" y="5405438"/>
            <a:ext cx="32924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marL="342900" indent="-342900">
              <a:spcBef>
                <a:spcPts val="800"/>
              </a:spcBef>
              <a:buSzPct val="100000"/>
              <a:buFont typeface="Arial" charset="0"/>
              <a:buChar char="•"/>
              <a:defRPr sz="3200">
                <a:solidFill>
                  <a:srgbClr val="FFFFFF"/>
                </a:solidFill>
                <a:latin typeface="Arial" charset="0"/>
              </a:defRPr>
            </a:lvl1pPr>
            <a:lvl2pPr>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lvl="1" eaLnBrk="1" hangingPunct="1">
              <a:lnSpc>
                <a:spcPct val="90000"/>
              </a:lnSpc>
              <a:spcBef>
                <a:spcPct val="20000"/>
              </a:spcBef>
              <a:buClr>
                <a:srgbClr val="DC0000"/>
              </a:buClr>
              <a:buSzTx/>
              <a:buFont typeface="Wingdings" pitchFamily="1" charset="2"/>
              <a:buNone/>
            </a:pPr>
            <a:r>
              <a:rPr lang="en-US" altLang="en-US" sz="2400" b="1" dirty="0">
                <a:solidFill>
                  <a:schemeClr val="bg1"/>
                </a:solidFill>
              </a:rPr>
              <a:t>Guardrail system</a:t>
            </a:r>
          </a:p>
        </p:txBody>
      </p:sp>
      <p:sp>
        <p:nvSpPr>
          <p:cNvPr id="52236" name="Rectangle 11297"/>
          <p:cNvSpPr>
            <a:spLocks noChangeArrowheads="1"/>
          </p:cNvSpPr>
          <p:nvPr/>
        </p:nvSpPr>
        <p:spPr bwMode="auto">
          <a:xfrm>
            <a:off x="3103563" y="5413375"/>
            <a:ext cx="32654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marL="342900" indent="-342900">
              <a:spcBef>
                <a:spcPts val="800"/>
              </a:spcBef>
              <a:buSzPct val="100000"/>
              <a:buFont typeface="Arial" charset="0"/>
              <a:buChar char="•"/>
              <a:defRPr sz="3200">
                <a:solidFill>
                  <a:srgbClr val="FFFFFF"/>
                </a:solidFill>
                <a:latin typeface="Arial" charset="0"/>
              </a:defRPr>
            </a:lvl1pPr>
            <a:lvl2pPr>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lvl="1" algn="ctr" eaLnBrk="1" hangingPunct="1">
              <a:lnSpc>
                <a:spcPct val="90000"/>
              </a:lnSpc>
              <a:spcBef>
                <a:spcPct val="20000"/>
              </a:spcBef>
              <a:buClr>
                <a:srgbClr val="DC0000"/>
              </a:buClr>
              <a:buSzTx/>
              <a:buFont typeface="Wingdings" pitchFamily="1" charset="2"/>
              <a:buNone/>
            </a:pPr>
            <a:r>
              <a:rPr lang="en-US" altLang="en-US" sz="2400" b="1" dirty="0">
                <a:solidFill>
                  <a:schemeClr val="bg1"/>
                </a:solidFill>
              </a:rPr>
              <a:t>Safety-net system</a:t>
            </a:r>
          </a:p>
        </p:txBody>
      </p:sp>
      <p:sp>
        <p:nvSpPr>
          <p:cNvPr id="52237" name="Rectangle 11298"/>
          <p:cNvSpPr>
            <a:spLocks noChangeArrowheads="1"/>
          </p:cNvSpPr>
          <p:nvPr/>
        </p:nvSpPr>
        <p:spPr bwMode="auto">
          <a:xfrm>
            <a:off x="6426200" y="5400675"/>
            <a:ext cx="25241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marL="342900" indent="-342900">
              <a:spcBef>
                <a:spcPts val="800"/>
              </a:spcBef>
              <a:buSzPct val="100000"/>
              <a:buFont typeface="Arial" charset="0"/>
              <a:buChar char="•"/>
              <a:defRPr sz="3200">
                <a:solidFill>
                  <a:srgbClr val="FFFFFF"/>
                </a:solidFill>
                <a:latin typeface="Arial" charset="0"/>
              </a:defRPr>
            </a:lvl1pPr>
            <a:lvl2pPr>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lvl="1" eaLnBrk="1" hangingPunct="1">
              <a:lnSpc>
                <a:spcPct val="90000"/>
              </a:lnSpc>
              <a:spcBef>
                <a:spcPct val="20000"/>
              </a:spcBef>
              <a:buClr>
                <a:srgbClr val="DC0000"/>
              </a:buClr>
              <a:buSzTx/>
              <a:buFont typeface="Wingdings" pitchFamily="1" charset="2"/>
              <a:buNone/>
            </a:pPr>
            <a:r>
              <a:rPr lang="en-US" altLang="en-US" sz="2400" b="1" dirty="0">
                <a:solidFill>
                  <a:schemeClr val="bg1"/>
                </a:solidFill>
              </a:rPr>
              <a:t>PFA system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txBox="1">
            <a:spLocks noGrp="1" noChangeArrowheads="1"/>
          </p:cNvSpPr>
          <p:nvPr>
            <p:ph type="title"/>
          </p:nvPr>
        </p:nvSpPr>
        <p:spPr>
          <a:xfrm>
            <a:off x="369888" y="0"/>
            <a:ext cx="8458200" cy="828675"/>
          </a:xfrm>
        </p:spPr>
        <p:txBody>
          <a:bodyPr/>
          <a:lstStyle/>
          <a:p>
            <a:pPr eaLnBrk="1" hangingPunct="1"/>
            <a:r>
              <a:rPr altLang="en-US" dirty="0" smtClean="0">
                <a:latin typeface="Arial" charset="0"/>
              </a:rPr>
              <a:t>Low-slope Roofs</a:t>
            </a:r>
          </a:p>
        </p:txBody>
      </p:sp>
      <p:sp>
        <p:nvSpPr>
          <p:cNvPr id="54275" name="Rectangle 3"/>
          <p:cNvSpPr txBox="1">
            <a:spLocks noGrp="1" noChangeArrowheads="1"/>
          </p:cNvSpPr>
          <p:nvPr>
            <p:ph idx="1"/>
          </p:nvPr>
        </p:nvSpPr>
        <p:spPr>
          <a:xfrm>
            <a:off x="723900" y="1096963"/>
            <a:ext cx="8129588" cy="4227512"/>
          </a:xfrm>
        </p:spPr>
        <p:txBody>
          <a:bodyPr/>
          <a:lstStyle/>
          <a:p>
            <a:pPr marL="0" indent="0" eaLnBrk="1" hangingPunct="1">
              <a:buFontTx/>
              <a:buNone/>
            </a:pPr>
            <a:r>
              <a:rPr altLang="en-US" sz="3000" dirty="0" smtClean="0">
                <a:solidFill>
                  <a:schemeClr val="bg1"/>
                </a:solidFill>
                <a:latin typeface="Arial" charset="0"/>
              </a:rPr>
              <a:t>Unique to low-slope roofing work (4:12 or less), it is additionally allowed to:</a:t>
            </a:r>
          </a:p>
          <a:p>
            <a:pPr marL="0" indent="0" eaLnBrk="1" hangingPunct="1">
              <a:buFontTx/>
              <a:buNone/>
            </a:pPr>
            <a:endParaRPr altLang="en-US" sz="1200" dirty="0" smtClean="0">
              <a:solidFill>
                <a:schemeClr val="bg1"/>
              </a:solidFill>
              <a:latin typeface="Arial" charset="0"/>
            </a:endParaRPr>
          </a:p>
          <a:p>
            <a:pPr lvl="1" eaLnBrk="1" hangingPunct="1">
              <a:buClr>
                <a:srgbClr val="E80000"/>
              </a:buClr>
            </a:pPr>
            <a:r>
              <a:rPr altLang="en-US" sz="2600" dirty="0" smtClean="0">
                <a:solidFill>
                  <a:schemeClr val="bg1"/>
                </a:solidFill>
                <a:latin typeface="Arial" charset="0"/>
              </a:rPr>
              <a:t>Use a warning line and guardrail</a:t>
            </a:r>
          </a:p>
          <a:p>
            <a:pPr lvl="1" eaLnBrk="1" hangingPunct="1">
              <a:buClr>
                <a:srgbClr val="E80000"/>
              </a:buClr>
            </a:pPr>
            <a:r>
              <a:rPr altLang="en-US" sz="2600" dirty="0" smtClean="0">
                <a:solidFill>
                  <a:schemeClr val="bg1"/>
                </a:solidFill>
                <a:latin typeface="Arial" charset="0"/>
              </a:rPr>
              <a:t>Use a warning line and safety net</a:t>
            </a:r>
          </a:p>
          <a:p>
            <a:pPr lvl="1" eaLnBrk="1" hangingPunct="1">
              <a:buClr>
                <a:srgbClr val="E80000"/>
              </a:buClr>
            </a:pPr>
            <a:r>
              <a:rPr altLang="en-US" sz="2600" dirty="0" smtClean="0">
                <a:solidFill>
                  <a:schemeClr val="bg1"/>
                </a:solidFill>
                <a:latin typeface="Arial" charset="0"/>
              </a:rPr>
              <a:t>Use a warning line and PFA system</a:t>
            </a:r>
          </a:p>
          <a:p>
            <a:pPr lvl="1" eaLnBrk="1" hangingPunct="1">
              <a:buClr>
                <a:srgbClr val="E80000"/>
              </a:buClr>
            </a:pPr>
            <a:r>
              <a:rPr altLang="en-US" sz="2600" dirty="0" smtClean="0">
                <a:solidFill>
                  <a:schemeClr val="bg1"/>
                </a:solidFill>
                <a:latin typeface="Arial" charset="0"/>
              </a:rPr>
              <a:t>Use a warning line and safety-monitoring system</a:t>
            </a:r>
          </a:p>
          <a:p>
            <a:pPr lvl="1" eaLnBrk="1" hangingPunct="1">
              <a:buClr>
                <a:srgbClr val="E80000"/>
              </a:buClr>
            </a:pPr>
            <a:r>
              <a:rPr altLang="en-US" sz="2600" dirty="0" smtClean="0">
                <a:solidFill>
                  <a:schemeClr val="bg1"/>
                </a:solidFill>
                <a:latin typeface="Arial" charset="0"/>
              </a:rPr>
              <a:t>Use a safety-monitoring system only </a:t>
            </a:r>
            <a:r>
              <a:rPr altLang="en-US" sz="2600" u="sng" dirty="0" smtClean="0">
                <a:solidFill>
                  <a:schemeClr val="bg1"/>
                </a:solidFill>
                <a:latin typeface="Arial" charset="0"/>
              </a:rPr>
              <a:t>on roofs 50 feet wide or narrower</a:t>
            </a:r>
            <a:r>
              <a:rPr altLang="en-US" sz="2600" dirty="0" smtClean="0">
                <a:solidFill>
                  <a:schemeClr val="bg1"/>
                </a:solidFill>
                <a:latin typeface="Arial" charset="0"/>
              </a:rPr>
              <a:t> (29 CFR 1926.501[b] [10] and see Appendix A to Subpart M)</a:t>
            </a:r>
          </a:p>
          <a:p>
            <a:pPr lvl="1" eaLnBrk="1" hangingPunct="1">
              <a:lnSpc>
                <a:spcPct val="90000"/>
              </a:lnSpc>
            </a:pPr>
            <a:endParaRPr altLang="en-US" sz="1600" u="sng" dirty="0" smtClean="0">
              <a:latin typeface="Arial" charset="0"/>
            </a:endParaRPr>
          </a:p>
          <a:p>
            <a:pPr lvl="1" algn="r" eaLnBrk="1" hangingPunct="1">
              <a:lnSpc>
                <a:spcPct val="90000"/>
              </a:lnSpc>
              <a:buFont typeface="Wingdings" pitchFamily="1" charset="2"/>
              <a:buNone/>
            </a:pPr>
            <a:endParaRPr altLang="en-US" sz="1400" dirty="0" smtClean="0">
              <a:latin typeface="Arial" charset="0"/>
            </a:endParaRPr>
          </a:p>
          <a:p>
            <a:pPr lvl="1" algn="r" eaLnBrk="1" hangingPunct="1">
              <a:lnSpc>
                <a:spcPct val="90000"/>
              </a:lnSpc>
              <a:buFont typeface="Wingdings" pitchFamily="1" charset="2"/>
              <a:buNone/>
            </a:pPr>
            <a:endParaRPr altLang="en-US" sz="1800" dirty="0" smtClean="0">
              <a:latin typeface="Arial" charset="0"/>
            </a:endParaRPr>
          </a:p>
        </p:txBody>
      </p:sp>
      <p:sp>
        <p:nvSpPr>
          <p:cNvPr id="5427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497DD79-E7B0-4772-927D-70996A19D949}" type="slidenum">
              <a:rPr lang="en-US" altLang="en-US" sz="1200"/>
              <a:pPr>
                <a:spcBef>
                  <a:spcPct val="0"/>
                </a:spcBef>
                <a:buSzTx/>
                <a:buFontTx/>
                <a:buNone/>
              </a:pPr>
              <a:t>21</a:t>
            </a:fld>
            <a:endParaRPr lang="en-US" alt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noGrp="1"/>
          </p:cNvSpPr>
          <p:nvPr>
            <p:ph type="title"/>
          </p:nvPr>
        </p:nvSpPr>
        <p:spPr>
          <a:xfrm>
            <a:off x="457200" y="0"/>
            <a:ext cx="8229600" cy="1143000"/>
          </a:xfrm>
        </p:spPr>
        <p:txBody>
          <a:bodyPr/>
          <a:lstStyle/>
          <a:p>
            <a:r>
              <a:rPr altLang="en-US" dirty="0" smtClean="0">
                <a:latin typeface="Arial" charset="0"/>
              </a:rPr>
              <a:t>Unprotected side or edge</a:t>
            </a:r>
          </a:p>
        </p:txBody>
      </p:sp>
      <p:pic>
        <p:nvPicPr>
          <p:cNvPr id="56323" name="Content Placeholder 4" descr="ParapetWallwithGuardrail.JPG" title="Picture of a parapet wall with guardrail"/>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47875" y="1063625"/>
            <a:ext cx="4625975" cy="3468688"/>
          </a:xfrm>
        </p:spPr>
      </p:pic>
      <p:sp>
        <p:nvSpPr>
          <p:cNvPr id="563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A5D08A36-8D52-4F0A-8267-F25C5446F3C6}" type="slidenum">
              <a:rPr lang="en-US" altLang="en-US" sz="1200"/>
              <a:pPr>
                <a:spcBef>
                  <a:spcPct val="0"/>
                </a:spcBef>
                <a:buSzTx/>
                <a:buFontTx/>
                <a:buNone/>
              </a:pPr>
              <a:t>22</a:t>
            </a:fld>
            <a:endParaRPr lang="en-US" altLang="en-US" sz="1200" dirty="0"/>
          </a:p>
        </p:txBody>
      </p:sp>
      <p:sp>
        <p:nvSpPr>
          <p:cNvPr id="56325" name="TextBox 5"/>
          <p:cNvSpPr txBox="1">
            <a:spLocks noChangeArrowheads="1"/>
          </p:cNvSpPr>
          <p:nvPr/>
        </p:nvSpPr>
        <p:spPr bwMode="auto">
          <a:xfrm>
            <a:off x="606425" y="4632325"/>
            <a:ext cx="8070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eaLnBrk="1" hangingPunct="1">
              <a:spcBef>
                <a:spcPct val="0"/>
              </a:spcBef>
              <a:buSzTx/>
              <a:buFontTx/>
              <a:buNone/>
            </a:pPr>
            <a:r>
              <a:rPr lang="en-US" altLang="en-US" sz="2800" dirty="0">
                <a:solidFill>
                  <a:schemeClr val="bg1"/>
                </a:solidFill>
                <a:cs typeface="Arial" charset="0"/>
              </a:rPr>
              <a:t>A side or edge of a roof or other surface without</a:t>
            </a:r>
          </a:p>
          <a:p>
            <a:pPr algn="ctr" eaLnBrk="1" hangingPunct="1">
              <a:spcBef>
                <a:spcPct val="0"/>
              </a:spcBef>
              <a:buSzTx/>
              <a:buFontTx/>
              <a:buNone/>
            </a:pPr>
            <a:r>
              <a:rPr lang="en-US" altLang="en-US" sz="2800" dirty="0">
                <a:solidFill>
                  <a:schemeClr val="bg1"/>
                </a:solidFill>
                <a:cs typeface="Arial" charset="0"/>
              </a:rPr>
              <a:t>a parapet or railing of at least </a:t>
            </a:r>
            <a:r>
              <a:rPr lang="en-US" altLang="en-US" sz="4400" u="sng" dirty="0">
                <a:solidFill>
                  <a:schemeClr val="bg1"/>
                </a:solidFill>
                <a:cs typeface="Arial" charset="0"/>
              </a:rPr>
              <a:t>39</a:t>
            </a:r>
            <a:r>
              <a:rPr lang="en-US" altLang="en-US" sz="2800" dirty="0">
                <a:solidFill>
                  <a:schemeClr val="bg1"/>
                </a:solidFill>
                <a:cs typeface="Arial" charset="0"/>
              </a:rPr>
              <a:t> inches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ph type="title"/>
          </p:nvPr>
        </p:nvSpPr>
        <p:spPr>
          <a:xfrm>
            <a:off x="193675" y="0"/>
            <a:ext cx="8458200" cy="1001713"/>
          </a:xfrm>
        </p:spPr>
        <p:txBody>
          <a:bodyPr/>
          <a:lstStyle/>
          <a:p>
            <a:pPr eaLnBrk="1" hangingPunct="1"/>
            <a:r>
              <a:rPr altLang="en-US" dirty="0" smtClean="0">
                <a:latin typeface="Arial" charset="0"/>
              </a:rPr>
              <a:t>Hoist Areas</a:t>
            </a:r>
          </a:p>
        </p:txBody>
      </p:sp>
      <p:sp>
        <p:nvSpPr>
          <p:cNvPr id="57347" name="Rectangle 3"/>
          <p:cNvSpPr txBox="1">
            <a:spLocks noGrp="1" noChangeArrowheads="1"/>
          </p:cNvSpPr>
          <p:nvPr>
            <p:ph idx="1"/>
          </p:nvPr>
        </p:nvSpPr>
        <p:spPr>
          <a:xfrm>
            <a:off x="274638" y="1022350"/>
            <a:ext cx="4870450" cy="5410200"/>
          </a:xfrm>
        </p:spPr>
        <p:txBody>
          <a:bodyPr/>
          <a:lstStyle/>
          <a:p>
            <a:pPr marL="63500" indent="-63500" eaLnBrk="1" hangingPunct="1"/>
            <a:r>
              <a:rPr altLang="en-US" sz="2800" dirty="0" smtClean="0">
                <a:solidFill>
                  <a:schemeClr val="bg1"/>
                </a:solidFill>
                <a:latin typeface="Arial" charset="0"/>
              </a:rPr>
              <a:t>Each employee in a hoist area shall be protected from falling 6 feet or more by  guardrail or PFA systems</a:t>
            </a:r>
            <a:r>
              <a:rPr altLang="en-US" sz="2800" i="1" dirty="0" smtClean="0">
                <a:solidFill>
                  <a:schemeClr val="bg1"/>
                </a:solidFill>
                <a:latin typeface="Arial" charset="0"/>
              </a:rPr>
              <a:t>.  </a:t>
            </a:r>
          </a:p>
          <a:p>
            <a:pPr marL="63500" indent="-63500" eaLnBrk="1" hangingPunct="1"/>
            <a:r>
              <a:rPr altLang="en-US" sz="2800" dirty="0" smtClean="0">
                <a:solidFill>
                  <a:schemeClr val="bg1"/>
                </a:solidFill>
                <a:latin typeface="Arial" charset="0"/>
              </a:rPr>
              <a:t>If a guardrail system or an opening barrier is removed, and the worker must lean through an opening—the employee should be protected with a PFA system.</a:t>
            </a:r>
          </a:p>
          <a:p>
            <a:pPr lvl="1" eaLnBrk="1" hangingPunct="1">
              <a:buFont typeface="Wingdings" pitchFamily="1" charset="2"/>
              <a:buNone/>
            </a:pPr>
            <a:endParaRPr altLang="en-US" sz="2400" dirty="0" smtClean="0">
              <a:solidFill>
                <a:schemeClr val="bg1"/>
              </a:solidFill>
              <a:latin typeface="Arial" charset="0"/>
            </a:endParaRPr>
          </a:p>
          <a:p>
            <a:pPr lvl="1" algn="r" eaLnBrk="1" hangingPunct="1">
              <a:buFont typeface="Wingdings" pitchFamily="1" charset="2"/>
              <a:buNone/>
            </a:pPr>
            <a:endParaRPr altLang="en-US" sz="1200" dirty="0" smtClean="0">
              <a:solidFill>
                <a:schemeClr val="bg1"/>
              </a:solidFill>
              <a:latin typeface="Arial" charset="0"/>
            </a:endParaRPr>
          </a:p>
        </p:txBody>
      </p:sp>
      <p:sp>
        <p:nvSpPr>
          <p:cNvPr id="573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61F47D02-30F5-455A-9AFC-9FB935EE17F0}" type="slidenum">
              <a:rPr lang="en-US" altLang="en-US" sz="1200"/>
              <a:pPr>
                <a:spcBef>
                  <a:spcPct val="0"/>
                </a:spcBef>
                <a:buSzTx/>
                <a:buFontTx/>
                <a:buNone/>
              </a:pPr>
              <a:t>23</a:t>
            </a:fld>
            <a:endParaRPr lang="en-US" altLang="en-US" sz="1200" dirty="0"/>
          </a:p>
        </p:txBody>
      </p:sp>
      <p:pic>
        <p:nvPicPr>
          <p:cNvPr id="57349" name="Picture 5" descr="ls P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238" y="1604963"/>
            <a:ext cx="3848100" cy="2886075"/>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txBox="1">
            <a:spLocks noGrp="1" noChangeArrowheads="1"/>
          </p:cNvSpPr>
          <p:nvPr>
            <p:ph type="title"/>
          </p:nvPr>
        </p:nvSpPr>
        <p:spPr>
          <a:xfrm>
            <a:off x="427038" y="0"/>
            <a:ext cx="8255000" cy="939800"/>
          </a:xfrm>
        </p:spPr>
        <p:txBody>
          <a:bodyPr/>
          <a:lstStyle/>
          <a:p>
            <a:pPr eaLnBrk="1" hangingPunct="1"/>
            <a:r>
              <a:rPr altLang="en-US" smtClean="0">
                <a:latin typeface="Arial" charset="0"/>
              </a:rPr>
              <a:t>Holes and Skylights</a:t>
            </a:r>
          </a:p>
        </p:txBody>
      </p:sp>
      <p:sp>
        <p:nvSpPr>
          <p:cNvPr id="59395" name="Rectangle 3"/>
          <p:cNvSpPr txBox="1">
            <a:spLocks noGrp="1" noChangeArrowheads="1"/>
          </p:cNvSpPr>
          <p:nvPr>
            <p:ph idx="1"/>
          </p:nvPr>
        </p:nvSpPr>
        <p:spPr>
          <a:xfrm>
            <a:off x="415925" y="1131888"/>
            <a:ext cx="4648200" cy="4395787"/>
          </a:xfrm>
        </p:spPr>
        <p:txBody>
          <a:bodyPr/>
          <a:lstStyle/>
          <a:p>
            <a:pPr eaLnBrk="1" hangingPunct="1">
              <a:lnSpc>
                <a:spcPct val="90000"/>
              </a:lnSpc>
            </a:pPr>
            <a:r>
              <a:rPr altLang="en-US" smtClean="0">
                <a:solidFill>
                  <a:schemeClr val="bg1"/>
                </a:solidFill>
                <a:latin typeface="Arial" charset="0"/>
              </a:rPr>
              <a:t>Holes and skylights </a:t>
            </a:r>
          </a:p>
          <a:p>
            <a:pPr eaLnBrk="1" hangingPunct="1">
              <a:lnSpc>
                <a:spcPct val="90000"/>
              </a:lnSpc>
              <a:buFont typeface="Arial" charset="0"/>
              <a:buNone/>
            </a:pPr>
            <a:r>
              <a:rPr altLang="en-US" smtClean="0">
                <a:solidFill>
                  <a:schemeClr val="bg1"/>
                </a:solidFill>
                <a:latin typeface="Arial" charset="0"/>
              </a:rPr>
              <a:t>   (6 feet or more)</a:t>
            </a:r>
          </a:p>
          <a:p>
            <a:pPr lvl="1" eaLnBrk="1" hangingPunct="1">
              <a:lnSpc>
                <a:spcPct val="90000"/>
              </a:lnSpc>
            </a:pPr>
            <a:r>
              <a:rPr altLang="en-US" sz="2400" smtClean="0">
                <a:solidFill>
                  <a:schemeClr val="bg1"/>
                </a:solidFill>
                <a:latin typeface="Arial" charset="0"/>
              </a:rPr>
              <a:t>PFA system</a:t>
            </a:r>
          </a:p>
          <a:p>
            <a:pPr lvl="1" eaLnBrk="1" hangingPunct="1">
              <a:lnSpc>
                <a:spcPct val="90000"/>
              </a:lnSpc>
            </a:pPr>
            <a:r>
              <a:rPr altLang="en-US" sz="2400" smtClean="0">
                <a:solidFill>
                  <a:schemeClr val="bg1"/>
                </a:solidFill>
                <a:latin typeface="Arial" charset="0"/>
              </a:rPr>
              <a:t>Guardrail</a:t>
            </a:r>
          </a:p>
          <a:p>
            <a:pPr lvl="1" eaLnBrk="1" hangingPunct="1">
              <a:lnSpc>
                <a:spcPct val="90000"/>
              </a:lnSpc>
            </a:pPr>
            <a:r>
              <a:rPr altLang="en-US" sz="2400" smtClean="0">
                <a:solidFill>
                  <a:schemeClr val="bg1"/>
                </a:solidFill>
                <a:latin typeface="Arial" charset="0"/>
              </a:rPr>
              <a:t>Cover </a:t>
            </a:r>
          </a:p>
          <a:p>
            <a:pPr eaLnBrk="1" hangingPunct="1">
              <a:lnSpc>
                <a:spcPct val="90000"/>
              </a:lnSpc>
            </a:pPr>
            <a:r>
              <a:rPr altLang="en-US" smtClean="0">
                <a:solidFill>
                  <a:schemeClr val="bg1"/>
                </a:solidFill>
                <a:latin typeface="Arial" charset="0"/>
              </a:rPr>
              <a:t>Also, protect workers below from objects falling through holes or skylights. </a:t>
            </a:r>
          </a:p>
          <a:p>
            <a:pPr lvl="1" eaLnBrk="1" hangingPunct="1">
              <a:lnSpc>
                <a:spcPct val="90000"/>
              </a:lnSpc>
            </a:pPr>
            <a:endParaRPr altLang="en-US" sz="3200" smtClean="0">
              <a:solidFill>
                <a:schemeClr val="bg1"/>
              </a:solidFill>
              <a:latin typeface="Arial" charset="0"/>
            </a:endParaRPr>
          </a:p>
          <a:p>
            <a:pPr lvl="1" algn="r" eaLnBrk="1" hangingPunct="1">
              <a:lnSpc>
                <a:spcPct val="90000"/>
              </a:lnSpc>
              <a:buFont typeface="Wingdings" pitchFamily="1" charset="2"/>
              <a:buNone/>
            </a:pPr>
            <a:endParaRPr altLang="en-US" sz="1400" smtClean="0">
              <a:solidFill>
                <a:schemeClr val="bg1"/>
              </a:solidFill>
              <a:latin typeface="Arial" charset="0"/>
            </a:endParaRPr>
          </a:p>
        </p:txBody>
      </p:sp>
      <p:sp>
        <p:nvSpPr>
          <p:cNvPr id="593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74DD096D-6BDB-4A2F-A353-C730F1EBC5A4}" type="slidenum">
              <a:rPr lang="en-US" altLang="en-US" sz="1200"/>
              <a:pPr>
                <a:spcBef>
                  <a:spcPct val="0"/>
                </a:spcBef>
                <a:buSzTx/>
                <a:buFontTx/>
                <a:buNone/>
              </a:pPr>
              <a:t>24</a:t>
            </a:fld>
            <a:endParaRPr lang="en-US" altLang="en-US" sz="1200"/>
          </a:p>
        </p:txBody>
      </p:sp>
      <p:pic>
        <p:nvPicPr>
          <p:cNvPr id="59397" name="Picture 3" descr="Slid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2249488"/>
            <a:ext cx="381476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txBox="1">
            <a:spLocks noGrp="1" noChangeArrowheads="1"/>
          </p:cNvSpPr>
          <p:nvPr>
            <p:ph type="title"/>
          </p:nvPr>
        </p:nvSpPr>
        <p:spPr>
          <a:xfrm>
            <a:off x="263525" y="458788"/>
            <a:ext cx="8575675" cy="838200"/>
          </a:xfrm>
        </p:spPr>
        <p:txBody>
          <a:bodyPr/>
          <a:lstStyle/>
          <a:p>
            <a:pPr eaLnBrk="1" hangingPunct="1"/>
            <a:r>
              <a:rPr altLang="en-US" sz="3600" smtClean="0">
                <a:latin typeface="Arial" charset="0"/>
              </a:rPr>
              <a:t>General Rule – All Trades </a:t>
            </a:r>
            <a:br>
              <a:rPr altLang="en-US" sz="3600" smtClean="0">
                <a:latin typeface="Arial" charset="0"/>
              </a:rPr>
            </a:br>
            <a:r>
              <a:rPr altLang="en-US" sz="3600" smtClean="0">
                <a:latin typeface="Arial" charset="0"/>
              </a:rPr>
              <a:t>Steep-slope Roofs</a:t>
            </a:r>
            <a:br>
              <a:rPr altLang="en-US" sz="3600" smtClean="0">
                <a:latin typeface="Arial" charset="0"/>
              </a:rPr>
            </a:br>
            <a:endParaRPr altLang="en-US" sz="3600" smtClean="0">
              <a:latin typeface="Arial" charset="0"/>
            </a:endParaRPr>
          </a:p>
        </p:txBody>
      </p:sp>
      <p:sp>
        <p:nvSpPr>
          <p:cNvPr id="61443" name="Rectangle 3"/>
          <p:cNvSpPr txBox="1">
            <a:spLocks noGrp="1" noChangeArrowheads="1"/>
          </p:cNvSpPr>
          <p:nvPr>
            <p:ph idx="1"/>
          </p:nvPr>
        </p:nvSpPr>
        <p:spPr>
          <a:xfrm>
            <a:off x="234950" y="1479550"/>
            <a:ext cx="8909050" cy="4267200"/>
          </a:xfrm>
        </p:spPr>
        <p:txBody>
          <a:bodyPr/>
          <a:lstStyle/>
          <a:p>
            <a:pPr eaLnBrk="1" hangingPunct="1">
              <a:buFont typeface="Arial" charset="0"/>
              <a:buNone/>
            </a:pPr>
            <a:r>
              <a:rPr altLang="en-US" sz="3600" smtClean="0">
                <a:solidFill>
                  <a:schemeClr val="bg1"/>
                </a:solidFill>
                <a:latin typeface="Arial" charset="0"/>
              </a:rPr>
              <a:t>Slopes greater than 4:12</a:t>
            </a:r>
          </a:p>
          <a:p>
            <a:pPr eaLnBrk="1" hangingPunct="1">
              <a:buFont typeface="Arial" charset="0"/>
              <a:buNone/>
            </a:pPr>
            <a:r>
              <a:rPr altLang="en-US" sz="3600" smtClean="0">
                <a:solidFill>
                  <a:schemeClr val="bg1"/>
                </a:solidFill>
                <a:latin typeface="Arial" charset="0"/>
              </a:rPr>
              <a:t>6 feet or more above ground or lower level</a:t>
            </a:r>
          </a:p>
          <a:p>
            <a:pPr lvl="1" eaLnBrk="1" hangingPunct="1">
              <a:buClr>
                <a:srgbClr val="E80000"/>
              </a:buClr>
              <a:buSzPct val="65000"/>
              <a:buFont typeface="Arial" charset="0"/>
              <a:buNone/>
            </a:pPr>
            <a:r>
              <a:rPr altLang="en-US" sz="2400" smtClean="0">
                <a:solidFill>
                  <a:schemeClr val="bg1"/>
                </a:solidFill>
                <a:latin typeface="Arial" charset="0"/>
              </a:rPr>
              <a:t>Protect with:</a:t>
            </a:r>
          </a:p>
          <a:p>
            <a:pPr lvl="1" eaLnBrk="1" hangingPunct="1">
              <a:buClr>
                <a:srgbClr val="E80000"/>
              </a:buClr>
              <a:buSzPct val="65000"/>
            </a:pPr>
            <a:r>
              <a:rPr altLang="en-US" sz="3600" smtClean="0">
                <a:solidFill>
                  <a:schemeClr val="bg1"/>
                </a:solidFill>
                <a:latin typeface="Arial" charset="0"/>
              </a:rPr>
              <a:t> Safety net</a:t>
            </a:r>
          </a:p>
          <a:p>
            <a:pPr lvl="1" eaLnBrk="1" hangingPunct="1">
              <a:buClr>
                <a:srgbClr val="E80000"/>
              </a:buClr>
              <a:buSzPct val="65000"/>
            </a:pPr>
            <a:r>
              <a:rPr altLang="en-US" sz="3600" smtClean="0">
                <a:solidFill>
                  <a:schemeClr val="bg1"/>
                </a:solidFill>
                <a:latin typeface="Arial" charset="0"/>
              </a:rPr>
              <a:t> PFA system</a:t>
            </a:r>
          </a:p>
          <a:p>
            <a:pPr lvl="1" eaLnBrk="1" hangingPunct="1">
              <a:buClr>
                <a:srgbClr val="E80000"/>
              </a:buClr>
              <a:buSzPct val="65000"/>
            </a:pPr>
            <a:r>
              <a:rPr altLang="en-US" sz="3600" smtClean="0">
                <a:solidFill>
                  <a:schemeClr val="bg1"/>
                </a:solidFill>
                <a:latin typeface="Arial" charset="0"/>
              </a:rPr>
              <a:t> Guardrail system with toe boards</a:t>
            </a:r>
          </a:p>
          <a:p>
            <a:pPr lvl="1" eaLnBrk="1" hangingPunct="1">
              <a:buFont typeface="Arial" charset="0"/>
              <a:buNone/>
            </a:pPr>
            <a:endParaRPr altLang="en-US" sz="2000" smtClean="0">
              <a:solidFill>
                <a:schemeClr val="bg1"/>
              </a:solidFill>
              <a:latin typeface="Arial" charset="0"/>
            </a:endParaRPr>
          </a:p>
          <a:p>
            <a:pPr lvl="1" algn="r" eaLnBrk="1" hangingPunct="1">
              <a:buFont typeface="Wingdings" pitchFamily="1" charset="2"/>
              <a:buNone/>
            </a:pPr>
            <a:endParaRPr altLang="en-US" sz="1400" smtClean="0">
              <a:solidFill>
                <a:schemeClr val="bg1"/>
              </a:solidFill>
              <a:latin typeface="Arial" charset="0"/>
            </a:endParaRPr>
          </a:p>
          <a:p>
            <a:pPr lvl="1" algn="r" eaLnBrk="1" hangingPunct="1">
              <a:buFont typeface="Wingdings" pitchFamily="1" charset="2"/>
              <a:buNone/>
            </a:pPr>
            <a:endParaRPr altLang="en-US" sz="1400" smtClean="0">
              <a:solidFill>
                <a:schemeClr val="bg1"/>
              </a:solidFill>
              <a:latin typeface="Arial" charset="0"/>
            </a:endParaRPr>
          </a:p>
        </p:txBody>
      </p:sp>
      <p:sp>
        <p:nvSpPr>
          <p:cNvPr id="614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B57E0A97-FAAF-4D3F-90FE-FB92BB1B330A}" type="slidenum">
              <a:rPr lang="en-US" altLang="en-US" sz="1200"/>
              <a:pPr>
                <a:spcBef>
                  <a:spcPct val="0"/>
                </a:spcBef>
                <a:buSzTx/>
                <a:buFontTx/>
                <a:buNone/>
              </a:pPr>
              <a:t>25</a:t>
            </a:fld>
            <a:endParaRPr lang="en-US" altLang="en-US" sz="1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txBox="1">
            <a:spLocks noGrp="1"/>
          </p:cNvSpPr>
          <p:nvPr>
            <p:ph type="title"/>
          </p:nvPr>
        </p:nvSpPr>
        <p:spPr>
          <a:xfrm>
            <a:off x="471488" y="0"/>
            <a:ext cx="8229600" cy="1143000"/>
          </a:xfrm>
        </p:spPr>
        <p:txBody>
          <a:bodyPr/>
          <a:lstStyle/>
          <a:p>
            <a:r>
              <a:rPr altLang="en-US" smtClean="0">
                <a:latin typeface="Arial" charset="0"/>
              </a:rPr>
              <a:t>Fall-protection Plan</a:t>
            </a:r>
          </a:p>
        </p:txBody>
      </p:sp>
      <p:sp>
        <p:nvSpPr>
          <p:cNvPr id="3" name="Content Placeholder 2"/>
          <p:cNvSpPr>
            <a:spLocks noGrp="1"/>
          </p:cNvSpPr>
          <p:nvPr>
            <p:ph idx="1"/>
          </p:nvPr>
        </p:nvSpPr>
        <p:spPr>
          <a:xfrm>
            <a:off x="173038" y="1141413"/>
            <a:ext cx="8970962" cy="4703762"/>
          </a:xfrm>
        </p:spPr>
        <p:txBody>
          <a:bodyPr/>
          <a:lstStyle/>
          <a:p>
            <a:pPr indent="0">
              <a:buFont typeface="Arial" charset="0"/>
              <a:buNone/>
              <a:defRPr/>
            </a:pPr>
            <a:r>
              <a:rPr sz="2800" dirty="0" smtClean="0"/>
              <a:t>In residential construction, if conventional fall-protection is shown to be not possible or creates a greater hazard, a written plan that addresses fall protection issues may take the place of conventional systems if requirements are met, including:</a:t>
            </a:r>
          </a:p>
          <a:p>
            <a:pPr marL="514350" indent="0">
              <a:buFont typeface="Arial" charset="0"/>
              <a:buNone/>
              <a:defRPr/>
            </a:pPr>
            <a:r>
              <a:rPr sz="2600" dirty="0" smtClean="0"/>
              <a:t>1. Written, site-specific or by style/model and  </a:t>
            </a:r>
          </a:p>
          <a:p>
            <a:pPr marL="1028700" indent="-514350">
              <a:buFont typeface="Arial" charset="0"/>
              <a:buNone/>
              <a:defRPr/>
            </a:pPr>
            <a:r>
              <a:rPr sz="2600" dirty="0" smtClean="0"/>
              <a:t>    maintained on site</a:t>
            </a:r>
          </a:p>
          <a:p>
            <a:pPr marL="514350" indent="0">
              <a:buFont typeface="Arial" charset="0"/>
              <a:buNone/>
              <a:defRPr/>
            </a:pPr>
            <a:r>
              <a:rPr sz="2600" dirty="0" smtClean="0"/>
              <a:t>2. Prepared by a qualified person; maintained by a </a:t>
            </a:r>
          </a:p>
          <a:p>
            <a:pPr marL="1028700" indent="-514350">
              <a:buFont typeface="Arial" charset="0"/>
              <a:buNone/>
              <a:defRPr/>
            </a:pPr>
            <a:r>
              <a:rPr sz="2600" dirty="0" smtClean="0"/>
              <a:t>    competent person</a:t>
            </a:r>
          </a:p>
          <a:p>
            <a:pPr marL="514350" indent="0">
              <a:buFont typeface="Arial" charset="0"/>
              <a:buNone/>
              <a:defRPr/>
            </a:pPr>
            <a:r>
              <a:rPr sz="2600" dirty="0" smtClean="0"/>
              <a:t>3. Discussion of measures </a:t>
            </a:r>
            <a:r>
              <a:rPr sz="2800" dirty="0" smtClean="0"/>
              <a:t>to address fall hazards</a:t>
            </a:r>
            <a:endParaRPr sz="2800" dirty="0"/>
          </a:p>
        </p:txBody>
      </p:sp>
      <p:sp>
        <p:nvSpPr>
          <p:cNvPr id="634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5845EA78-436D-4CF3-A2ED-47079A341589}" type="slidenum">
              <a:rPr lang="en-US" altLang="en-US" sz="1200"/>
              <a:pPr>
                <a:spcBef>
                  <a:spcPct val="0"/>
                </a:spcBef>
                <a:buSzTx/>
                <a:buFontTx/>
                <a:buNone/>
              </a:pPr>
              <a:t>26</a:t>
            </a:fld>
            <a:endParaRPr lang="en-US" altLang="en-US" sz="12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txBox="1">
            <a:spLocks noGrp="1" noChangeArrowheads="1"/>
          </p:cNvSpPr>
          <p:nvPr>
            <p:ph type="title"/>
          </p:nvPr>
        </p:nvSpPr>
        <p:spPr>
          <a:xfrm>
            <a:off x="685800" y="271463"/>
            <a:ext cx="7772400" cy="838200"/>
          </a:xfrm>
        </p:spPr>
        <p:txBody>
          <a:bodyPr/>
          <a:lstStyle/>
          <a:p>
            <a:pPr eaLnBrk="1" hangingPunct="1"/>
            <a:r>
              <a:rPr altLang="en-US" smtClean="0">
                <a:latin typeface="Arial" charset="0"/>
              </a:rPr>
              <a:t>Exception to Subpart M</a:t>
            </a:r>
          </a:p>
        </p:txBody>
      </p:sp>
      <p:sp>
        <p:nvSpPr>
          <p:cNvPr id="65539" name="Rectangle 3"/>
          <p:cNvSpPr txBox="1">
            <a:spLocks noGrp="1" noChangeArrowheads="1"/>
          </p:cNvSpPr>
          <p:nvPr>
            <p:ph idx="1"/>
          </p:nvPr>
        </p:nvSpPr>
        <p:spPr>
          <a:xfrm>
            <a:off x="541338" y="1595438"/>
            <a:ext cx="5970587" cy="4224337"/>
          </a:xfrm>
        </p:spPr>
        <p:txBody>
          <a:bodyPr/>
          <a:lstStyle/>
          <a:p>
            <a:pPr marL="0" indent="0" eaLnBrk="1" hangingPunct="1">
              <a:buFontTx/>
              <a:buNone/>
            </a:pPr>
            <a:r>
              <a:rPr altLang="en-US" smtClean="0">
                <a:solidFill>
                  <a:schemeClr val="bg1"/>
                </a:solidFill>
                <a:latin typeface="Arial" charset="0"/>
              </a:rPr>
              <a:t>Subpart M does </a:t>
            </a:r>
            <a:r>
              <a:rPr altLang="en-US" u="sng" smtClean="0">
                <a:solidFill>
                  <a:schemeClr val="bg1"/>
                </a:solidFill>
                <a:latin typeface="Arial" charset="0"/>
              </a:rPr>
              <a:t>not</a:t>
            </a:r>
            <a:r>
              <a:rPr altLang="en-US" smtClean="0">
                <a:solidFill>
                  <a:schemeClr val="bg1"/>
                </a:solidFill>
                <a:latin typeface="Arial" charset="0"/>
              </a:rPr>
              <a:t> apply when workers are inspecting, investigating or assessing a workplace:</a:t>
            </a:r>
          </a:p>
          <a:p>
            <a:pPr marL="800100" lvl="2" indent="-114300" eaLnBrk="1" hangingPunct="1">
              <a:buClr>
                <a:srgbClr val="E80000"/>
              </a:buClr>
              <a:buFontTx/>
              <a:buChar char="•"/>
            </a:pPr>
            <a:r>
              <a:rPr altLang="en-US" sz="2800" smtClean="0">
                <a:solidFill>
                  <a:schemeClr val="bg1"/>
                </a:solidFill>
                <a:latin typeface="Arial" charset="0"/>
              </a:rPr>
              <a:t>Before work has started  </a:t>
            </a:r>
          </a:p>
          <a:p>
            <a:pPr marL="800100" lvl="2" indent="-114300" eaLnBrk="1" hangingPunct="1">
              <a:buClr>
                <a:srgbClr val="E80000"/>
              </a:buClr>
              <a:buFont typeface="Arial" charset="0"/>
              <a:buNone/>
            </a:pPr>
            <a:r>
              <a:rPr altLang="en-US" sz="2800" smtClean="0">
                <a:solidFill>
                  <a:schemeClr val="bg1"/>
                </a:solidFill>
                <a:latin typeface="Arial" charset="0"/>
              </a:rPr>
              <a:t>			OR</a:t>
            </a:r>
          </a:p>
          <a:p>
            <a:pPr marL="800100" lvl="2" indent="-114300" eaLnBrk="1" hangingPunct="1">
              <a:buClr>
                <a:srgbClr val="E80000"/>
              </a:buClr>
              <a:buFontTx/>
              <a:buChar char="•"/>
            </a:pPr>
            <a:r>
              <a:rPr altLang="en-US" sz="2800" smtClean="0">
                <a:solidFill>
                  <a:schemeClr val="bg1"/>
                </a:solidFill>
                <a:latin typeface="Arial" charset="0"/>
              </a:rPr>
              <a:t>After work has been completed </a:t>
            </a:r>
          </a:p>
          <a:p>
            <a:pPr marL="114300" lvl="1" indent="0" eaLnBrk="1" hangingPunct="1"/>
            <a:endParaRPr altLang="en-US" smtClean="0">
              <a:solidFill>
                <a:schemeClr val="bg1"/>
              </a:solidFill>
              <a:latin typeface="Arial" charset="0"/>
            </a:endParaRPr>
          </a:p>
          <a:p>
            <a:pPr marL="114300" lvl="1" indent="0" algn="r" eaLnBrk="1" hangingPunct="1">
              <a:buFont typeface="Wingdings" pitchFamily="1" charset="2"/>
              <a:buNone/>
            </a:pPr>
            <a:endParaRPr altLang="en-US" sz="1400" smtClean="0">
              <a:solidFill>
                <a:schemeClr val="bg1"/>
              </a:solidFill>
              <a:latin typeface="Arial" charset="0"/>
            </a:endParaRPr>
          </a:p>
          <a:p>
            <a:pPr marL="114300" lvl="1" indent="0" algn="r" eaLnBrk="1" hangingPunct="1">
              <a:buFont typeface="Wingdings" pitchFamily="1" charset="2"/>
              <a:buNone/>
            </a:pPr>
            <a:endParaRPr altLang="en-US" sz="1400" smtClean="0">
              <a:solidFill>
                <a:schemeClr val="bg1"/>
              </a:solidFill>
              <a:latin typeface="Arial" charset="0"/>
            </a:endParaRPr>
          </a:p>
        </p:txBody>
      </p:sp>
      <p:sp>
        <p:nvSpPr>
          <p:cNvPr id="655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6F649D18-8002-4781-9F5F-3AD4CCB9DB1A}" type="slidenum">
              <a:rPr lang="en-US" altLang="en-US" sz="1200"/>
              <a:pPr>
                <a:spcBef>
                  <a:spcPct val="0"/>
                </a:spcBef>
                <a:buSzTx/>
                <a:buFontTx/>
                <a:buNone/>
              </a:pPr>
              <a:t>27</a:t>
            </a:fld>
            <a:endParaRPr lang="en-US" altLang="en-US" sz="1200"/>
          </a:p>
        </p:txBody>
      </p:sp>
      <p:pic>
        <p:nvPicPr>
          <p:cNvPr id="65541" name="Picture 6" title="Picture of a worker inspecting a 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2420938"/>
            <a:ext cx="24669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Pop Quiz 1</a:t>
            </a:r>
            <a:endParaRPr lang="en-US" dirty="0"/>
          </a:p>
        </p:txBody>
      </p:sp>
      <p:sp>
        <p:nvSpPr>
          <p:cNvPr id="67586" name="Rectangle 3"/>
          <p:cNvSpPr txBox="1">
            <a:spLocks noGrp="1" noChangeArrowheads="1"/>
          </p:cNvSpPr>
          <p:nvPr>
            <p:ph idx="4294967295"/>
          </p:nvPr>
        </p:nvSpPr>
        <p:spPr>
          <a:xfrm>
            <a:off x="0" y="377825"/>
            <a:ext cx="8751888" cy="4287838"/>
          </a:xfrm>
        </p:spPr>
        <p:txBody>
          <a:bodyPr/>
          <a:lstStyle/>
          <a:p>
            <a:pPr eaLnBrk="1" hangingPunct="1">
              <a:buFontTx/>
              <a:buNone/>
            </a:pPr>
            <a:r>
              <a:rPr altLang="en-US" sz="3400" smtClean="0">
                <a:latin typeface="Arial" charset="0"/>
              </a:rPr>
              <a:t>You are in the middle of reroofing a large home with a clay tile roof system. You have contracted with a local supplier to load materials to the roof. You show up at your job and notice the supplier is loading the roof using no fall-protection. You tell the supplier this is not acceptable, and he says OSHA says it's OK.</a:t>
            </a:r>
          </a:p>
          <a:p>
            <a:pPr eaLnBrk="1" hangingPunct="1">
              <a:buFontTx/>
              <a:buNone/>
            </a:pPr>
            <a:r>
              <a:rPr altLang="en-US" sz="2800" smtClean="0">
                <a:latin typeface="Arial" charset="0"/>
              </a:rPr>
              <a:t> </a:t>
            </a:r>
            <a:r>
              <a:rPr altLang="en-US" sz="3600" smtClean="0">
                <a:latin typeface="Arial" charset="0"/>
              </a:rPr>
              <a:t>Should you be concerned? Why?</a:t>
            </a:r>
          </a:p>
        </p:txBody>
      </p:sp>
      <p:pic>
        <p:nvPicPr>
          <p:cNvPr id="67587" name="Picture 2" descr="pop_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5353050"/>
            <a:ext cx="261302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Guardrails</a:t>
            </a:r>
            <a:endParaRPr lang="en-US" dirty="0"/>
          </a:p>
        </p:txBody>
      </p:sp>
      <p:sp>
        <p:nvSpPr>
          <p:cNvPr id="696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EF74BC30-2E93-427B-9988-A27569D19D4E}" type="slidenum">
              <a:rPr lang="en-US" altLang="en-US" sz="1200"/>
              <a:pPr>
                <a:spcBef>
                  <a:spcPct val="0"/>
                </a:spcBef>
                <a:buSzTx/>
                <a:buFontTx/>
                <a:buNone/>
              </a:pPr>
              <a:t>29</a:t>
            </a:fld>
            <a:endParaRPr lang="en-US" altLang="en-US" sz="1200"/>
          </a:p>
        </p:txBody>
      </p:sp>
      <p:sp>
        <p:nvSpPr>
          <p:cNvPr id="69635" name="Rectangle 2"/>
          <p:cNvSpPr>
            <a:spLocks noChangeArrowheads="1"/>
          </p:cNvSpPr>
          <p:nvPr/>
        </p:nvSpPr>
        <p:spPr bwMode="auto">
          <a:xfrm>
            <a:off x="203200" y="4614863"/>
            <a:ext cx="89408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20000"/>
              </a:spcBef>
              <a:buClr>
                <a:srgbClr val="E80000"/>
              </a:buClr>
              <a:buSzTx/>
              <a:buFontTx/>
              <a:buChar char="•"/>
            </a:pPr>
            <a:r>
              <a:rPr lang="en-US" altLang="en-US" sz="2400" b="1">
                <a:solidFill>
                  <a:schemeClr val="bg1"/>
                </a:solidFill>
              </a:rPr>
              <a:t>Top rails between 39 and 45 inches tall</a:t>
            </a:r>
          </a:p>
          <a:p>
            <a:pPr eaLnBrk="1" hangingPunct="1">
              <a:spcBef>
                <a:spcPct val="20000"/>
              </a:spcBef>
              <a:buClr>
                <a:srgbClr val="E80000"/>
              </a:buClr>
              <a:buSzTx/>
              <a:buFontTx/>
              <a:buChar char="•"/>
            </a:pPr>
            <a:r>
              <a:rPr lang="en-US" altLang="en-US" sz="2400" b="1">
                <a:solidFill>
                  <a:schemeClr val="bg1"/>
                </a:solidFill>
              </a:rPr>
              <a:t>Midrails midway between top rail and working surface</a:t>
            </a:r>
          </a:p>
          <a:p>
            <a:pPr eaLnBrk="1" hangingPunct="1">
              <a:spcBef>
                <a:spcPct val="20000"/>
              </a:spcBef>
              <a:buClr>
                <a:srgbClr val="E80000"/>
              </a:buClr>
              <a:buSzTx/>
              <a:buFontTx/>
              <a:buChar char="•"/>
            </a:pPr>
            <a:r>
              <a:rPr lang="en-US" altLang="en-US" sz="2400" b="1">
                <a:solidFill>
                  <a:schemeClr val="bg1"/>
                </a:solidFill>
              </a:rPr>
              <a:t>Toe boards at least 3 1/2 inches high</a:t>
            </a:r>
          </a:p>
        </p:txBody>
      </p:sp>
      <p:pic>
        <p:nvPicPr>
          <p:cNvPr id="69636" name="Picture 3" descr="Slid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787400"/>
            <a:ext cx="5229225" cy="37655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 Box 4"/>
          <p:cNvSpPr txBox="1">
            <a:spLocks noChangeArrowheads="1"/>
          </p:cNvSpPr>
          <p:nvPr/>
        </p:nvSpPr>
        <p:spPr bwMode="auto">
          <a:xfrm>
            <a:off x="7086600" y="1719263"/>
            <a:ext cx="2057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50000"/>
              </a:spcBef>
              <a:buSzTx/>
              <a:buFontTx/>
              <a:buNone/>
            </a:pPr>
            <a:r>
              <a:rPr lang="en-US" altLang="en-US" sz="2400" b="1">
                <a:solidFill>
                  <a:schemeClr val="bg1"/>
                </a:solidFill>
              </a:rPr>
              <a:t>Top rail</a:t>
            </a:r>
          </a:p>
          <a:p>
            <a:pPr>
              <a:spcBef>
                <a:spcPct val="50000"/>
              </a:spcBef>
              <a:buSzTx/>
              <a:buFontTx/>
              <a:buNone/>
            </a:pPr>
            <a:r>
              <a:rPr lang="en-US" altLang="en-US" sz="2400" b="1">
                <a:solidFill>
                  <a:schemeClr val="bg1"/>
                </a:solidFill>
              </a:rPr>
              <a:t>Midrail</a:t>
            </a:r>
          </a:p>
          <a:p>
            <a:pPr>
              <a:spcBef>
                <a:spcPct val="50000"/>
              </a:spcBef>
              <a:buSzTx/>
              <a:buFontTx/>
              <a:buNone/>
            </a:pPr>
            <a:r>
              <a:rPr lang="en-US" altLang="en-US" sz="2400" b="1">
                <a:solidFill>
                  <a:schemeClr val="bg1"/>
                </a:solidFill>
              </a:rPr>
              <a:t>Toe board</a:t>
            </a:r>
            <a:endParaRPr lang="en-US" altLang="en-US" sz="2400">
              <a:solidFill>
                <a:schemeClr val="bg1"/>
              </a:solidFill>
              <a:latin typeface="Times New Roman" pitchFamily="18" charset="0"/>
            </a:endParaRPr>
          </a:p>
        </p:txBody>
      </p:sp>
      <p:sp>
        <p:nvSpPr>
          <p:cNvPr id="69638" name="Line 5" title="Red left arrow"/>
          <p:cNvSpPr>
            <a:spLocks noChangeShapeType="1"/>
          </p:cNvSpPr>
          <p:nvPr/>
        </p:nvSpPr>
        <p:spPr bwMode="auto">
          <a:xfrm flipH="1" flipV="1">
            <a:off x="6096000" y="1719263"/>
            <a:ext cx="1066800" cy="2286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9" name="Line 6" title="Red left arrow"/>
          <p:cNvSpPr>
            <a:spLocks noChangeShapeType="1"/>
          </p:cNvSpPr>
          <p:nvPr/>
        </p:nvSpPr>
        <p:spPr bwMode="auto">
          <a:xfrm flipH="1">
            <a:off x="6172200" y="2481263"/>
            <a:ext cx="9144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0" name="Line 7" title="Red left arrow"/>
          <p:cNvSpPr>
            <a:spLocks noChangeShapeType="1"/>
          </p:cNvSpPr>
          <p:nvPr/>
        </p:nvSpPr>
        <p:spPr bwMode="auto">
          <a:xfrm flipH="1">
            <a:off x="6042025" y="3190875"/>
            <a:ext cx="1295400" cy="6096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1" name="Text Box 8"/>
          <p:cNvSpPr txBox="1">
            <a:spLocks noChangeArrowheads="1"/>
          </p:cNvSpPr>
          <p:nvPr/>
        </p:nvSpPr>
        <p:spPr bwMode="auto">
          <a:xfrm>
            <a:off x="828675" y="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a:spcBef>
                <a:spcPct val="50000"/>
              </a:spcBef>
              <a:buSzTx/>
              <a:buFontTx/>
              <a:buNone/>
            </a:pPr>
            <a:r>
              <a:rPr lang="en-US" altLang="en-US" sz="4000" b="1">
                <a:solidFill>
                  <a:srgbClr val="FFFF00"/>
                </a:solidFill>
              </a:rPr>
              <a:t>        </a:t>
            </a:r>
            <a:r>
              <a:rPr lang="en-US" altLang="en-US" sz="4400">
                <a:solidFill>
                  <a:schemeClr val="bg1"/>
                </a:solidFill>
              </a:rPr>
              <a:t>Guardrails</a:t>
            </a:r>
            <a:endParaRPr lang="en-US" altLang="en-US" sz="44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4844" y="1856303"/>
            <a:ext cx="8229600" cy="1143000"/>
          </a:xfrm>
        </p:spPr>
        <p:txBody>
          <a:bodyPr/>
          <a:lstStyle/>
          <a:p>
            <a:r>
              <a:rPr lang="en-US" dirty="0" smtClean="0"/>
              <a:t>Pre-Test</a:t>
            </a:r>
            <a:br>
              <a:rPr lang="en-US" dirty="0" smtClean="0"/>
            </a:br>
            <a:endParaRPr lang="en-US" dirty="0"/>
          </a:p>
        </p:txBody>
      </p:sp>
      <p:sp>
        <p:nvSpPr>
          <p:cNvPr id="17410" name="Slide Number Placeholder 3"/>
          <p:cNvSpPr>
            <a:spLocks noGrp="1"/>
          </p:cNvSpPr>
          <p:nvPr>
            <p:ph type="sldNum" sz="quarter" idx="11"/>
          </p:nvPr>
        </p:nvSpPr>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fld id="{A920A0EE-F749-4244-87A8-C4D5657B408C}" type="slidenum">
              <a:rPr lang="en-US" altLang="en-US" smtClean="0"/>
              <a:pPr/>
              <a:t>3</a:t>
            </a:fld>
            <a:endParaRPr lang="en-US" alt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txBox="1">
            <a:spLocks noGrp="1" noChangeArrowheads="1"/>
          </p:cNvSpPr>
          <p:nvPr>
            <p:ph type="title"/>
          </p:nvPr>
        </p:nvSpPr>
        <p:spPr>
          <a:xfrm>
            <a:off x="758825" y="192088"/>
            <a:ext cx="7772400" cy="825500"/>
          </a:xfrm>
        </p:spPr>
        <p:txBody>
          <a:bodyPr/>
          <a:lstStyle/>
          <a:p>
            <a:pPr eaLnBrk="1" hangingPunct="1"/>
            <a:r>
              <a:rPr altLang="en-US" smtClean="0">
                <a:latin typeface="Arial" charset="0"/>
              </a:rPr>
              <a:t>Roof Opening—Not Guarded</a:t>
            </a:r>
          </a:p>
        </p:txBody>
      </p:sp>
      <p:pic>
        <p:nvPicPr>
          <p:cNvPr id="71683" name="Picture 3" descr="Roof Opening Not Protected"/>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1190625" y="1247775"/>
            <a:ext cx="7108825" cy="4630738"/>
          </a:xfrm>
          <a:ln w="22225">
            <a:solidFill>
              <a:schemeClr val="tx1"/>
            </a:solidFill>
            <a:miter lim="800000"/>
            <a:headEnd/>
            <a:tailEnd/>
          </a:ln>
        </p:spPr>
      </p:pic>
      <p:sp>
        <p:nvSpPr>
          <p:cNvPr id="7168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32C731A9-811B-45D0-8A60-58B04A95882E}" type="slidenum">
              <a:rPr lang="en-US" altLang="en-US" sz="1200"/>
              <a:pPr>
                <a:spcBef>
                  <a:spcPct val="0"/>
                </a:spcBef>
                <a:buSzTx/>
                <a:buFontTx/>
                <a:buNone/>
              </a:pPr>
              <a:t>30</a:t>
            </a:fld>
            <a:endParaRPr lang="en-US" altLang="en-US" sz="1200"/>
          </a:p>
        </p:txBody>
      </p:sp>
      <p:sp>
        <p:nvSpPr>
          <p:cNvPr id="5" name="TextBox 4" title="Dark background"/>
          <p:cNvSpPr txBox="1"/>
          <p:nvPr/>
        </p:nvSpPr>
        <p:spPr>
          <a:xfrm>
            <a:off x="6240463" y="5472113"/>
            <a:ext cx="1989137" cy="461962"/>
          </a:xfrm>
          <a:prstGeom prst="rect">
            <a:avLst/>
          </a:prstGeom>
          <a:solidFill>
            <a:schemeClr val="tx1">
              <a:lumMod val="85000"/>
              <a:lumOff val="15000"/>
            </a:schemeClr>
          </a:solidFill>
        </p:spPr>
        <p:txBody>
          <a:bodyPr>
            <a:spAutoFit/>
          </a:bodyPr>
          <a:lstStyle/>
          <a:p>
            <a:pPr eaLnBrk="1" hangingPunct="1">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txBox="1">
            <a:spLocks noGrp="1" noChangeArrowheads="1"/>
          </p:cNvSpPr>
          <p:nvPr>
            <p:ph type="title"/>
          </p:nvPr>
        </p:nvSpPr>
        <p:spPr>
          <a:xfrm>
            <a:off x="787400" y="381000"/>
            <a:ext cx="7772400" cy="825500"/>
          </a:xfrm>
        </p:spPr>
        <p:txBody>
          <a:bodyPr/>
          <a:lstStyle/>
          <a:p>
            <a:pPr eaLnBrk="1" hangingPunct="1"/>
            <a:r>
              <a:rPr altLang="en-US" smtClean="0">
                <a:latin typeface="Arial" charset="0"/>
              </a:rPr>
              <a:t>Roof Opening—Guarded</a:t>
            </a:r>
          </a:p>
        </p:txBody>
      </p:sp>
      <p:sp>
        <p:nvSpPr>
          <p:cNvPr id="7373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0818C1A-273A-4CE7-98A3-D500342F76DC}" type="slidenum">
              <a:rPr lang="en-US" altLang="en-US" sz="1200"/>
              <a:pPr>
                <a:spcBef>
                  <a:spcPct val="0"/>
                </a:spcBef>
                <a:buSzTx/>
                <a:buFontTx/>
                <a:buNone/>
              </a:pPr>
              <a:t>31</a:t>
            </a:fld>
            <a:endParaRPr lang="en-US" altLang="en-US" sz="1200"/>
          </a:p>
        </p:txBody>
      </p:sp>
      <p:pic>
        <p:nvPicPr>
          <p:cNvPr id="73732" name="Picture 5" descr="proper guardrail around h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404938"/>
            <a:ext cx="5921375"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Criteria for safety nets</a:t>
            </a:r>
            <a:endParaRPr lang="en-US" dirty="0"/>
          </a:p>
        </p:txBody>
      </p:sp>
      <p:sp>
        <p:nvSpPr>
          <p:cNvPr id="757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D126148-BD49-41DB-B4EA-EF7E0118A843}" type="slidenum">
              <a:rPr lang="en-US" altLang="en-US" sz="1200"/>
              <a:pPr>
                <a:spcBef>
                  <a:spcPct val="0"/>
                </a:spcBef>
                <a:buSzTx/>
                <a:buFontTx/>
                <a:buNone/>
              </a:pPr>
              <a:t>32</a:t>
            </a:fld>
            <a:endParaRPr lang="en-US" altLang="en-US" sz="1200"/>
          </a:p>
        </p:txBody>
      </p:sp>
      <p:sp>
        <p:nvSpPr>
          <p:cNvPr id="75779" name="Rectangle 3"/>
          <p:cNvSpPr>
            <a:spLocks noChangeArrowheads="1"/>
          </p:cNvSpPr>
          <p:nvPr/>
        </p:nvSpPr>
        <p:spPr bwMode="auto">
          <a:xfrm>
            <a:off x="188913" y="1016000"/>
            <a:ext cx="4903787"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Clr>
                <a:srgbClr val="E80000"/>
              </a:buClr>
              <a:buSzTx/>
              <a:buFontTx/>
              <a:buChar char="•"/>
            </a:pPr>
            <a:r>
              <a:rPr lang="en-US" altLang="en-US" b="1">
                <a:solidFill>
                  <a:schemeClr val="bg1"/>
                </a:solidFill>
              </a:rPr>
              <a:t>  </a:t>
            </a:r>
            <a:r>
              <a:rPr lang="en-US" altLang="en-US" sz="2800">
                <a:solidFill>
                  <a:schemeClr val="bg1"/>
                </a:solidFill>
              </a:rPr>
              <a:t>As close as possible below work surface—no more than 30 feet</a:t>
            </a:r>
          </a:p>
          <a:p>
            <a:pPr>
              <a:spcBef>
                <a:spcPct val="0"/>
              </a:spcBef>
              <a:buClr>
                <a:srgbClr val="E80000"/>
              </a:buClr>
              <a:buSzTx/>
              <a:buFontTx/>
              <a:buNone/>
            </a:pPr>
            <a:r>
              <a:rPr lang="en-US" altLang="en-US" sz="2800">
                <a:solidFill>
                  <a:schemeClr val="bg1"/>
                </a:solidFill>
              </a:rPr>
              <a:t/>
            </a:r>
            <a:br>
              <a:rPr lang="en-US" altLang="en-US" sz="2800">
                <a:solidFill>
                  <a:schemeClr val="bg1"/>
                </a:solidFill>
              </a:rPr>
            </a:br>
            <a:r>
              <a:rPr lang="en-US" altLang="en-US" sz="2800">
                <a:solidFill>
                  <a:schemeClr val="bg1"/>
                </a:solidFill>
              </a:rPr>
              <a:t>  Extend out:</a:t>
            </a:r>
          </a:p>
          <a:p>
            <a:pPr lvl="1">
              <a:spcBef>
                <a:spcPct val="0"/>
              </a:spcBef>
              <a:buClr>
                <a:srgbClr val="FF0000"/>
              </a:buClr>
              <a:buSzTx/>
              <a:buFontTx/>
              <a:buChar char="•"/>
            </a:pPr>
            <a:r>
              <a:rPr lang="en-US" altLang="en-US">
                <a:solidFill>
                  <a:schemeClr val="bg1"/>
                </a:solidFill>
              </a:rPr>
              <a:t>  8 feet out for up to 5 feet</a:t>
            </a:r>
          </a:p>
          <a:p>
            <a:pPr lvl="1">
              <a:spcBef>
                <a:spcPct val="0"/>
              </a:spcBef>
              <a:buClr>
                <a:srgbClr val="FF0000"/>
              </a:buClr>
              <a:buSzTx/>
              <a:buFontTx/>
              <a:buNone/>
            </a:pPr>
            <a:r>
              <a:rPr lang="en-US" altLang="en-US">
                <a:solidFill>
                  <a:schemeClr val="bg1"/>
                </a:solidFill>
              </a:rPr>
              <a:t>   down</a:t>
            </a:r>
          </a:p>
          <a:p>
            <a:pPr lvl="1">
              <a:spcBef>
                <a:spcPct val="0"/>
              </a:spcBef>
              <a:buClr>
                <a:srgbClr val="FF0000"/>
              </a:buClr>
              <a:buSzTx/>
              <a:buFontTx/>
              <a:buChar char="•"/>
            </a:pPr>
            <a:r>
              <a:rPr lang="en-US" altLang="en-US">
                <a:solidFill>
                  <a:schemeClr val="bg1"/>
                </a:solidFill>
              </a:rPr>
              <a:t>  10 feet out for 5 to &lt;10</a:t>
            </a:r>
          </a:p>
          <a:p>
            <a:pPr lvl="1">
              <a:spcBef>
                <a:spcPct val="0"/>
              </a:spcBef>
              <a:buClr>
                <a:srgbClr val="FF0000"/>
              </a:buClr>
              <a:buSzTx/>
              <a:buFontTx/>
              <a:buNone/>
            </a:pPr>
            <a:r>
              <a:rPr lang="en-US" altLang="en-US">
                <a:solidFill>
                  <a:schemeClr val="bg1"/>
                </a:solidFill>
              </a:rPr>
              <a:t>    feet down</a:t>
            </a:r>
          </a:p>
          <a:p>
            <a:pPr lvl="1">
              <a:spcBef>
                <a:spcPct val="0"/>
              </a:spcBef>
              <a:buClr>
                <a:srgbClr val="FF0000"/>
              </a:buClr>
              <a:buSzTx/>
              <a:buFontTx/>
              <a:buChar char="•"/>
            </a:pPr>
            <a:r>
              <a:rPr lang="en-US" altLang="en-US">
                <a:solidFill>
                  <a:schemeClr val="bg1"/>
                </a:solidFill>
              </a:rPr>
              <a:t>  13 feet out for 10 to 30</a:t>
            </a:r>
          </a:p>
          <a:p>
            <a:pPr lvl="1">
              <a:spcBef>
                <a:spcPct val="0"/>
              </a:spcBef>
              <a:buClr>
                <a:srgbClr val="FF0000"/>
              </a:buClr>
              <a:buSzTx/>
              <a:buFontTx/>
              <a:buNone/>
            </a:pPr>
            <a:r>
              <a:rPr lang="en-US" altLang="en-US">
                <a:solidFill>
                  <a:schemeClr val="bg1"/>
                </a:solidFill>
              </a:rPr>
              <a:t>    feet down</a:t>
            </a:r>
          </a:p>
        </p:txBody>
      </p:sp>
      <p:sp>
        <p:nvSpPr>
          <p:cNvPr id="75780" name="Rectangle 4"/>
          <p:cNvSpPr>
            <a:spLocks noChangeArrowheads="1"/>
          </p:cNvSpPr>
          <p:nvPr/>
        </p:nvSpPr>
        <p:spPr bwMode="auto">
          <a:xfrm>
            <a:off x="555625" y="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eaLnBrk="1" hangingPunct="1">
              <a:spcBef>
                <a:spcPct val="0"/>
              </a:spcBef>
              <a:buSzTx/>
              <a:buFontTx/>
              <a:buNone/>
            </a:pPr>
            <a:r>
              <a:rPr lang="en-US" altLang="en-US" sz="4400">
                <a:solidFill>
                  <a:schemeClr val="bg1"/>
                </a:solidFill>
              </a:rPr>
              <a:t>  Criteria for Safety Nets</a:t>
            </a:r>
          </a:p>
        </p:txBody>
      </p:sp>
      <p:pic>
        <p:nvPicPr>
          <p:cNvPr id="75781" name="Picture 1" title="Picture of a net on a build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801813"/>
            <a:ext cx="3817938"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Warning lines</a:t>
            </a:r>
            <a:endParaRPr lang="en-US" dirty="0"/>
          </a:p>
        </p:txBody>
      </p:sp>
      <p:sp>
        <p:nvSpPr>
          <p:cNvPr id="778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BC7D52DC-7080-4A14-BDCA-050EFA66C7BD}" type="slidenum">
              <a:rPr lang="en-US" altLang="en-US" sz="1200"/>
              <a:pPr>
                <a:spcBef>
                  <a:spcPct val="0"/>
                </a:spcBef>
                <a:buSzTx/>
                <a:buFontTx/>
                <a:buNone/>
              </a:pPr>
              <a:t>33</a:t>
            </a:fld>
            <a:endParaRPr lang="en-US" altLang="en-US" sz="1200"/>
          </a:p>
        </p:txBody>
      </p:sp>
      <p:sp>
        <p:nvSpPr>
          <p:cNvPr id="77827" name="Rectangle 2" title="Title: Warning Lines"/>
          <p:cNvSpPr>
            <a:spLocks noChangeArrowheads="1"/>
          </p:cNvSpPr>
          <p:nvPr/>
        </p:nvSpPr>
        <p:spPr bwMode="auto">
          <a:xfrm>
            <a:off x="0" y="4687888"/>
            <a:ext cx="9144000" cy="722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28" name="Text Box 4"/>
          <p:cNvSpPr txBox="1">
            <a:spLocks noChangeArrowheads="1"/>
          </p:cNvSpPr>
          <p:nvPr/>
        </p:nvSpPr>
        <p:spPr bwMode="auto">
          <a:xfrm>
            <a:off x="152400" y="48561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a:solidFill>
                  <a:srgbClr val="2F578D"/>
                </a:solidFill>
              </a:rPr>
              <a:t>Warning Lines</a:t>
            </a:r>
          </a:p>
        </p:txBody>
      </p:sp>
      <p:sp>
        <p:nvSpPr>
          <p:cNvPr id="77829" name="Rectangle 5" title="Red square for slide decoration"/>
          <p:cNvSpPr>
            <a:spLocks noChangeArrowheads="1"/>
          </p:cNvSpPr>
          <p:nvPr/>
        </p:nvSpPr>
        <p:spPr bwMode="auto">
          <a:xfrm>
            <a:off x="4267200" y="304800"/>
            <a:ext cx="381000" cy="3762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0"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1"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2"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3"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4"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5"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6"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7"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8"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39"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0"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1"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2"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3" name="Rectangle 19" title="Red square for slide decoration"/>
          <p:cNvSpPr>
            <a:spLocks noChangeArrowheads="1"/>
          </p:cNvSpPr>
          <p:nvPr/>
        </p:nvSpPr>
        <p:spPr bwMode="auto">
          <a:xfrm>
            <a:off x="10668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4"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5"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6"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7"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8"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49"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50" name="Rectangle 26" title="Red square for slide decoration"/>
          <p:cNvSpPr>
            <a:spLocks noChangeArrowheads="1"/>
          </p:cNvSpPr>
          <p:nvPr/>
        </p:nvSpPr>
        <p:spPr bwMode="auto">
          <a:xfrm>
            <a:off x="3200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51"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52"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53"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54"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55"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56"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57"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58"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60" name="Rectangle 36" title="Red square for slide decoration"/>
          <p:cNvSpPr>
            <a:spLocks noChangeArrowheads="1"/>
          </p:cNvSpPr>
          <p:nvPr/>
        </p:nvSpPr>
        <p:spPr bwMode="auto">
          <a:xfrm>
            <a:off x="533400" y="1066800"/>
            <a:ext cx="381000" cy="2921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61" name="Rectangle 37" title="Picture of a net on a building"/>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77862"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Warning lines</a:t>
            </a:r>
            <a:endParaRPr lang="en-US" dirty="0"/>
          </a:p>
        </p:txBody>
      </p:sp>
      <p:sp>
        <p:nvSpPr>
          <p:cNvPr id="798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B8D1C1A0-3B60-4869-9C1C-BFE55FE3F9D3}" type="slidenum">
              <a:rPr lang="en-US" altLang="en-US" sz="1200"/>
              <a:pPr>
                <a:spcBef>
                  <a:spcPct val="0"/>
                </a:spcBef>
                <a:buSzTx/>
                <a:buFontTx/>
                <a:buNone/>
              </a:pPr>
              <a:t>34</a:t>
            </a:fld>
            <a:endParaRPr lang="en-US" altLang="en-US" sz="1200"/>
          </a:p>
        </p:txBody>
      </p:sp>
      <p:sp>
        <p:nvSpPr>
          <p:cNvPr id="79875" name="Rectangle 3"/>
          <p:cNvSpPr>
            <a:spLocks noChangeArrowheads="1"/>
          </p:cNvSpPr>
          <p:nvPr/>
        </p:nvSpPr>
        <p:spPr bwMode="auto">
          <a:xfrm>
            <a:off x="231775" y="1208088"/>
            <a:ext cx="4772025"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r>
              <a:rPr lang="en-US" altLang="en-US" sz="2600">
                <a:solidFill>
                  <a:schemeClr val="bg1"/>
                </a:solidFill>
              </a:rPr>
              <a:t>Definition:</a:t>
            </a:r>
            <a:r>
              <a:rPr lang="en-US" altLang="en-US" sz="2600">
                <a:solidFill>
                  <a:srgbClr val="FFCC00"/>
                </a:solidFill>
              </a:rPr>
              <a:t>  </a:t>
            </a:r>
          </a:p>
          <a:p>
            <a:pPr>
              <a:spcBef>
                <a:spcPct val="0"/>
              </a:spcBef>
              <a:buSzTx/>
              <a:buFontTx/>
              <a:buNone/>
            </a:pPr>
            <a:r>
              <a:rPr lang="en-US" altLang="en-US" sz="2800">
                <a:solidFill>
                  <a:schemeClr val="bg1"/>
                </a:solidFill>
              </a:rPr>
              <a:t>A barrier erected on a roof to warn workers they are approaching an unprotected roof side or edge. Warning lines contain an area inside in which roofing work may take place without fall-protection systems</a:t>
            </a:r>
            <a:r>
              <a:rPr lang="en-US" altLang="en-US" sz="2600">
                <a:solidFill>
                  <a:schemeClr val="bg1"/>
                </a:solidFill>
              </a:rPr>
              <a:t>. </a:t>
            </a:r>
          </a:p>
          <a:p>
            <a:pPr algn="r">
              <a:spcBef>
                <a:spcPct val="0"/>
              </a:spcBef>
              <a:buSzTx/>
              <a:buFontTx/>
              <a:buNone/>
            </a:pPr>
            <a:r>
              <a:rPr lang="en-US" altLang="en-US" sz="2400">
                <a:solidFill>
                  <a:schemeClr val="bg1"/>
                </a:solidFill>
              </a:rPr>
              <a:t>1926.500 (b)</a:t>
            </a:r>
          </a:p>
          <a:p>
            <a:pPr>
              <a:spcBef>
                <a:spcPct val="0"/>
              </a:spcBef>
              <a:buSzTx/>
              <a:buFontTx/>
              <a:buNone/>
            </a:pPr>
            <a:endParaRPr lang="en-US" altLang="en-US" sz="2400" b="1">
              <a:solidFill>
                <a:schemeClr val="bg1"/>
              </a:solidFill>
            </a:endParaRPr>
          </a:p>
        </p:txBody>
      </p:sp>
      <p:pic>
        <p:nvPicPr>
          <p:cNvPr id="79876" name="Picture 6" descr="Kwik-Stand Photo with powder coat finis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1401763"/>
            <a:ext cx="37877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8"/>
          <p:cNvSpPr>
            <a:spLocks noChangeArrowheads="1"/>
          </p:cNvSpPr>
          <p:nvPr/>
        </p:nvSpPr>
        <p:spPr bwMode="auto">
          <a:xfrm>
            <a:off x="673100" y="0"/>
            <a:ext cx="77724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eaLnBrk="1" hangingPunct="1">
              <a:spcBef>
                <a:spcPct val="0"/>
              </a:spcBef>
              <a:buSzTx/>
              <a:buFontTx/>
              <a:buNone/>
            </a:pPr>
            <a:r>
              <a:rPr lang="en-US" altLang="en-US" sz="4400">
                <a:solidFill>
                  <a:schemeClr val="bg1"/>
                </a:solidFill>
              </a:rPr>
              <a:t>Warning Lines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Criteria for warning lines</a:t>
            </a:r>
            <a:endParaRPr lang="en-US" dirty="0"/>
          </a:p>
        </p:txBody>
      </p:sp>
      <p:sp>
        <p:nvSpPr>
          <p:cNvPr id="819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B0254D1-43F3-4399-97A0-A2955220CBA0}" type="slidenum">
              <a:rPr lang="en-US" altLang="en-US" sz="1200"/>
              <a:pPr>
                <a:spcBef>
                  <a:spcPct val="0"/>
                </a:spcBef>
                <a:buSzTx/>
                <a:buFontTx/>
                <a:buNone/>
              </a:pPr>
              <a:t>35</a:t>
            </a:fld>
            <a:endParaRPr lang="en-US" altLang="en-US" sz="1200"/>
          </a:p>
        </p:txBody>
      </p:sp>
      <p:sp>
        <p:nvSpPr>
          <p:cNvPr id="382980" name="Rectangle 1028"/>
          <p:cNvSpPr>
            <a:spLocks noChangeArrowheads="1"/>
          </p:cNvSpPr>
          <p:nvPr/>
        </p:nvSpPr>
        <p:spPr bwMode="auto">
          <a:xfrm>
            <a:off x="631825" y="0"/>
            <a:ext cx="7772400" cy="838200"/>
          </a:xfrm>
          <a:prstGeom prst="rect">
            <a:avLst/>
          </a:prstGeom>
          <a:noFill/>
          <a:ln w="9525">
            <a:noFill/>
            <a:miter lim="800000"/>
            <a:headEnd/>
            <a:tailEnd/>
          </a:ln>
          <a:effectLst/>
        </p:spPr>
        <p:txBody>
          <a:bodyPr anchor="ctr"/>
          <a:lstStyle/>
          <a:p>
            <a:pPr algn="ctr" eaLnBrk="1" hangingPunct="1">
              <a:defRPr/>
            </a:pPr>
            <a:r>
              <a:rPr lang="en-US" altLang="en-US" sz="4400" b="1" dirty="0">
                <a:solidFill>
                  <a:schemeClr val="bg1"/>
                </a:solidFill>
                <a:effectLst>
                  <a:outerShdw blurRad="38100" dist="38100" dir="2700000" algn="tl">
                    <a:srgbClr val="000000"/>
                  </a:outerShdw>
                </a:effectLst>
                <a:latin typeface="Arial" charset="0"/>
              </a:rPr>
              <a:t>  </a:t>
            </a:r>
            <a:r>
              <a:rPr lang="en-US" altLang="en-US" sz="4400" dirty="0">
                <a:solidFill>
                  <a:schemeClr val="bg1"/>
                </a:solidFill>
                <a:latin typeface="Arial" charset="0"/>
              </a:rPr>
              <a:t>Criteria for Warning Lines</a:t>
            </a:r>
          </a:p>
        </p:txBody>
      </p:sp>
      <p:sp>
        <p:nvSpPr>
          <p:cNvPr id="81925" name="Text Box 1029"/>
          <p:cNvSpPr txBox="1">
            <a:spLocks noChangeArrowheads="1"/>
          </p:cNvSpPr>
          <p:nvPr/>
        </p:nvSpPr>
        <p:spPr bwMode="auto">
          <a:xfrm>
            <a:off x="203200" y="903288"/>
            <a:ext cx="894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marL="231775" indent="-231775">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Clr>
                <a:srgbClr val="E80000"/>
              </a:buClr>
              <a:buSzTx/>
              <a:buFontTx/>
              <a:buChar char="•"/>
            </a:pPr>
            <a:r>
              <a:rPr lang="en-US" altLang="en-US" sz="2400">
                <a:solidFill>
                  <a:schemeClr val="bg1"/>
                </a:solidFill>
              </a:rPr>
              <a:t>Locate 6 feet from the roof edge (when no mechanical equipment is being used)</a:t>
            </a:r>
            <a:endParaRPr lang="en-US" altLang="en-US" sz="600">
              <a:solidFill>
                <a:schemeClr val="bg1"/>
              </a:solidFill>
            </a:endParaRPr>
          </a:p>
          <a:p>
            <a:pPr eaLnBrk="1" hangingPunct="1">
              <a:spcBef>
                <a:spcPct val="0"/>
              </a:spcBef>
              <a:buClr>
                <a:srgbClr val="E80000"/>
              </a:buClr>
              <a:buSzTx/>
              <a:buFontTx/>
              <a:buChar char="•"/>
            </a:pPr>
            <a:endParaRPr lang="en-US" altLang="en-US" sz="1200">
              <a:solidFill>
                <a:schemeClr val="bg1"/>
              </a:solidFill>
            </a:endParaRPr>
          </a:p>
          <a:p>
            <a:pPr eaLnBrk="1" hangingPunct="1">
              <a:spcBef>
                <a:spcPct val="0"/>
              </a:spcBef>
              <a:buClr>
                <a:srgbClr val="E80000"/>
              </a:buClr>
              <a:buSzTx/>
            </a:pPr>
            <a:r>
              <a:rPr lang="en-US" altLang="en-US" sz="2400">
                <a:solidFill>
                  <a:schemeClr val="bg1"/>
                </a:solidFill>
              </a:rPr>
              <a:t>Erected around all sides of roof work areas</a:t>
            </a:r>
          </a:p>
          <a:p>
            <a:pPr eaLnBrk="1" hangingPunct="1">
              <a:spcBef>
                <a:spcPct val="0"/>
              </a:spcBef>
              <a:buClr>
                <a:srgbClr val="E80000"/>
              </a:buClr>
              <a:buSzTx/>
              <a:buFontTx/>
              <a:buNone/>
            </a:pPr>
            <a:endParaRPr lang="en-US" altLang="en-US" sz="600">
              <a:solidFill>
                <a:schemeClr val="bg1"/>
              </a:solidFill>
            </a:endParaRPr>
          </a:p>
          <a:p>
            <a:pPr eaLnBrk="1" hangingPunct="1">
              <a:spcBef>
                <a:spcPct val="0"/>
              </a:spcBef>
              <a:buClr>
                <a:srgbClr val="E80000"/>
              </a:buClr>
              <a:buSzTx/>
              <a:buFontTx/>
              <a:buChar char="•"/>
            </a:pPr>
            <a:r>
              <a:rPr lang="en-US" altLang="en-US" sz="2400">
                <a:solidFill>
                  <a:schemeClr val="bg1"/>
                </a:solidFill>
              </a:rPr>
              <a:t>When mechanical equipment is used, lines should be not less than 6 feet from the roof edge parallel to equipment use and not less than 10 feet from the roof edge perpendicular to equipment use</a:t>
            </a:r>
          </a:p>
          <a:p>
            <a:pPr eaLnBrk="1" hangingPunct="1">
              <a:spcBef>
                <a:spcPct val="0"/>
              </a:spcBef>
              <a:buClr>
                <a:srgbClr val="E80000"/>
              </a:buClr>
              <a:buSzTx/>
              <a:buFontTx/>
              <a:buChar char="•"/>
            </a:pPr>
            <a:endParaRPr lang="en-US" altLang="en-US" sz="600">
              <a:solidFill>
                <a:schemeClr val="bg1"/>
              </a:solidFill>
            </a:endParaRPr>
          </a:p>
          <a:p>
            <a:pPr eaLnBrk="1" hangingPunct="1">
              <a:spcBef>
                <a:spcPct val="0"/>
              </a:spcBef>
              <a:buClr>
                <a:srgbClr val="E80000"/>
              </a:buClr>
              <a:buSzTx/>
              <a:buFontTx/>
              <a:buChar char="•"/>
            </a:pPr>
            <a:r>
              <a:rPr lang="en-US" altLang="en-US" sz="2400">
                <a:solidFill>
                  <a:schemeClr val="bg1"/>
                </a:solidFill>
              </a:rPr>
              <a:t>Flagged at no more than 6-foot intervals - </a:t>
            </a:r>
            <a:r>
              <a:rPr lang="en-US" altLang="en-US" sz="2200">
                <a:solidFill>
                  <a:schemeClr val="bg1"/>
                </a:solidFill>
              </a:rPr>
              <a:t>Height at 34-39 inches</a:t>
            </a:r>
          </a:p>
          <a:p>
            <a:pPr eaLnBrk="1" hangingPunct="1">
              <a:spcBef>
                <a:spcPct val="0"/>
              </a:spcBef>
              <a:buClr>
                <a:srgbClr val="E80000"/>
              </a:buClr>
              <a:buSzTx/>
              <a:buFontTx/>
              <a:buChar char="•"/>
            </a:pPr>
            <a:endParaRPr lang="en-US" altLang="en-US" sz="600">
              <a:solidFill>
                <a:schemeClr val="bg1"/>
              </a:solidFill>
            </a:endParaRPr>
          </a:p>
          <a:p>
            <a:pPr eaLnBrk="1" hangingPunct="1">
              <a:spcBef>
                <a:spcPct val="0"/>
              </a:spcBef>
              <a:buClr>
                <a:srgbClr val="E80000"/>
              </a:buClr>
              <a:buSzTx/>
              <a:buFontTx/>
              <a:buChar char="•"/>
            </a:pPr>
            <a:r>
              <a:rPr lang="en-US" altLang="en-US" sz="2400">
                <a:solidFill>
                  <a:schemeClr val="bg1"/>
                </a:solidFill>
              </a:rPr>
              <a:t>Tip-over force must be at least 16 pounds</a:t>
            </a:r>
          </a:p>
          <a:p>
            <a:pPr eaLnBrk="1" hangingPunct="1">
              <a:spcBef>
                <a:spcPct val="0"/>
              </a:spcBef>
              <a:buClr>
                <a:srgbClr val="E80000"/>
              </a:buClr>
              <a:buSzTx/>
              <a:buFontTx/>
              <a:buChar char="•"/>
            </a:pPr>
            <a:endParaRPr lang="en-US" altLang="en-US" sz="600">
              <a:solidFill>
                <a:schemeClr val="bg1"/>
              </a:solidFill>
            </a:endParaRPr>
          </a:p>
          <a:p>
            <a:pPr eaLnBrk="1" hangingPunct="1">
              <a:spcBef>
                <a:spcPct val="0"/>
              </a:spcBef>
              <a:buClr>
                <a:srgbClr val="E80000"/>
              </a:buClr>
              <a:buSzTx/>
              <a:buFontTx/>
              <a:buChar char="•"/>
            </a:pPr>
            <a:r>
              <a:rPr lang="en-US" altLang="en-US" sz="2400">
                <a:solidFill>
                  <a:schemeClr val="bg1"/>
                </a:solidFill>
              </a:rPr>
              <a:t>Minimum tensile strength of 500 pounds</a:t>
            </a:r>
            <a:endParaRPr lang="en-US" altLang="en-US" sz="2400">
              <a:solidFill>
                <a:srgbClr val="FFCC00"/>
              </a:solidFill>
              <a:latin typeface="Berlin Sans FB Demi" pitchFamily="34" charset="0"/>
            </a:endParaRPr>
          </a:p>
          <a:p>
            <a:pPr eaLnBrk="1" hangingPunct="1">
              <a:spcBef>
                <a:spcPct val="0"/>
              </a:spcBef>
              <a:buClr>
                <a:srgbClr val="FFCC00"/>
              </a:buClr>
              <a:buSzTx/>
              <a:buFontTx/>
              <a:buChar char="•"/>
            </a:pPr>
            <a:endParaRPr lang="en-US" altLang="en-US" sz="2000" b="1">
              <a:solidFill>
                <a:srgbClr val="FFCC00"/>
              </a:solidFill>
              <a:latin typeface="Berlin Sans FB Dem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txBox="1">
            <a:spLocks noGrp="1" noChangeArrowheads="1"/>
          </p:cNvSpPr>
          <p:nvPr>
            <p:ph type="title"/>
          </p:nvPr>
        </p:nvSpPr>
        <p:spPr>
          <a:xfrm>
            <a:off x="671513" y="0"/>
            <a:ext cx="7772400" cy="1044575"/>
          </a:xfrm>
        </p:spPr>
        <p:txBody>
          <a:bodyPr/>
          <a:lstStyle/>
          <a:p>
            <a:pPr eaLnBrk="1" hangingPunct="1"/>
            <a:r>
              <a:rPr altLang="en-US" smtClean="0">
                <a:latin typeface="Arial" charset="0"/>
              </a:rPr>
              <a:t>Criteria for Safety Monitors</a:t>
            </a:r>
          </a:p>
        </p:txBody>
      </p:sp>
      <p:sp>
        <p:nvSpPr>
          <p:cNvPr id="83971" name="Rectangle 3"/>
          <p:cNvSpPr txBox="1">
            <a:spLocks noGrp="1" noChangeArrowheads="1"/>
          </p:cNvSpPr>
          <p:nvPr>
            <p:ph type="body" sz="half" idx="1"/>
          </p:nvPr>
        </p:nvSpPr>
        <p:spPr>
          <a:xfrm>
            <a:off x="246063" y="2136775"/>
            <a:ext cx="4283075" cy="4114800"/>
          </a:xfrm>
        </p:spPr>
        <p:txBody>
          <a:bodyPr/>
          <a:lstStyle/>
          <a:p>
            <a:pPr eaLnBrk="1" hangingPunct="1">
              <a:lnSpc>
                <a:spcPct val="90000"/>
              </a:lnSpc>
              <a:buClr>
                <a:srgbClr val="E80000"/>
              </a:buClr>
            </a:pPr>
            <a:endParaRPr altLang="en-US" sz="2400" smtClean="0">
              <a:latin typeface="Arial" charset="0"/>
            </a:endParaRPr>
          </a:p>
          <a:p>
            <a:pPr eaLnBrk="1" hangingPunct="1">
              <a:lnSpc>
                <a:spcPct val="90000"/>
              </a:lnSpc>
              <a:buClr>
                <a:srgbClr val="E80000"/>
              </a:buClr>
            </a:pPr>
            <a:r>
              <a:rPr altLang="en-US" sz="2600" smtClean="0">
                <a:latin typeface="Arial" charset="0"/>
              </a:rPr>
              <a:t>Be a competent person</a:t>
            </a:r>
          </a:p>
          <a:p>
            <a:pPr eaLnBrk="1" hangingPunct="1">
              <a:lnSpc>
                <a:spcPct val="90000"/>
              </a:lnSpc>
              <a:buClr>
                <a:srgbClr val="E80000"/>
              </a:buClr>
            </a:pPr>
            <a:r>
              <a:rPr altLang="en-US" sz="2600" smtClean="0">
                <a:latin typeface="Arial" charset="0"/>
              </a:rPr>
              <a:t>Be at same level</a:t>
            </a:r>
          </a:p>
          <a:p>
            <a:pPr eaLnBrk="1" hangingPunct="1">
              <a:lnSpc>
                <a:spcPct val="90000"/>
              </a:lnSpc>
              <a:buClr>
                <a:srgbClr val="E80000"/>
              </a:buClr>
            </a:pPr>
            <a:r>
              <a:rPr altLang="en-US" sz="2600" smtClean="0">
                <a:latin typeface="Arial" charset="0"/>
              </a:rPr>
              <a:t>Be within sight</a:t>
            </a:r>
          </a:p>
          <a:p>
            <a:pPr eaLnBrk="1" hangingPunct="1">
              <a:lnSpc>
                <a:spcPct val="90000"/>
              </a:lnSpc>
              <a:buClr>
                <a:srgbClr val="E80000"/>
              </a:buClr>
            </a:pPr>
            <a:r>
              <a:rPr altLang="en-US" sz="2600" smtClean="0">
                <a:latin typeface="Arial" charset="0"/>
              </a:rPr>
              <a:t>Be able to communicate</a:t>
            </a:r>
          </a:p>
          <a:p>
            <a:pPr eaLnBrk="1" hangingPunct="1">
              <a:lnSpc>
                <a:spcPct val="90000"/>
              </a:lnSpc>
              <a:buClr>
                <a:srgbClr val="E80000"/>
              </a:buClr>
            </a:pPr>
            <a:r>
              <a:rPr altLang="en-US" sz="2600" smtClean="0">
                <a:latin typeface="Arial" charset="0"/>
              </a:rPr>
              <a:t>Not have other responsibilities that could distract from monitoring</a:t>
            </a:r>
          </a:p>
          <a:p>
            <a:pPr eaLnBrk="1" hangingPunct="1">
              <a:lnSpc>
                <a:spcPct val="90000"/>
              </a:lnSpc>
            </a:pPr>
            <a:endParaRPr altLang="en-US" sz="2400" smtClean="0">
              <a:latin typeface="Arial" charset="0"/>
            </a:endParaRPr>
          </a:p>
          <a:p>
            <a:pPr eaLnBrk="1" hangingPunct="1">
              <a:lnSpc>
                <a:spcPct val="90000"/>
              </a:lnSpc>
            </a:pPr>
            <a:endParaRPr altLang="en-US" sz="2400" smtClean="0">
              <a:latin typeface="Arial" charset="0"/>
            </a:endParaRPr>
          </a:p>
          <a:p>
            <a:pPr eaLnBrk="1" hangingPunct="1">
              <a:lnSpc>
                <a:spcPct val="90000"/>
              </a:lnSpc>
            </a:pPr>
            <a:endParaRPr altLang="en-US" sz="2400" smtClean="0">
              <a:latin typeface="Arial" charset="0"/>
            </a:endParaRPr>
          </a:p>
        </p:txBody>
      </p:sp>
      <p:sp>
        <p:nvSpPr>
          <p:cNvPr id="8397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14A9CC0B-8806-4518-AE73-F5C11AFADE67}" type="slidenum">
              <a:rPr lang="en-US" altLang="en-US" sz="1200"/>
              <a:pPr>
                <a:spcBef>
                  <a:spcPct val="0"/>
                </a:spcBef>
                <a:buSzTx/>
                <a:buFontTx/>
                <a:buNone/>
              </a:pPr>
              <a:t>36</a:t>
            </a:fld>
            <a:endParaRPr lang="en-US" altLang="en-US" sz="1200"/>
          </a:p>
        </p:txBody>
      </p:sp>
      <p:grpSp>
        <p:nvGrpSpPr>
          <p:cNvPr id="83973" name="Group 11" title="Illustration of a monitor watching workers "/>
          <p:cNvGrpSpPr>
            <a:grpSpLocks/>
          </p:cNvGrpSpPr>
          <p:nvPr/>
        </p:nvGrpSpPr>
        <p:grpSpPr bwMode="auto">
          <a:xfrm>
            <a:off x="4456113" y="2525713"/>
            <a:ext cx="4397375" cy="2968625"/>
            <a:chOff x="2968" y="1848"/>
            <a:chExt cx="2400" cy="1512"/>
          </a:xfrm>
        </p:grpSpPr>
        <p:sp>
          <p:nvSpPr>
            <p:cNvPr id="83975" name="Rectangle 9"/>
            <p:cNvSpPr>
              <a:spLocks noChangeArrowheads="1"/>
            </p:cNvSpPr>
            <p:nvPr/>
          </p:nvSpPr>
          <p:spPr bwMode="auto">
            <a:xfrm>
              <a:off x="2976" y="1848"/>
              <a:ext cx="2368" cy="1512"/>
            </a:xfrm>
            <a:prstGeom prst="rect">
              <a:avLst/>
            </a:prstGeom>
            <a:solidFill>
              <a:schemeClr val="bg1"/>
            </a:solidFill>
            <a:ln w="63500">
              <a:solidFill>
                <a:schemeClr val="bg1"/>
              </a:solidFill>
              <a:miter lim="800000"/>
              <a:headEnd/>
              <a:tailEnd/>
            </a:ln>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pic>
          <p:nvPicPr>
            <p:cNvPr id="83976" name="Picture 7" descr="safety%20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 y="1878"/>
              <a:ext cx="2400"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4" name="Rectangle 10"/>
          <p:cNvSpPr>
            <a:spLocks noChangeArrowheads="1"/>
          </p:cNvSpPr>
          <p:nvPr/>
        </p:nvSpPr>
        <p:spPr bwMode="auto">
          <a:xfrm>
            <a:off x="304800" y="1149350"/>
            <a:ext cx="8389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a:solidFill>
                  <a:schemeClr val="bg1"/>
                </a:solidFill>
              </a:rPr>
              <a:t>The monitor’s function is to warn a worker when it appears the employee is unaware of a fall hazard or is acting unsafely. A safety monitor must:</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Criteria for hole covers</a:t>
            </a:r>
            <a:endParaRPr lang="en-US" dirty="0"/>
          </a:p>
        </p:txBody>
      </p:sp>
      <p:sp>
        <p:nvSpPr>
          <p:cNvPr id="860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7637C56-77A8-47E0-AB0D-B75C993FDFFA}" type="slidenum">
              <a:rPr lang="en-US" altLang="en-US" sz="1200"/>
              <a:pPr>
                <a:spcBef>
                  <a:spcPct val="0"/>
                </a:spcBef>
                <a:buSzTx/>
                <a:buFontTx/>
                <a:buNone/>
              </a:pPr>
              <a:t>37</a:t>
            </a:fld>
            <a:endParaRPr lang="en-US" altLang="en-US" sz="1200"/>
          </a:p>
        </p:txBody>
      </p:sp>
      <p:sp>
        <p:nvSpPr>
          <p:cNvPr id="86018" name="Rectangle 3"/>
          <p:cNvSpPr txBox="1">
            <a:spLocks noGrp="1" noChangeArrowheads="1"/>
          </p:cNvSpPr>
          <p:nvPr>
            <p:ph idx="4294967295"/>
          </p:nvPr>
        </p:nvSpPr>
        <p:spPr>
          <a:xfrm>
            <a:off x="0" y="1250950"/>
            <a:ext cx="4137025" cy="4398963"/>
          </a:xfrm>
        </p:spPr>
        <p:txBody>
          <a:bodyPr/>
          <a:lstStyle/>
          <a:p>
            <a:pPr eaLnBrk="1" hangingPunct="1">
              <a:buClr>
                <a:srgbClr val="E80000"/>
              </a:buClr>
              <a:buSzPct val="150000"/>
            </a:pPr>
            <a:r>
              <a:rPr altLang="en-US" sz="2600" smtClean="0">
                <a:latin typeface="Arial" charset="0"/>
              </a:rPr>
              <a:t>Capable of supporting two times the weight of employees, materials and equipment that may be imposed</a:t>
            </a:r>
            <a:br>
              <a:rPr altLang="en-US" sz="2600" smtClean="0">
                <a:latin typeface="Arial" charset="0"/>
              </a:rPr>
            </a:br>
            <a:endParaRPr altLang="en-US" sz="2600" smtClean="0">
              <a:latin typeface="Arial" charset="0"/>
            </a:endParaRPr>
          </a:p>
          <a:p>
            <a:pPr eaLnBrk="1" hangingPunct="1">
              <a:buClr>
                <a:srgbClr val="E80000"/>
              </a:buClr>
              <a:buSzPct val="150000"/>
            </a:pPr>
            <a:r>
              <a:rPr altLang="en-US" sz="2600" smtClean="0">
                <a:latin typeface="Arial" charset="0"/>
              </a:rPr>
              <a:t>Secured</a:t>
            </a:r>
            <a:br>
              <a:rPr altLang="en-US" sz="2600" smtClean="0">
                <a:latin typeface="Arial" charset="0"/>
              </a:rPr>
            </a:br>
            <a:endParaRPr altLang="en-US" sz="2600" smtClean="0">
              <a:latin typeface="Arial" charset="0"/>
            </a:endParaRPr>
          </a:p>
          <a:p>
            <a:pPr eaLnBrk="1" hangingPunct="1">
              <a:buClr>
                <a:srgbClr val="E80000"/>
              </a:buClr>
              <a:buSzPct val="150000"/>
            </a:pPr>
            <a:r>
              <a:rPr altLang="en-US" sz="2600" smtClean="0">
                <a:latin typeface="Arial" charset="0"/>
              </a:rPr>
              <a:t>Color coded or marked “Hole” or “Cover”</a:t>
            </a:r>
          </a:p>
          <a:p>
            <a:pPr algn="r" eaLnBrk="1" hangingPunct="1">
              <a:lnSpc>
                <a:spcPct val="80000"/>
              </a:lnSpc>
              <a:buClr>
                <a:srgbClr val="E80000"/>
              </a:buClr>
              <a:buSzPct val="150000"/>
              <a:buFontTx/>
              <a:buNone/>
            </a:pPr>
            <a:endParaRPr altLang="en-US" sz="2800" smtClean="0">
              <a:latin typeface="Arial" charset="0"/>
            </a:endParaRPr>
          </a:p>
        </p:txBody>
      </p:sp>
      <p:sp>
        <p:nvSpPr>
          <p:cNvPr id="385029" name="Rectangle 5"/>
          <p:cNvSpPr>
            <a:spLocks noChangeArrowheads="1"/>
          </p:cNvSpPr>
          <p:nvPr/>
        </p:nvSpPr>
        <p:spPr bwMode="auto">
          <a:xfrm>
            <a:off x="674688" y="219075"/>
            <a:ext cx="7772400" cy="838200"/>
          </a:xfrm>
          <a:prstGeom prst="rect">
            <a:avLst/>
          </a:prstGeom>
          <a:noFill/>
          <a:ln w="9525">
            <a:noFill/>
            <a:miter lim="800000"/>
            <a:headEnd/>
            <a:tailEnd/>
          </a:ln>
          <a:effectLst/>
        </p:spPr>
        <p:txBody>
          <a:bodyPr anchor="ctr"/>
          <a:lstStyle/>
          <a:p>
            <a:pPr algn="ctr" eaLnBrk="1" hangingPunct="1">
              <a:defRPr/>
            </a:pPr>
            <a:r>
              <a:rPr lang="en-US" altLang="en-US" sz="4000" b="1" dirty="0">
                <a:solidFill>
                  <a:schemeClr val="bg1"/>
                </a:solidFill>
                <a:effectLst>
                  <a:outerShdw blurRad="38100" dist="38100" dir="2700000" algn="tl">
                    <a:srgbClr val="000000"/>
                  </a:outerShdw>
                </a:effectLst>
                <a:latin typeface="Arial" charset="0"/>
              </a:rPr>
              <a:t>  </a:t>
            </a:r>
            <a:r>
              <a:rPr lang="en-US" altLang="en-US" sz="4400" dirty="0">
                <a:solidFill>
                  <a:schemeClr val="bg1"/>
                </a:solidFill>
                <a:latin typeface="Arial" charset="0"/>
              </a:rPr>
              <a:t>Criteria for Hole Covers</a:t>
            </a:r>
          </a:p>
        </p:txBody>
      </p:sp>
      <p:pic>
        <p:nvPicPr>
          <p:cNvPr id="86021" name="Picture 6" descr="Slid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1576388"/>
            <a:ext cx="4324350" cy="325755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6022" name="Rectangle 7"/>
          <p:cNvSpPr>
            <a:spLocks noChangeArrowheads="1"/>
          </p:cNvSpPr>
          <p:nvPr/>
        </p:nvSpPr>
        <p:spPr bwMode="auto">
          <a:xfrm>
            <a:off x="4411663" y="4711700"/>
            <a:ext cx="4478337" cy="833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eaLnBrk="1" hangingPunct="1">
              <a:spcBef>
                <a:spcPct val="20000"/>
              </a:spcBef>
              <a:buSzTx/>
              <a:buFontTx/>
              <a:buNone/>
            </a:pPr>
            <a:r>
              <a:rPr lang="en-US" altLang="en-US" sz="2200" b="1">
                <a:cs typeface="Arial" charset="0"/>
              </a:rPr>
              <a:t>This hole needs a guardrail or</a:t>
            </a:r>
          </a:p>
          <a:p>
            <a:pPr algn="ctr" eaLnBrk="1" hangingPunct="1">
              <a:spcBef>
                <a:spcPct val="20000"/>
              </a:spcBef>
              <a:buSzTx/>
              <a:buFontTx/>
              <a:buNone/>
            </a:pPr>
            <a:r>
              <a:rPr lang="en-US" altLang="en-US" sz="2200" b="1">
                <a:cs typeface="Arial" charset="0"/>
              </a:rPr>
              <a:t>strong cover.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Pop Quiz 2</a:t>
            </a:r>
            <a:endParaRPr lang="en-US" dirty="0"/>
          </a:p>
        </p:txBody>
      </p:sp>
      <p:sp>
        <p:nvSpPr>
          <p:cNvPr id="880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0A1BC41D-95C8-4933-8F0A-42FA56297F37}" type="slidenum">
              <a:rPr lang="en-US" altLang="en-US" sz="1200"/>
              <a:pPr>
                <a:spcBef>
                  <a:spcPct val="0"/>
                </a:spcBef>
                <a:buSzTx/>
                <a:buFontTx/>
                <a:buNone/>
              </a:pPr>
              <a:t>38</a:t>
            </a:fld>
            <a:endParaRPr lang="en-US" altLang="en-US" sz="1200"/>
          </a:p>
        </p:txBody>
      </p:sp>
      <p:sp>
        <p:nvSpPr>
          <p:cNvPr id="88066" name="Rectangle 5"/>
          <p:cNvSpPr txBox="1">
            <a:spLocks noGrp="1" noChangeArrowheads="1"/>
          </p:cNvSpPr>
          <p:nvPr>
            <p:ph idx="4294967295"/>
          </p:nvPr>
        </p:nvSpPr>
        <p:spPr>
          <a:xfrm>
            <a:off x="0" y="217488"/>
            <a:ext cx="8955088" cy="5913437"/>
          </a:xfrm>
        </p:spPr>
        <p:txBody>
          <a:bodyPr/>
          <a:lstStyle/>
          <a:p>
            <a:pPr eaLnBrk="1" hangingPunct="1">
              <a:buFontTx/>
              <a:buNone/>
            </a:pPr>
            <a:r>
              <a:rPr altLang="en-US" sz="2800" smtClean="0">
                <a:latin typeface="Arial" charset="0"/>
              </a:rPr>
              <a:t>You are the foreman of a crew working on a low-slope roof, and you need a safety monitor to watch the work on the gravel stop. Able, your usual safety monitor, is sick, so you ask Baker to put on the vest and act as the safety monitor. Baker dons the vest and continues about his work assisting the installation of the gravel stop. An OSHA compliance officer happens to stop by and notices and compliments you on your warning lines and safety monitor being in place. During your conversation with him, he asks whether he can go on the roof. </a:t>
            </a:r>
          </a:p>
          <a:p>
            <a:pPr eaLnBrk="1" hangingPunct="1">
              <a:buFontTx/>
              <a:buNone/>
            </a:pPr>
            <a:endParaRPr altLang="en-US" sz="1200" smtClean="0">
              <a:latin typeface="Arial" charset="0"/>
            </a:endParaRPr>
          </a:p>
          <a:p>
            <a:pPr eaLnBrk="1" hangingPunct="1">
              <a:buFontTx/>
              <a:buNone/>
            </a:pPr>
            <a:r>
              <a:rPr altLang="en-US" sz="2800" smtClean="0">
                <a:latin typeface="Arial" charset="0"/>
              </a:rPr>
              <a:t>     Continued on the next slide  </a:t>
            </a:r>
            <a:r>
              <a:rPr altLang="en-US" sz="2800" smtClean="0">
                <a:latin typeface="Arial" charset="0"/>
                <a:sym typeface="Wingdings" pitchFamily="1" charset="2"/>
              </a:rPr>
              <a:t></a:t>
            </a:r>
            <a:endParaRPr altLang="en-US" sz="2800" smtClean="0">
              <a:latin typeface="Arial" charset="0"/>
            </a:endParaRPr>
          </a:p>
        </p:txBody>
      </p:sp>
      <p:pic>
        <p:nvPicPr>
          <p:cNvPr id="88068" name="Picture 4" descr="pop_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5532438"/>
            <a:ext cx="211931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Pop Quiz 3</a:t>
            </a:r>
            <a:endParaRPr lang="en-US" dirty="0"/>
          </a:p>
        </p:txBody>
      </p:sp>
      <p:sp>
        <p:nvSpPr>
          <p:cNvPr id="901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4C5DDA4A-482A-4BC2-B2C7-DE992E293EA0}" type="slidenum">
              <a:rPr lang="en-US" altLang="en-US" sz="1200"/>
              <a:pPr>
                <a:spcBef>
                  <a:spcPct val="0"/>
                </a:spcBef>
                <a:buSzTx/>
                <a:buFontTx/>
                <a:buNone/>
              </a:pPr>
              <a:t>39</a:t>
            </a:fld>
            <a:endParaRPr lang="en-US" altLang="en-US" sz="1200"/>
          </a:p>
        </p:txBody>
      </p:sp>
      <p:pic>
        <p:nvPicPr>
          <p:cNvPr id="90115" name="Picture 4" descr="pop_q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5532438"/>
            <a:ext cx="211931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5"/>
          <p:cNvSpPr>
            <a:spLocks noChangeArrowheads="1"/>
          </p:cNvSpPr>
          <p:nvPr/>
        </p:nvSpPr>
        <p:spPr bwMode="auto">
          <a:xfrm>
            <a:off x="347663" y="188913"/>
            <a:ext cx="8796337"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a:solidFill>
                  <a:schemeClr val="bg1"/>
                </a:solidFill>
              </a:rPr>
              <a:t>Once on the roof, the compliance officer walks up to Baker and asks him what he is doing. Baker says: "I'm the safety monitor." The compliance officer asks how he can monitor while he's working. Baker responds: "Well, Able, our usual safety monitor, is sick today, so the foreman assigned me the job. And I've got to help because it's a two-man job.”</a:t>
            </a:r>
          </a:p>
          <a:p>
            <a:pPr eaLnBrk="1" hangingPunct="1">
              <a:spcBef>
                <a:spcPct val="0"/>
              </a:spcBef>
              <a:buSzTx/>
              <a:buFontTx/>
              <a:buNone/>
            </a:pPr>
            <a:endParaRPr lang="en-US" altLang="en-US">
              <a:solidFill>
                <a:schemeClr val="bg1"/>
              </a:solidFill>
            </a:endParaRPr>
          </a:p>
          <a:p>
            <a:pPr eaLnBrk="1" hangingPunct="1">
              <a:lnSpc>
                <a:spcPct val="80000"/>
              </a:lnSpc>
              <a:spcBef>
                <a:spcPct val="0"/>
              </a:spcBef>
              <a:buSzTx/>
              <a:buFontTx/>
              <a:buNone/>
            </a:pPr>
            <a:r>
              <a:rPr lang="en-US" altLang="en-US">
                <a:solidFill>
                  <a:schemeClr val="bg1"/>
                </a:solidFill>
              </a:rPr>
              <a:t>Are you in compliance with OSHA regulations?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Intro to Roofing Fall Protection</a:t>
            </a:r>
            <a:endParaRPr lang="en-US" dirty="0"/>
          </a:p>
        </p:txBody>
      </p:sp>
      <p:sp>
        <p:nvSpPr>
          <p:cNvPr id="19458" name="Slide Number Placeholder 1"/>
          <p:cNvSpPr>
            <a:spLocks noGrp="1"/>
          </p:cNvSpPr>
          <p:nvPr>
            <p:ph type="sldNum" sz="quarter" idx="12"/>
          </p:nvPr>
        </p:nvSpPr>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fld id="{23AB658A-833C-4FCD-94B0-13B0E2B8A06B}" type="slidenum">
              <a:rPr lang="en-US" altLang="en-US" smtClean="0"/>
              <a:pPr/>
              <a:t>4</a:t>
            </a:fld>
            <a:endParaRPr lang="en-US" altLang="en-US" dirty="0"/>
          </a:p>
        </p:txBody>
      </p:sp>
      <p:sp>
        <p:nvSpPr>
          <p:cNvPr id="19459" name="Rectangle 2" title="Title: Introduction to Roofing Fall Protection "/>
          <p:cNvSpPr>
            <a:spLocks noChangeArrowheads="1"/>
          </p:cNvSpPr>
          <p:nvPr/>
        </p:nvSpPr>
        <p:spPr bwMode="auto">
          <a:xfrm>
            <a:off x="0" y="4137025"/>
            <a:ext cx="9144000" cy="62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61" name="Rectangle 5" title="Red square for slide decoration"/>
          <p:cNvSpPr>
            <a:spLocks noChangeArrowheads="1"/>
          </p:cNvSpPr>
          <p:nvPr/>
        </p:nvSpPr>
        <p:spPr bwMode="auto">
          <a:xfrm>
            <a:off x="42672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60" name="Text Box 4" title="Title: Intruduction to Roofing Fall Protection"/>
          <p:cNvSpPr txBox="1">
            <a:spLocks noChangeArrowheads="1"/>
          </p:cNvSpPr>
          <p:nvPr/>
        </p:nvSpPr>
        <p:spPr bwMode="auto">
          <a:xfrm>
            <a:off x="152400" y="42084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dirty="0">
                <a:solidFill>
                  <a:srgbClr val="2F578D"/>
                </a:solidFill>
              </a:rPr>
              <a:t>Introduction to Roofing Fall Protection</a:t>
            </a:r>
          </a:p>
        </p:txBody>
      </p:sp>
      <p:sp>
        <p:nvSpPr>
          <p:cNvPr id="19462"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63"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64"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65"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66"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67"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68"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69"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0"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1"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2"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3"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4"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5" name="Rectangle 19" title="Red square for slide decoration"/>
          <p:cNvSpPr>
            <a:spLocks noChangeArrowheads="1"/>
          </p:cNvSpPr>
          <p:nvPr/>
        </p:nvSpPr>
        <p:spPr bwMode="auto">
          <a:xfrm>
            <a:off x="10668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6"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7"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8"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79"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0"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1"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2" name="Rectangle 26" title="Red square for slide decoration"/>
          <p:cNvSpPr>
            <a:spLocks noChangeArrowheads="1"/>
          </p:cNvSpPr>
          <p:nvPr/>
        </p:nvSpPr>
        <p:spPr bwMode="auto">
          <a:xfrm>
            <a:off x="3200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3"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4"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5"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6"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7"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8"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89"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90"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92" name="Rectangle 36" title="Red square for slide decoration"/>
          <p:cNvSpPr>
            <a:spLocks noChangeArrowheads="1"/>
          </p:cNvSpPr>
          <p:nvPr/>
        </p:nvSpPr>
        <p:spPr bwMode="auto">
          <a:xfrm>
            <a:off x="533400" y="1066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93" name="Rectangle 37" title="Red square for slide decoration"/>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19494"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Personal Fall Arrest Systems</a:t>
            </a:r>
            <a:endParaRPr lang="en-US" dirty="0"/>
          </a:p>
        </p:txBody>
      </p:sp>
      <p:sp>
        <p:nvSpPr>
          <p:cNvPr id="921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987FAC18-B04C-4FE2-9F57-A321846A1962}" type="slidenum">
              <a:rPr lang="en-US" altLang="en-US" sz="1200"/>
              <a:pPr>
                <a:spcBef>
                  <a:spcPct val="0"/>
                </a:spcBef>
                <a:buSzTx/>
                <a:buFontTx/>
                <a:buNone/>
              </a:pPr>
              <a:t>40</a:t>
            </a:fld>
            <a:endParaRPr lang="en-US" altLang="en-US" sz="1200"/>
          </a:p>
        </p:txBody>
      </p:sp>
      <p:sp>
        <p:nvSpPr>
          <p:cNvPr id="92163" name="Rectangle 2" title="Title: Personal Fall Arrest Systems (PFAs)"/>
          <p:cNvSpPr>
            <a:spLocks noChangeArrowheads="1"/>
          </p:cNvSpPr>
          <p:nvPr/>
        </p:nvSpPr>
        <p:spPr bwMode="auto">
          <a:xfrm>
            <a:off x="0" y="4137025"/>
            <a:ext cx="9144000" cy="62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64" name="Text Box 4"/>
          <p:cNvSpPr txBox="1">
            <a:spLocks noChangeArrowheads="1"/>
          </p:cNvSpPr>
          <p:nvPr/>
        </p:nvSpPr>
        <p:spPr bwMode="auto">
          <a:xfrm>
            <a:off x="152400" y="42084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a:solidFill>
                  <a:srgbClr val="2F578D"/>
                </a:solidFill>
              </a:rPr>
              <a:t>Personal Fall Arrest Systems (PFAs)</a:t>
            </a:r>
          </a:p>
        </p:txBody>
      </p:sp>
      <p:sp>
        <p:nvSpPr>
          <p:cNvPr id="92165" name="Rectangle 5" title="Red square for slide decoration"/>
          <p:cNvSpPr>
            <a:spLocks noChangeArrowheads="1"/>
          </p:cNvSpPr>
          <p:nvPr/>
        </p:nvSpPr>
        <p:spPr bwMode="auto">
          <a:xfrm>
            <a:off x="42672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66"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67"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68"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69"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0"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1"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2"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3"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4"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5" name="Rectangle 15" title="Red square for slide decoration"/>
          <p:cNvSpPr>
            <a:spLocks noChangeArrowheads="1"/>
          </p:cNvSpPr>
          <p:nvPr/>
        </p:nvSpPr>
        <p:spPr bwMode="auto">
          <a:xfrm>
            <a:off x="2133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6"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7"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8"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79" name="Rectangle 19" title="Red square for slide decoration"/>
          <p:cNvSpPr>
            <a:spLocks noChangeArrowheads="1"/>
          </p:cNvSpPr>
          <p:nvPr/>
        </p:nvSpPr>
        <p:spPr bwMode="auto">
          <a:xfrm>
            <a:off x="1066800" y="1057275"/>
            <a:ext cx="381000" cy="3143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0"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1"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2"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3"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4"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5"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6" name="Rectangle 26" title="Red square for slide decoration"/>
          <p:cNvSpPr>
            <a:spLocks noChangeArrowheads="1"/>
          </p:cNvSpPr>
          <p:nvPr/>
        </p:nvSpPr>
        <p:spPr bwMode="auto">
          <a:xfrm>
            <a:off x="32004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7"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8"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89"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90"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91"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92"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93"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94"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96" name="Rectangle 36" title="Red square for slide decoration"/>
          <p:cNvSpPr>
            <a:spLocks noChangeArrowheads="1"/>
          </p:cNvSpPr>
          <p:nvPr/>
        </p:nvSpPr>
        <p:spPr bwMode="auto">
          <a:xfrm>
            <a:off x="533400" y="1066800"/>
            <a:ext cx="381000" cy="2921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97" name="Rectangle 37" title="Red square for slide decoration"/>
          <p:cNvSpPr>
            <a:spLocks noChangeArrowheads="1"/>
          </p:cNvSpPr>
          <p:nvPr/>
        </p:nvSpPr>
        <p:spPr bwMode="auto">
          <a:xfrm>
            <a:off x="4800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92198"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7"/>
          <p:cNvSpPr>
            <a:spLocks noChangeArrowheads="1"/>
          </p:cNvSpPr>
          <p:nvPr/>
        </p:nvSpPr>
        <p:spPr bwMode="auto">
          <a:xfrm>
            <a:off x="290513" y="974725"/>
            <a:ext cx="6951662"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Clr>
                <a:srgbClr val="E80000"/>
              </a:buClr>
              <a:buSzTx/>
              <a:buFontTx/>
              <a:buChar char="•"/>
            </a:pPr>
            <a:r>
              <a:rPr lang="en-US" altLang="en-US" sz="2600">
                <a:solidFill>
                  <a:schemeClr val="bg1"/>
                </a:solidFill>
              </a:rPr>
              <a:t>Must use body harness</a:t>
            </a:r>
            <a:br>
              <a:rPr lang="en-US" altLang="en-US" sz="2600">
                <a:solidFill>
                  <a:schemeClr val="bg1"/>
                </a:solidFill>
              </a:rPr>
            </a:br>
            <a:r>
              <a:rPr lang="en-US" altLang="en-US" sz="2600">
                <a:solidFill>
                  <a:schemeClr val="bg1"/>
                </a:solidFill>
              </a:rPr>
              <a:t>Each employee connected to separate lifeline</a:t>
            </a:r>
            <a:br>
              <a:rPr lang="en-US" altLang="en-US" sz="2600">
                <a:solidFill>
                  <a:schemeClr val="bg1"/>
                </a:solidFill>
              </a:rPr>
            </a:br>
            <a:endParaRPr lang="en-US" altLang="en-US" sz="2600">
              <a:solidFill>
                <a:schemeClr val="bg1"/>
              </a:solidFill>
            </a:endParaRPr>
          </a:p>
          <a:p>
            <a:pPr>
              <a:spcBef>
                <a:spcPct val="0"/>
              </a:spcBef>
              <a:buClr>
                <a:srgbClr val="E80000"/>
              </a:buClr>
              <a:buSzTx/>
              <a:buFontTx/>
              <a:buChar char="•"/>
            </a:pPr>
            <a:r>
              <a:rPr lang="en-US" altLang="en-US" sz="2600">
                <a:solidFill>
                  <a:schemeClr val="bg1"/>
                </a:solidFill>
              </a:rPr>
              <a:t> Lanyards and vertical lifelines minimum 5,000-pound strength</a:t>
            </a:r>
          </a:p>
          <a:p>
            <a:pPr>
              <a:spcBef>
                <a:spcPct val="0"/>
              </a:spcBef>
              <a:buClr>
                <a:srgbClr val="E80000"/>
              </a:buClr>
              <a:buSzTx/>
              <a:buFontTx/>
              <a:buChar char="•"/>
            </a:pPr>
            <a:endParaRPr lang="en-US" altLang="en-US" sz="2600">
              <a:solidFill>
                <a:schemeClr val="bg1"/>
              </a:solidFill>
            </a:endParaRPr>
          </a:p>
          <a:p>
            <a:pPr>
              <a:spcBef>
                <a:spcPct val="0"/>
              </a:spcBef>
              <a:buClr>
                <a:srgbClr val="E80000"/>
              </a:buClr>
              <a:buSzTx/>
              <a:buFontTx/>
              <a:buChar char="•"/>
            </a:pPr>
            <a:r>
              <a:rPr lang="en-US" altLang="en-US" sz="2600">
                <a:solidFill>
                  <a:schemeClr val="bg1"/>
                </a:solidFill>
              </a:rPr>
              <a:t> Self-retracting lifelines limiting fall to 2 feet must have minimum strength of 3,000 pounds</a:t>
            </a:r>
            <a:br>
              <a:rPr lang="en-US" altLang="en-US" sz="2600">
                <a:solidFill>
                  <a:schemeClr val="bg1"/>
                </a:solidFill>
              </a:rPr>
            </a:br>
            <a:endParaRPr lang="en-US" altLang="en-US" sz="2600">
              <a:solidFill>
                <a:schemeClr val="bg1"/>
              </a:solidFill>
            </a:endParaRPr>
          </a:p>
          <a:p>
            <a:pPr>
              <a:spcBef>
                <a:spcPct val="0"/>
              </a:spcBef>
              <a:buClr>
                <a:srgbClr val="E80000"/>
              </a:buClr>
              <a:buSzTx/>
              <a:buFontTx/>
              <a:buChar char="•"/>
            </a:pPr>
            <a:r>
              <a:rPr lang="en-US" altLang="en-US" sz="2600">
                <a:solidFill>
                  <a:schemeClr val="bg1"/>
                </a:solidFill>
              </a:rPr>
              <a:t> Must limit free fall to 6 feet maximum</a:t>
            </a:r>
          </a:p>
          <a:p>
            <a:pPr>
              <a:spcBef>
                <a:spcPct val="0"/>
              </a:spcBef>
              <a:buClr>
                <a:srgbClr val="E80000"/>
              </a:buClr>
              <a:buSzTx/>
              <a:buFontTx/>
              <a:buChar char="•"/>
            </a:pPr>
            <a:endParaRPr lang="en-US" altLang="en-US" sz="2600">
              <a:solidFill>
                <a:schemeClr val="bg1"/>
              </a:solidFill>
            </a:endParaRPr>
          </a:p>
          <a:p>
            <a:pPr>
              <a:spcBef>
                <a:spcPct val="0"/>
              </a:spcBef>
              <a:buClr>
                <a:srgbClr val="E80000"/>
              </a:buClr>
              <a:buSzTx/>
              <a:buFontTx/>
              <a:buChar char="•"/>
            </a:pPr>
            <a:r>
              <a:rPr lang="en-US" altLang="en-US" sz="2600">
                <a:solidFill>
                  <a:schemeClr val="bg1"/>
                </a:solidFill>
              </a:rPr>
              <a:t> Ropes and straps must be synthetic</a:t>
            </a:r>
          </a:p>
        </p:txBody>
      </p:sp>
      <p:sp>
        <p:nvSpPr>
          <p:cNvPr id="378884" name="Rectangle 1028"/>
          <p:cNvSpPr>
            <a:spLocks noChangeArrowheads="1"/>
          </p:cNvSpPr>
          <p:nvPr/>
        </p:nvSpPr>
        <p:spPr bwMode="auto">
          <a:xfrm>
            <a:off x="0" y="0"/>
            <a:ext cx="7772400" cy="838200"/>
          </a:xfrm>
          <a:prstGeom prst="rect">
            <a:avLst/>
          </a:prstGeom>
          <a:noFill/>
          <a:ln w="9525">
            <a:noFill/>
            <a:miter lim="800000"/>
            <a:headEnd/>
            <a:tailEnd/>
          </a:ln>
          <a:effectLst/>
        </p:spPr>
        <p:txBody>
          <a:bodyPr anchor="ctr"/>
          <a:lstStyle/>
          <a:p>
            <a:pPr algn="ctr" eaLnBrk="1" hangingPunct="1">
              <a:defRPr/>
            </a:pPr>
            <a:r>
              <a:rPr lang="en-US" altLang="en-US" sz="4000" b="1" dirty="0">
                <a:solidFill>
                  <a:schemeClr val="bg1"/>
                </a:solidFill>
                <a:effectLst>
                  <a:outerShdw blurRad="38100" dist="38100" dir="2700000" algn="tl">
                    <a:srgbClr val="000000"/>
                  </a:outerShdw>
                </a:effectLst>
                <a:latin typeface="Arial" charset="0"/>
              </a:rPr>
              <a:t> </a:t>
            </a:r>
            <a:r>
              <a:rPr lang="en-US" altLang="en-US" sz="4400" dirty="0">
                <a:solidFill>
                  <a:schemeClr val="bg1"/>
                </a:solidFill>
                <a:latin typeface="Arial" charset="0"/>
              </a:rPr>
              <a:t>Criteria for PFA systems</a:t>
            </a:r>
          </a:p>
        </p:txBody>
      </p:sp>
      <p:pic>
        <p:nvPicPr>
          <p:cNvPr id="94212" name="Picture 1029" descr="P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025" y="427038"/>
            <a:ext cx="16033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Criteria for PFA Systems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txBox="1">
            <a:spLocks noGrp="1" noChangeArrowheads="1"/>
          </p:cNvSpPr>
          <p:nvPr>
            <p:ph type="title"/>
          </p:nvPr>
        </p:nvSpPr>
        <p:spPr>
          <a:xfrm>
            <a:off x="457200" y="0"/>
            <a:ext cx="8229600" cy="855663"/>
          </a:xfrm>
        </p:spPr>
        <p:txBody>
          <a:bodyPr/>
          <a:lstStyle/>
          <a:p>
            <a:pPr eaLnBrk="1" hangingPunct="1"/>
            <a:r>
              <a:rPr altLang="en-US" smtClean="0">
                <a:latin typeface="Arial" charset="0"/>
              </a:rPr>
              <a:t>Lanyards </a:t>
            </a:r>
          </a:p>
        </p:txBody>
      </p:sp>
      <p:sp>
        <p:nvSpPr>
          <p:cNvPr id="962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08E1CED5-5C95-4E16-93AF-87136D50C00C}" type="slidenum">
              <a:rPr lang="en-US" altLang="en-US" sz="1200"/>
              <a:pPr>
                <a:spcBef>
                  <a:spcPct val="0"/>
                </a:spcBef>
                <a:buSzTx/>
                <a:buFontTx/>
                <a:buNone/>
              </a:pPr>
              <a:t>42</a:t>
            </a:fld>
            <a:endParaRPr lang="en-US" altLang="en-US" sz="1200"/>
          </a:p>
        </p:txBody>
      </p:sp>
      <p:pic>
        <p:nvPicPr>
          <p:cNvPr id="5" name="harness no shock absorber.mpg" title="VIDEO NOT PROVIDED Illustration of a harness with a shock absorber">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955675" y="1147763"/>
            <a:ext cx="6388100" cy="4791075"/>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91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txBox="1">
            <a:spLocks noGrp="1" noChangeArrowheads="1"/>
          </p:cNvSpPr>
          <p:nvPr>
            <p:ph type="title"/>
          </p:nvPr>
        </p:nvSpPr>
        <p:spPr>
          <a:xfrm>
            <a:off x="457200" y="0"/>
            <a:ext cx="8229600" cy="1143000"/>
          </a:xfrm>
        </p:spPr>
        <p:txBody>
          <a:bodyPr/>
          <a:lstStyle/>
          <a:p>
            <a:pPr eaLnBrk="1" hangingPunct="1"/>
            <a:r>
              <a:rPr altLang="en-US" dirty="0" smtClean="0">
                <a:latin typeface="Arial" charset="0"/>
              </a:rPr>
              <a:t>Lanyard with shock absorber</a:t>
            </a:r>
          </a:p>
        </p:txBody>
      </p:sp>
      <p:sp>
        <p:nvSpPr>
          <p:cNvPr id="983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72744CD6-B4F9-408E-8404-FDDD27AF3FAE}" type="slidenum">
              <a:rPr lang="en-US" altLang="en-US" sz="1200"/>
              <a:pPr>
                <a:spcBef>
                  <a:spcPct val="0"/>
                </a:spcBef>
                <a:buSzTx/>
                <a:buFontTx/>
                <a:buNone/>
              </a:pPr>
              <a:t>43</a:t>
            </a:fld>
            <a:endParaRPr lang="en-US" altLang="en-US" sz="1200"/>
          </a:p>
        </p:txBody>
      </p:sp>
      <p:pic>
        <p:nvPicPr>
          <p:cNvPr id="3" name="harness with shock absorber.mpg" title="VIDEO NOT PROVIDED Illustration of a lanyard with shock absorber">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1082675" y="1244600"/>
            <a:ext cx="6154738" cy="461645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9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txBox="1">
            <a:spLocks noGrp="1" noChangeArrowheads="1"/>
          </p:cNvSpPr>
          <p:nvPr>
            <p:ph type="title"/>
          </p:nvPr>
        </p:nvSpPr>
        <p:spPr>
          <a:xfrm>
            <a:off x="428625" y="0"/>
            <a:ext cx="8229600" cy="1143000"/>
          </a:xfrm>
        </p:spPr>
        <p:txBody>
          <a:bodyPr/>
          <a:lstStyle/>
          <a:p>
            <a:pPr eaLnBrk="1" hangingPunct="1"/>
            <a:r>
              <a:rPr altLang="en-US" smtClean="0">
                <a:latin typeface="Arial" charset="0"/>
              </a:rPr>
              <a:t>Elements of PFA Systems</a:t>
            </a:r>
          </a:p>
        </p:txBody>
      </p:sp>
      <p:pic>
        <p:nvPicPr>
          <p:cNvPr id="3" name="elements3.mpg" title="VIDEO NOT PROVIDED Picture of an element of PFA systems">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1381125" y="1468438"/>
            <a:ext cx="5865813" cy="440055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07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Anchors</a:t>
            </a:r>
            <a:endParaRPr lang="en-US" dirty="0"/>
          </a:p>
        </p:txBody>
      </p:sp>
      <p:sp>
        <p:nvSpPr>
          <p:cNvPr id="1024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6C0EFA81-82B1-4BA6-BE7A-E96E83854CF4}" type="slidenum">
              <a:rPr lang="en-US" altLang="en-US" sz="1200"/>
              <a:pPr>
                <a:spcBef>
                  <a:spcPct val="0"/>
                </a:spcBef>
                <a:buSzTx/>
                <a:buFontTx/>
                <a:buNone/>
              </a:pPr>
              <a:t>45</a:t>
            </a:fld>
            <a:endParaRPr lang="en-US" altLang="en-US" sz="1200"/>
          </a:p>
        </p:txBody>
      </p:sp>
      <p:sp>
        <p:nvSpPr>
          <p:cNvPr id="102403" name="Rectangle 2" title="Title: Anchors"/>
          <p:cNvSpPr>
            <a:spLocks noChangeArrowheads="1"/>
          </p:cNvSpPr>
          <p:nvPr/>
        </p:nvSpPr>
        <p:spPr bwMode="auto">
          <a:xfrm>
            <a:off x="0" y="4687888"/>
            <a:ext cx="9144000" cy="722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04" name="Text Box 4"/>
          <p:cNvSpPr txBox="1">
            <a:spLocks noChangeArrowheads="1"/>
          </p:cNvSpPr>
          <p:nvPr/>
        </p:nvSpPr>
        <p:spPr bwMode="auto">
          <a:xfrm>
            <a:off x="152400" y="48561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a:solidFill>
                  <a:srgbClr val="2F578D"/>
                </a:solidFill>
              </a:rPr>
              <a:t>Anchors</a:t>
            </a:r>
          </a:p>
        </p:txBody>
      </p:sp>
      <p:sp>
        <p:nvSpPr>
          <p:cNvPr id="102405" name="Rectangle 5" title="Red square for slide decoration"/>
          <p:cNvSpPr>
            <a:spLocks noChangeArrowheads="1"/>
          </p:cNvSpPr>
          <p:nvPr/>
        </p:nvSpPr>
        <p:spPr bwMode="auto">
          <a:xfrm>
            <a:off x="42672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06"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07"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08"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09"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0"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1"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2"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3"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4"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5"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6"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7"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8"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19" name="Rectangle 19" title="Red square for slide decoration"/>
          <p:cNvSpPr>
            <a:spLocks noChangeArrowheads="1"/>
          </p:cNvSpPr>
          <p:nvPr/>
        </p:nvSpPr>
        <p:spPr bwMode="auto">
          <a:xfrm>
            <a:off x="10668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0"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1"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2"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3"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4"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5"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6" name="Rectangle 26" title="Red square for slide decoration"/>
          <p:cNvSpPr>
            <a:spLocks noChangeArrowheads="1"/>
          </p:cNvSpPr>
          <p:nvPr/>
        </p:nvSpPr>
        <p:spPr bwMode="auto">
          <a:xfrm>
            <a:off x="3200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7"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8"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29"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30"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31"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32"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33"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34"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36" name="Rectangle 36" title="Red square for slide decoration"/>
          <p:cNvSpPr>
            <a:spLocks noChangeArrowheads="1"/>
          </p:cNvSpPr>
          <p:nvPr/>
        </p:nvSpPr>
        <p:spPr bwMode="auto">
          <a:xfrm>
            <a:off x="533400" y="1066800"/>
            <a:ext cx="381000" cy="2921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37" name="Rectangle 37" title="Red square for slide decoration"/>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02438"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txBox="1">
            <a:spLocks noGrp="1" noChangeArrowheads="1"/>
          </p:cNvSpPr>
          <p:nvPr>
            <p:ph type="ctrTitle"/>
          </p:nvPr>
        </p:nvSpPr>
        <p:spPr>
          <a:xfrm>
            <a:off x="609600" y="0"/>
            <a:ext cx="7772400" cy="1089025"/>
          </a:xfrm>
        </p:spPr>
        <p:txBody>
          <a:bodyPr/>
          <a:lstStyle/>
          <a:p>
            <a:pPr eaLnBrk="1" hangingPunct="1"/>
            <a:r>
              <a:rPr altLang="en-US" smtClean="0">
                <a:latin typeface="Arial" charset="0"/>
              </a:rPr>
              <a:t>Anchors</a:t>
            </a:r>
          </a:p>
        </p:txBody>
      </p:sp>
      <p:sp>
        <p:nvSpPr>
          <p:cNvPr id="104451" name="Rectangle 3"/>
          <p:cNvSpPr txBox="1">
            <a:spLocks noGrp="1" noChangeArrowheads="1"/>
          </p:cNvSpPr>
          <p:nvPr>
            <p:ph type="subTitle" idx="1"/>
          </p:nvPr>
        </p:nvSpPr>
        <p:spPr>
          <a:xfrm>
            <a:off x="696913" y="1135063"/>
            <a:ext cx="7953375" cy="1752600"/>
          </a:xfrm>
        </p:spPr>
        <p:txBody>
          <a:bodyPr/>
          <a:lstStyle/>
          <a:p>
            <a:pPr algn="l" eaLnBrk="1" hangingPunct="1">
              <a:lnSpc>
                <a:spcPct val="90000"/>
              </a:lnSpc>
            </a:pPr>
            <a:r>
              <a:rPr altLang="en-US" dirty="0" smtClean="0">
                <a:latin typeface="Arial" charset="0"/>
              </a:rPr>
              <a:t>Anchors for PFA equipment must be capable of supporting at least 5,000 pounds per worker attached.</a:t>
            </a:r>
          </a:p>
        </p:txBody>
      </p:sp>
      <p:sp>
        <p:nvSpPr>
          <p:cNvPr id="104452" name="Rectangle 6"/>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5CF92F99-E438-496B-BEBA-58FBBAB146B6}" type="slidenum">
              <a:rPr lang="en-US" altLang="en-US" sz="1200"/>
              <a:pPr>
                <a:spcBef>
                  <a:spcPct val="0"/>
                </a:spcBef>
                <a:buSzTx/>
                <a:buFontTx/>
                <a:buNone/>
              </a:pPr>
              <a:t>46</a:t>
            </a:fld>
            <a:endParaRPr lang="en-US" altLang="en-US" sz="1200"/>
          </a:p>
        </p:txBody>
      </p:sp>
      <p:pic>
        <p:nvPicPr>
          <p:cNvPr id="104453" name="Picture 4" title="Picture of an example of anchors for PFA equipm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3313113"/>
            <a:ext cx="2890837"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pic>
        <p:nvPicPr>
          <p:cNvPr id="104454" name="Picture 5" descr="DBI 3-man anchor.jpg" title="Picture of an example of anchors for PFA equipment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4575" y="3327400"/>
            <a:ext cx="14001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6" descr="KeeRoofPointAnchor.jpg" title="Picture of an example of anchors for PFA equipment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29238" y="3324225"/>
            <a:ext cx="30432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5" descr="C:\Users\natalie\Desktop\Photos\Doing flashing with full protection.jpg" title="Picture of a worker doing flashing with full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032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2"/>
          <p:cNvSpPr txBox="1">
            <a:spLocks noGrp="1" noChangeArrowheads="1"/>
          </p:cNvSpPr>
          <p:nvPr>
            <p:ph type="title"/>
          </p:nvPr>
        </p:nvSpPr>
        <p:spPr>
          <a:xfrm>
            <a:off x="0" y="276225"/>
            <a:ext cx="5776913" cy="1143000"/>
          </a:xfrm>
        </p:spPr>
        <p:txBody>
          <a:bodyPr/>
          <a:lstStyle/>
          <a:p>
            <a:pPr eaLnBrk="1" hangingPunct="1"/>
            <a:r>
              <a:rPr altLang="en-US" smtClean="0">
                <a:latin typeface="Arial" charset="0"/>
              </a:rPr>
              <a:t>Anchors Must Also… </a:t>
            </a:r>
          </a:p>
        </p:txBody>
      </p:sp>
      <p:sp>
        <p:nvSpPr>
          <p:cNvPr id="106500" name="Rectangle 3"/>
          <p:cNvSpPr txBox="1">
            <a:spLocks noGrp="1" noChangeArrowheads="1"/>
          </p:cNvSpPr>
          <p:nvPr>
            <p:ph idx="1"/>
          </p:nvPr>
        </p:nvSpPr>
        <p:spPr>
          <a:xfrm>
            <a:off x="231775" y="3497263"/>
            <a:ext cx="8621713" cy="2251075"/>
          </a:xfrm>
        </p:spPr>
        <p:txBody>
          <a:bodyPr/>
          <a:lstStyle/>
          <a:p>
            <a:pPr eaLnBrk="1" hangingPunct="1"/>
            <a:r>
              <a:rPr altLang="en-US" smtClean="0">
                <a:latin typeface="Arial" charset="0"/>
              </a:rPr>
              <a:t>Be designed, installed and used as part of a complete fall-arrest system </a:t>
            </a:r>
          </a:p>
          <a:p>
            <a:pPr eaLnBrk="1" hangingPunct="1"/>
            <a:r>
              <a:rPr altLang="en-US" smtClean="0">
                <a:latin typeface="Arial" charset="0"/>
              </a:rPr>
              <a:t>Be designed, installed and used under the supervision of a competent person</a:t>
            </a:r>
          </a:p>
          <a:p>
            <a:pPr eaLnBrk="1" hangingPunct="1"/>
            <a:endParaRPr altLang="en-US" smtClean="0">
              <a:latin typeface="Arial" charset="0"/>
            </a:endParaRPr>
          </a:p>
        </p:txBody>
      </p:sp>
      <p:sp>
        <p:nvSpPr>
          <p:cNvPr id="10650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37CAD353-D863-4EA2-99CF-0310DA3DEC75}" type="slidenum">
              <a:rPr lang="en-US" altLang="en-US" sz="1200"/>
              <a:pPr>
                <a:spcBef>
                  <a:spcPct val="0"/>
                </a:spcBef>
                <a:buSzTx/>
                <a:buFontTx/>
                <a:buNone/>
              </a:pPr>
              <a:t>47</a:t>
            </a:fld>
            <a:endParaRPr lang="en-US" altLang="en-US" sz="1200"/>
          </a:p>
        </p:txBody>
      </p:sp>
      <p:sp>
        <p:nvSpPr>
          <p:cNvPr id="106502" name="Rectangle 5"/>
          <p:cNvSpPr>
            <a:spLocks noChangeArrowheads="1"/>
          </p:cNvSpPr>
          <p:nvPr/>
        </p:nvSpPr>
        <p:spPr bwMode="auto">
          <a:xfrm>
            <a:off x="254000" y="1928813"/>
            <a:ext cx="6146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pPr>
            <a:r>
              <a:rPr lang="en-US" altLang="en-US">
                <a:solidFill>
                  <a:schemeClr val="bg1"/>
                </a:solidFill>
              </a:rPr>
              <a:t> Be independent of systems</a:t>
            </a:r>
          </a:p>
          <a:p>
            <a:pPr eaLnBrk="1" hangingPunct="1">
              <a:spcBef>
                <a:spcPct val="0"/>
              </a:spcBef>
              <a:buSzTx/>
              <a:buFontTx/>
              <a:buNone/>
            </a:pPr>
            <a:r>
              <a:rPr lang="en-US" altLang="en-US">
                <a:solidFill>
                  <a:schemeClr val="bg1"/>
                </a:solidFill>
              </a:rPr>
              <a:t>  used to support or suspend </a:t>
            </a:r>
          </a:p>
          <a:p>
            <a:pPr eaLnBrk="1" hangingPunct="1">
              <a:spcBef>
                <a:spcPct val="0"/>
              </a:spcBef>
              <a:buSzTx/>
              <a:buFontTx/>
              <a:buNone/>
            </a:pPr>
            <a:r>
              <a:rPr lang="en-US" altLang="en-US">
                <a:solidFill>
                  <a:schemeClr val="bg1"/>
                </a:solidFill>
              </a:rPr>
              <a:t>  platforms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txBox="1">
            <a:spLocks noGrp="1" noChangeArrowheads="1"/>
          </p:cNvSpPr>
          <p:nvPr>
            <p:ph type="title"/>
          </p:nvPr>
        </p:nvSpPr>
        <p:spPr>
          <a:xfrm>
            <a:off x="0" y="201613"/>
            <a:ext cx="9144000" cy="1143000"/>
          </a:xfrm>
        </p:spPr>
        <p:txBody>
          <a:bodyPr/>
          <a:lstStyle/>
          <a:p>
            <a:pPr eaLnBrk="1" hangingPunct="1"/>
            <a:r>
              <a:rPr altLang="en-US" sz="4200" smtClean="0">
                <a:latin typeface="Arial" charset="0"/>
              </a:rPr>
              <a:t>Manufacturer’s Installation Instructions</a:t>
            </a:r>
          </a:p>
        </p:txBody>
      </p:sp>
      <p:sp>
        <p:nvSpPr>
          <p:cNvPr id="108547" name="Rectangle 3"/>
          <p:cNvSpPr txBox="1">
            <a:spLocks noGrp="1" noChangeArrowheads="1"/>
          </p:cNvSpPr>
          <p:nvPr>
            <p:ph idx="1"/>
          </p:nvPr>
        </p:nvSpPr>
        <p:spPr/>
        <p:txBody>
          <a:bodyPr/>
          <a:lstStyle/>
          <a:p>
            <a:pPr eaLnBrk="1" hangingPunct="1"/>
            <a:r>
              <a:rPr altLang="en-US" smtClean="0">
                <a:latin typeface="Arial" charset="0"/>
              </a:rPr>
              <a:t>Anchors must be installed following the instructions from the manufacturer.</a:t>
            </a:r>
          </a:p>
          <a:p>
            <a:pPr eaLnBrk="1" hangingPunct="1"/>
            <a:r>
              <a:rPr altLang="en-US" smtClean="0">
                <a:latin typeface="Arial" charset="0"/>
              </a:rPr>
              <a:t>Only the </a:t>
            </a:r>
            <a:r>
              <a:rPr altLang="en-US" u="sng" smtClean="0">
                <a:latin typeface="Arial" charset="0"/>
              </a:rPr>
              <a:t>type</a:t>
            </a:r>
            <a:r>
              <a:rPr altLang="en-US" smtClean="0">
                <a:latin typeface="Arial" charset="0"/>
              </a:rPr>
              <a:t> of fasteners described by the manufacturer for use with the anchor may be used.</a:t>
            </a:r>
          </a:p>
          <a:p>
            <a:pPr eaLnBrk="1" hangingPunct="1"/>
            <a:r>
              <a:rPr altLang="en-US" smtClean="0">
                <a:latin typeface="Arial" charset="0"/>
              </a:rPr>
              <a:t>The </a:t>
            </a:r>
            <a:r>
              <a:rPr altLang="en-US" u="sng" smtClean="0">
                <a:latin typeface="Arial" charset="0"/>
              </a:rPr>
              <a:t>quantity</a:t>
            </a:r>
            <a:r>
              <a:rPr altLang="en-US" smtClean="0">
                <a:latin typeface="Arial" charset="0"/>
              </a:rPr>
              <a:t> of fasteners described by the manufacturer for use with the anchor must be installed.</a:t>
            </a:r>
          </a:p>
          <a:p>
            <a:pPr eaLnBrk="1" hangingPunct="1"/>
            <a:endParaRPr altLang="en-US" smtClean="0">
              <a:latin typeface="Arial" charset="0"/>
            </a:endParaRPr>
          </a:p>
        </p:txBody>
      </p:sp>
      <p:sp>
        <p:nvSpPr>
          <p:cNvPr id="1085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634E5CCA-3331-4076-976B-C5416766CCB7}" type="slidenum">
              <a:rPr lang="en-US" altLang="en-US" sz="1200"/>
              <a:pPr>
                <a:spcBef>
                  <a:spcPct val="0"/>
                </a:spcBef>
                <a:buSzTx/>
                <a:buFontTx/>
                <a:buNone/>
              </a:pPr>
              <a:t>48</a:t>
            </a:fld>
            <a:endParaRPr lang="en-US" altLang="en-US" sz="12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txBox="1">
            <a:spLocks noGrp="1" noChangeArrowheads="1"/>
          </p:cNvSpPr>
          <p:nvPr>
            <p:ph type="title"/>
          </p:nvPr>
        </p:nvSpPr>
        <p:spPr>
          <a:xfrm>
            <a:off x="0" y="282575"/>
            <a:ext cx="8737600" cy="838200"/>
          </a:xfrm>
        </p:spPr>
        <p:txBody>
          <a:bodyPr/>
          <a:lstStyle/>
          <a:p>
            <a:pPr eaLnBrk="1" hangingPunct="1"/>
            <a:r>
              <a:rPr altLang="en-US" sz="4000" smtClean="0">
                <a:latin typeface="Arial" charset="0"/>
              </a:rPr>
              <a:t>Locating Roof Anchors—Residential</a:t>
            </a:r>
            <a:br>
              <a:rPr altLang="en-US" sz="4000" smtClean="0">
                <a:latin typeface="Arial" charset="0"/>
              </a:rPr>
            </a:br>
            <a:r>
              <a:rPr altLang="en-US" sz="4000" smtClean="0">
                <a:latin typeface="Arial" charset="0"/>
              </a:rPr>
              <a:t>Some General Guidelines</a:t>
            </a:r>
          </a:p>
        </p:txBody>
      </p:sp>
      <p:sp>
        <p:nvSpPr>
          <p:cNvPr id="110595" name="Rectangle 3"/>
          <p:cNvSpPr txBox="1">
            <a:spLocks noGrp="1" noChangeArrowheads="1"/>
          </p:cNvSpPr>
          <p:nvPr>
            <p:ph idx="1"/>
          </p:nvPr>
        </p:nvSpPr>
        <p:spPr>
          <a:xfrm>
            <a:off x="642938" y="1763713"/>
            <a:ext cx="7772400" cy="3722687"/>
          </a:xfrm>
        </p:spPr>
        <p:txBody>
          <a:bodyPr/>
          <a:lstStyle/>
          <a:p>
            <a:pPr eaLnBrk="1" hangingPunct="1"/>
            <a:r>
              <a:rPr altLang="en-US" smtClean="0">
                <a:latin typeface="Arial" charset="0"/>
              </a:rPr>
              <a:t>Locate at roof peak when possible and at least 6 feet from any exposed roof edge.</a:t>
            </a:r>
            <a:br>
              <a:rPr altLang="en-US" smtClean="0">
                <a:latin typeface="Arial" charset="0"/>
              </a:rPr>
            </a:br>
            <a:endParaRPr altLang="en-US" smtClean="0">
              <a:latin typeface="Arial" charset="0"/>
            </a:endParaRPr>
          </a:p>
          <a:p>
            <a:pPr eaLnBrk="1" hangingPunct="1"/>
            <a:r>
              <a:rPr altLang="en-US" smtClean="0">
                <a:latin typeface="Arial" charset="0"/>
              </a:rPr>
              <a:t>DO NOT install roof anchors on unsupported roof structures, such as eaves or gable overhangs.</a:t>
            </a:r>
          </a:p>
        </p:txBody>
      </p:sp>
      <p:sp>
        <p:nvSpPr>
          <p:cNvPr id="1105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4D12BFBF-295D-4235-B4E3-B88A0010935A}" type="slidenum">
              <a:rPr lang="en-US" altLang="en-US" sz="1200"/>
              <a:pPr>
                <a:spcBef>
                  <a:spcPct val="0"/>
                </a:spcBef>
                <a:buSzTx/>
                <a:buFontTx/>
                <a:buNone/>
              </a:pPr>
              <a:t>49</a:t>
            </a:fld>
            <a:endParaRPr lang="en-US" altLang="en-US"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eaLnBrk="1" hangingPunct="1">
              <a:defRPr/>
            </a:pPr>
            <a:r>
              <a:rPr lang="en-US" altLang="en-US" sz="4000" b="1" dirty="0">
                <a:solidFill>
                  <a:prstClr val="white"/>
                </a:solidFill>
                <a:effectLst>
                  <a:outerShdw blurRad="38100" dist="38100" dir="2700000" algn="tl">
                    <a:srgbClr val="000000"/>
                  </a:outerShdw>
                </a:effectLst>
                <a:latin typeface="Arial" charset="0"/>
                <a:ea typeface="+mn-ea"/>
                <a:cs typeface="+mn-cs"/>
              </a:rPr>
              <a:t>Skill, Craftsmanship and </a:t>
            </a:r>
            <a:r>
              <a:rPr lang="en-US" altLang="en-US" sz="4000" b="1" dirty="0" smtClean="0">
                <a:solidFill>
                  <a:prstClr val="white"/>
                </a:solidFill>
                <a:effectLst>
                  <a:outerShdw blurRad="38100" dist="38100" dir="2700000" algn="tl">
                    <a:srgbClr val="000000"/>
                  </a:outerShdw>
                </a:effectLst>
                <a:latin typeface="Arial" charset="0"/>
                <a:ea typeface="+mn-ea"/>
                <a:cs typeface="+mn-cs"/>
              </a:rPr>
              <a:t>…</a:t>
            </a:r>
            <a:br>
              <a:rPr lang="en-US" altLang="en-US" sz="4000" b="1" dirty="0" smtClean="0">
                <a:solidFill>
                  <a:prstClr val="white"/>
                </a:solidFill>
                <a:effectLst>
                  <a:outerShdw blurRad="38100" dist="38100" dir="2700000" algn="tl">
                    <a:srgbClr val="000000"/>
                  </a:outerShdw>
                </a:effectLst>
                <a:latin typeface="Arial" charset="0"/>
                <a:ea typeface="+mn-ea"/>
                <a:cs typeface="+mn-cs"/>
              </a:rPr>
            </a:br>
            <a:endParaRPr lang="en-US" dirty="0"/>
          </a:p>
        </p:txBody>
      </p:sp>
      <p:sp>
        <p:nvSpPr>
          <p:cNvPr id="21506" name="Slide Number Placeholder 1"/>
          <p:cNvSpPr>
            <a:spLocks noGrp="1"/>
          </p:cNvSpPr>
          <p:nvPr>
            <p:ph type="sldNum" sz="quarter" idx="12"/>
          </p:nvPr>
        </p:nvSpPr>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fld id="{9C34626B-528B-4917-A764-2F4505D50872}" type="slidenum">
              <a:rPr lang="en-US" altLang="en-US" smtClean="0"/>
              <a:pPr/>
              <a:t>5</a:t>
            </a:fld>
            <a:endParaRPr lang="en-US" altLang="en-US" dirty="0"/>
          </a:p>
        </p:txBody>
      </p:sp>
      <p:sp>
        <p:nvSpPr>
          <p:cNvPr id="21508" name="Rectangle 4"/>
          <p:cNvSpPr>
            <a:spLocks noChangeArrowheads="1"/>
          </p:cNvSpPr>
          <p:nvPr/>
        </p:nvSpPr>
        <p:spPr bwMode="auto">
          <a:xfrm>
            <a:off x="487363" y="5867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eaLnBrk="1" hangingPunct="1">
              <a:spcBef>
                <a:spcPct val="0"/>
              </a:spcBef>
              <a:buSzTx/>
              <a:buFontTx/>
              <a:buNone/>
            </a:pPr>
            <a:r>
              <a:rPr lang="en-US" altLang="en-US" sz="4000" b="1" dirty="0">
                <a:solidFill>
                  <a:schemeClr val="tx1"/>
                </a:solidFill>
              </a:rPr>
              <a:t>Danger</a:t>
            </a:r>
          </a:p>
        </p:txBody>
      </p:sp>
      <p:pic>
        <p:nvPicPr>
          <p:cNvPr id="21509" name="Picture 5" descr="roof_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923925"/>
            <a:ext cx="713105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txBox="1">
            <a:spLocks noGrp="1" noChangeArrowheads="1"/>
          </p:cNvSpPr>
          <p:nvPr>
            <p:ph type="title"/>
          </p:nvPr>
        </p:nvSpPr>
        <p:spPr>
          <a:xfrm>
            <a:off x="0" y="381000"/>
            <a:ext cx="9144000" cy="838200"/>
          </a:xfrm>
        </p:spPr>
        <p:txBody>
          <a:bodyPr/>
          <a:lstStyle/>
          <a:p>
            <a:pPr eaLnBrk="1" hangingPunct="1"/>
            <a:r>
              <a:rPr altLang="en-US" smtClean="0">
                <a:latin typeface="Arial" charset="0"/>
              </a:rPr>
              <a:t>Locating Roof Anchors—Residential</a:t>
            </a:r>
            <a:br>
              <a:rPr altLang="en-US" smtClean="0">
                <a:latin typeface="Arial" charset="0"/>
              </a:rPr>
            </a:br>
            <a:r>
              <a:rPr altLang="en-US" smtClean="0">
                <a:latin typeface="Arial" charset="0"/>
              </a:rPr>
              <a:t>Some General Guidelines</a:t>
            </a:r>
          </a:p>
        </p:txBody>
      </p:sp>
      <p:sp>
        <p:nvSpPr>
          <p:cNvPr id="112643" name="Rectangle 3"/>
          <p:cNvSpPr txBox="1">
            <a:spLocks noGrp="1" noChangeArrowheads="1"/>
          </p:cNvSpPr>
          <p:nvPr>
            <p:ph idx="1"/>
          </p:nvPr>
        </p:nvSpPr>
        <p:spPr>
          <a:xfrm>
            <a:off x="762000" y="1814513"/>
            <a:ext cx="7772400" cy="3700462"/>
          </a:xfrm>
        </p:spPr>
        <p:txBody>
          <a:bodyPr/>
          <a:lstStyle/>
          <a:p>
            <a:pPr eaLnBrk="1" hangingPunct="1"/>
            <a:r>
              <a:rPr altLang="en-US" sz="2800" smtClean="0">
                <a:latin typeface="Arial" charset="0"/>
              </a:rPr>
              <a:t>Hip roofs may require a roof anchor at each hip face.</a:t>
            </a:r>
          </a:p>
          <a:p>
            <a:pPr eaLnBrk="1" hangingPunct="1">
              <a:buFontTx/>
              <a:buNone/>
            </a:pPr>
            <a:endParaRPr altLang="en-US" sz="1200" smtClean="0">
              <a:latin typeface="Arial" charset="0"/>
            </a:endParaRPr>
          </a:p>
          <a:p>
            <a:pPr eaLnBrk="1" hangingPunct="1"/>
            <a:r>
              <a:rPr altLang="en-US" sz="2800" smtClean="0">
                <a:latin typeface="Arial" charset="0"/>
              </a:rPr>
              <a:t>Reduce swing fall hazards on long roof faces by using multiple roof anchors installed at least 6 feet from the rake edge.</a:t>
            </a:r>
          </a:p>
          <a:p>
            <a:pPr eaLnBrk="1" hangingPunct="1">
              <a:buFont typeface="Arial" charset="0"/>
              <a:buNone/>
            </a:pPr>
            <a:endParaRPr altLang="en-US" sz="1200" smtClean="0">
              <a:latin typeface="Arial" charset="0"/>
            </a:endParaRPr>
          </a:p>
          <a:p>
            <a:pPr eaLnBrk="1" hangingPunct="1"/>
            <a:r>
              <a:rPr altLang="en-US" sz="2800" smtClean="0">
                <a:latin typeface="Arial" charset="0"/>
              </a:rPr>
              <a:t>Best anchor position is directly above worker.</a:t>
            </a:r>
          </a:p>
        </p:txBody>
      </p:sp>
      <p:sp>
        <p:nvSpPr>
          <p:cNvPr id="1126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49DD685-0A75-4183-A2F7-3AEC007D6F13}" type="slidenum">
              <a:rPr lang="en-US" altLang="en-US" sz="1200"/>
              <a:pPr>
                <a:spcBef>
                  <a:spcPct val="0"/>
                </a:spcBef>
                <a:buSzTx/>
                <a:buFontTx/>
                <a:buNone/>
              </a:pPr>
              <a:t>50</a:t>
            </a:fld>
            <a:endParaRPr lang="en-US" altLang="en-US" sz="12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txBox="1">
            <a:spLocks noGrp="1" noChangeArrowheads="1"/>
          </p:cNvSpPr>
          <p:nvPr>
            <p:ph type="title"/>
          </p:nvPr>
        </p:nvSpPr>
        <p:spPr>
          <a:xfrm>
            <a:off x="442913" y="0"/>
            <a:ext cx="8229600" cy="1143000"/>
          </a:xfrm>
        </p:spPr>
        <p:txBody>
          <a:bodyPr/>
          <a:lstStyle/>
          <a:p>
            <a:pPr eaLnBrk="1" hangingPunct="1"/>
            <a:r>
              <a:rPr altLang="en-US" smtClean="0">
                <a:latin typeface="Arial" charset="0"/>
              </a:rPr>
              <a:t>Swing Fall Hazards</a:t>
            </a:r>
          </a:p>
        </p:txBody>
      </p:sp>
      <p:sp>
        <p:nvSpPr>
          <p:cNvPr id="1146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5EDE479-DF39-44B2-94C5-1E837BA676DF}" type="slidenum">
              <a:rPr lang="en-US" altLang="en-US" sz="1200"/>
              <a:pPr>
                <a:spcBef>
                  <a:spcPct val="0"/>
                </a:spcBef>
                <a:buSzTx/>
                <a:buFontTx/>
                <a:buNone/>
              </a:pPr>
              <a:t>51</a:t>
            </a:fld>
            <a:endParaRPr lang="en-US" altLang="en-US" sz="1200"/>
          </a:p>
        </p:txBody>
      </p:sp>
      <p:pic>
        <p:nvPicPr>
          <p:cNvPr id="114692" name="Picture 3" title="Illustration of a swing fall 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1204913"/>
            <a:ext cx="3421062"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
        <p:nvSpPr>
          <p:cNvPr id="712708" name="Text Box 4"/>
          <p:cNvSpPr txBox="1">
            <a:spLocks noChangeArrowheads="1"/>
          </p:cNvSpPr>
          <p:nvPr/>
        </p:nvSpPr>
        <p:spPr bwMode="auto">
          <a:xfrm>
            <a:off x="4953000" y="4953000"/>
            <a:ext cx="3395663" cy="492125"/>
          </a:xfrm>
          <a:prstGeom prst="rect">
            <a:avLst/>
          </a:prstGeom>
          <a:noFill/>
          <a:ln w="63500">
            <a:noFill/>
            <a:miter lim="800000"/>
            <a:headEnd/>
            <a:tailEnd/>
          </a:ln>
          <a:effectLst/>
        </p:spPr>
        <p:txBody>
          <a:bodyPr wrap="none">
            <a:spAutoFit/>
          </a:bodyPr>
          <a:lstStyle/>
          <a:p>
            <a:pPr eaLnBrk="1" hangingPunct="1">
              <a:defRPr/>
            </a:pPr>
            <a:r>
              <a:rPr lang="en-US" sz="2600" dirty="0">
                <a:solidFill>
                  <a:schemeClr val="bg1"/>
                </a:solidFill>
                <a:effectLst>
                  <a:outerShdw blurRad="38100" dist="38100" dir="2700000" algn="tl">
                    <a:srgbClr val="000000"/>
                  </a:outerShdw>
                </a:effectLst>
                <a:latin typeface="Arial" pitchFamily="34" charset="0"/>
                <a:cs typeface="Arial" pitchFamily="34" charset="0"/>
              </a:rPr>
              <a:t>Gable End Swing Fall</a:t>
            </a:r>
          </a:p>
        </p:txBody>
      </p:sp>
      <p:sp>
        <p:nvSpPr>
          <p:cNvPr id="712709" name="Text Box 5"/>
          <p:cNvSpPr txBox="1">
            <a:spLocks noChangeArrowheads="1"/>
          </p:cNvSpPr>
          <p:nvPr/>
        </p:nvSpPr>
        <p:spPr bwMode="auto">
          <a:xfrm>
            <a:off x="911225" y="5040313"/>
            <a:ext cx="3051175" cy="492125"/>
          </a:xfrm>
          <a:prstGeom prst="rect">
            <a:avLst/>
          </a:prstGeom>
          <a:noFill/>
          <a:ln w="63500">
            <a:noFill/>
            <a:miter lim="800000"/>
            <a:headEnd/>
            <a:tailEnd/>
          </a:ln>
          <a:effectLst/>
        </p:spPr>
        <p:txBody>
          <a:bodyPr>
            <a:spAutoFit/>
          </a:bodyPr>
          <a:lstStyle/>
          <a:p>
            <a:pPr eaLnBrk="1" hangingPunct="1">
              <a:defRPr/>
            </a:pPr>
            <a:r>
              <a:rPr lang="en-US" sz="2600" dirty="0">
                <a:solidFill>
                  <a:schemeClr val="bg1"/>
                </a:solidFill>
                <a:effectLst>
                  <a:outerShdw blurRad="38100" dist="38100" dir="2700000" algn="tl">
                    <a:srgbClr val="000000"/>
                  </a:outerShdw>
                </a:effectLst>
                <a:latin typeface="Arial" pitchFamily="34" charset="0"/>
                <a:cs typeface="Arial" pitchFamily="34" charset="0"/>
              </a:rPr>
              <a:t>Swing Fall Hazard</a:t>
            </a:r>
          </a:p>
        </p:txBody>
      </p:sp>
      <p:pic>
        <p:nvPicPr>
          <p:cNvPr id="114695" name="Picture 6" title="Illustration of a gable end swing f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44688"/>
            <a:ext cx="44608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dirty="0" smtClean="0"/>
              <a:t>Swing Fall Hazard</a:t>
            </a:r>
            <a:endParaRPr lang="en-US" dirty="0"/>
          </a:p>
        </p:txBody>
      </p:sp>
      <p:sp>
        <p:nvSpPr>
          <p:cNvPr id="116738" name="Slide Number Placeholder 2"/>
          <p:cNvSpPr>
            <a:spLocks noGrp="1"/>
          </p:cNvSpPr>
          <p:nvPr>
            <p:ph type="sldNum" sz="quarter" idx="12"/>
          </p:nvPr>
        </p:nvSpPr>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fld id="{643EA832-0734-415D-B710-85F793E43F13}" type="slidenum">
              <a:rPr lang="en-US" altLang="en-US" smtClean="0"/>
              <a:pPr/>
              <a:t>52</a:t>
            </a:fld>
            <a:endParaRPr lang="en-US" altLang="en-US"/>
          </a:p>
        </p:txBody>
      </p:sp>
      <p:pic>
        <p:nvPicPr>
          <p:cNvPr id="116739" name="Picture 2" descr="C:\Users\natalie\AppData\Local\Microsoft\Windows\Temporary Internet Files\Content.Outlook\WGA26GFQ\Swing fall hazard.png" title="Pictrure of a swing fall ha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281"/>
            <a:ext cx="916305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txBox="1">
            <a:spLocks noGrp="1" noChangeArrowheads="1"/>
          </p:cNvSpPr>
          <p:nvPr>
            <p:ph type="title" sz="quarter"/>
          </p:nvPr>
        </p:nvSpPr>
        <p:spPr>
          <a:xfrm>
            <a:off x="700088" y="0"/>
            <a:ext cx="7772400" cy="838200"/>
          </a:xfrm>
        </p:spPr>
        <p:txBody>
          <a:bodyPr/>
          <a:lstStyle/>
          <a:p>
            <a:pPr eaLnBrk="1" hangingPunct="1"/>
            <a:r>
              <a:rPr altLang="en-US" smtClean="0">
                <a:latin typeface="Arial" charset="0"/>
              </a:rPr>
              <a:t>Common Roof Anchors</a:t>
            </a:r>
          </a:p>
        </p:txBody>
      </p:sp>
      <p:pic>
        <p:nvPicPr>
          <p:cNvPr id="118787" name="Picture 3" descr="2103670_sm"/>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55663" y="1100138"/>
            <a:ext cx="1489075" cy="1739900"/>
          </a:xfrm>
          <a:noFill/>
        </p:spPr>
      </p:pic>
      <p:pic>
        <p:nvPicPr>
          <p:cNvPr id="118788" name="Picture 4" descr="AO Safety swivel ancho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819400" y="1074738"/>
            <a:ext cx="2319338" cy="2028825"/>
          </a:xfrm>
          <a:noFill/>
        </p:spPr>
      </p:pic>
      <p:pic>
        <p:nvPicPr>
          <p:cNvPr id="118789" name="Picture 5" descr="DBI Permenent rooftop anchor2100070"/>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15900" y="3302000"/>
            <a:ext cx="1438275" cy="2178050"/>
          </a:xfrm>
          <a:noFill/>
        </p:spPr>
      </p:pic>
      <p:pic>
        <p:nvPicPr>
          <p:cNvPr id="118790" name="Content Placeholder 15" descr="skyhook.jpg" title="Picture of a skyhook"/>
          <p:cNvPicPr>
            <a:picLocks noGrp="1" noChangeAspect="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475163" y="3530600"/>
            <a:ext cx="1981200" cy="1981200"/>
          </a:xfrm>
        </p:spPr>
      </p:pic>
      <p:sp>
        <p:nvSpPr>
          <p:cNvPr id="118791" name="Slide Number Placeholder 6"/>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FDD2DF4F-741B-44C8-AE9A-884106124D99}" type="slidenum">
              <a:rPr lang="en-US" altLang="en-US" sz="1200"/>
              <a:pPr>
                <a:spcBef>
                  <a:spcPct val="0"/>
                </a:spcBef>
                <a:buSzTx/>
                <a:buFontTx/>
                <a:buNone/>
              </a:pPr>
              <a:t>53</a:t>
            </a:fld>
            <a:endParaRPr lang="en-US" altLang="en-US" sz="1200"/>
          </a:p>
        </p:txBody>
      </p:sp>
      <p:grpSp>
        <p:nvGrpSpPr>
          <p:cNvPr id="118792" name="Group 7" title="Picture of a wood and metal deck"/>
          <p:cNvGrpSpPr>
            <a:grpSpLocks/>
          </p:cNvGrpSpPr>
          <p:nvPr/>
        </p:nvGrpSpPr>
        <p:grpSpPr bwMode="auto">
          <a:xfrm>
            <a:off x="5472113" y="1131888"/>
            <a:ext cx="3276600" cy="2274887"/>
            <a:chOff x="3312" y="816"/>
            <a:chExt cx="2064" cy="1433"/>
          </a:xfrm>
        </p:grpSpPr>
        <p:pic>
          <p:nvPicPr>
            <p:cNvPr id="118797" name="Picture 8" title="Picture of a wood and metal de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 y="816"/>
              <a:ext cx="2064"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8" name="Text Box 9"/>
            <p:cNvSpPr txBox="1">
              <a:spLocks noChangeArrowheads="1"/>
            </p:cNvSpPr>
            <p:nvPr/>
          </p:nvSpPr>
          <p:spPr bwMode="auto">
            <a:xfrm>
              <a:off x="3456" y="2016"/>
              <a:ext cx="157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1800">
                  <a:solidFill>
                    <a:schemeClr val="tx1"/>
                  </a:solidFill>
                </a:rPr>
                <a:t>Wood and Metal Deck</a:t>
              </a:r>
            </a:p>
          </p:txBody>
        </p:sp>
      </p:grpSp>
      <p:grpSp>
        <p:nvGrpSpPr>
          <p:cNvPr id="118793" name="Group 13" title="Picture of a standing-seam roof anchor"/>
          <p:cNvGrpSpPr>
            <a:grpSpLocks/>
          </p:cNvGrpSpPr>
          <p:nvPr/>
        </p:nvGrpSpPr>
        <p:grpSpPr bwMode="auto">
          <a:xfrm>
            <a:off x="1752600" y="3433763"/>
            <a:ext cx="2851150" cy="1897062"/>
            <a:chOff x="1401" y="2375"/>
            <a:chExt cx="2269" cy="1292"/>
          </a:xfrm>
        </p:grpSpPr>
        <p:pic>
          <p:nvPicPr>
            <p:cNvPr id="118795" name="Picture 12" descr="G5 Standing Seam anch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 y="2375"/>
              <a:ext cx="1906"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6" name="Text Box 10"/>
            <p:cNvSpPr txBox="1">
              <a:spLocks noChangeArrowheads="1"/>
            </p:cNvSpPr>
            <p:nvPr/>
          </p:nvSpPr>
          <p:spPr bwMode="auto">
            <a:xfrm>
              <a:off x="1401" y="3416"/>
              <a:ext cx="226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1800">
                  <a:solidFill>
                    <a:schemeClr val="tx1"/>
                  </a:solidFill>
                </a:rPr>
                <a:t>Standing-Seam Roof</a:t>
              </a:r>
            </a:p>
          </p:txBody>
        </p:sp>
      </p:grpSp>
      <p:pic>
        <p:nvPicPr>
          <p:cNvPr id="118794" name="Picture 14" descr="DBI Non-penetrating anch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3838" y="3875088"/>
            <a:ext cx="2124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7"/>
          <p:cNvSpPr txBox="1">
            <a:spLocks noGrp="1"/>
          </p:cNvSpPr>
          <p:nvPr>
            <p:ph type="title"/>
          </p:nvPr>
        </p:nvSpPr>
        <p:spPr>
          <a:xfrm>
            <a:off x="457200" y="0"/>
            <a:ext cx="8229600" cy="1001713"/>
          </a:xfrm>
        </p:spPr>
        <p:txBody>
          <a:bodyPr/>
          <a:lstStyle/>
          <a:p>
            <a:r>
              <a:rPr altLang="en-US" smtClean="0">
                <a:latin typeface="Arial" charset="0"/>
              </a:rPr>
              <a:t>Anchor Quiz</a:t>
            </a:r>
          </a:p>
        </p:txBody>
      </p:sp>
      <p:sp>
        <p:nvSpPr>
          <p:cNvPr id="120835" name="Content Placeholder 8"/>
          <p:cNvSpPr txBox="1">
            <a:spLocks noGrp="1"/>
          </p:cNvSpPr>
          <p:nvPr>
            <p:ph idx="1"/>
          </p:nvPr>
        </p:nvSpPr>
        <p:spPr>
          <a:xfrm>
            <a:off x="457200" y="1160463"/>
            <a:ext cx="8229600" cy="4776787"/>
          </a:xfrm>
        </p:spPr>
        <p:txBody>
          <a:bodyPr/>
          <a:lstStyle/>
          <a:p>
            <a:pPr>
              <a:buFont typeface="Arial" charset="0"/>
              <a:buNone/>
            </a:pPr>
            <a:r>
              <a:rPr altLang="en-US" smtClean="0">
                <a:latin typeface="Arial" charset="0"/>
              </a:rPr>
              <a:t>Can a crane’s hook or load line be used as an anchor point for a PFA system?</a:t>
            </a:r>
          </a:p>
          <a:p>
            <a:pPr>
              <a:buFont typeface="Arial" charset="0"/>
              <a:buNone/>
            </a:pPr>
            <a:endParaRPr altLang="en-US" smtClean="0">
              <a:latin typeface="Arial" charset="0"/>
            </a:endParaRPr>
          </a:p>
        </p:txBody>
      </p:sp>
      <p:sp>
        <p:nvSpPr>
          <p:cNvPr id="120836"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EF32D09-CE8E-4A98-9CD4-02BAF79C4997}" type="slidenum">
              <a:rPr lang="en-US" altLang="en-US" sz="1200"/>
              <a:pPr>
                <a:spcBef>
                  <a:spcPct val="0"/>
                </a:spcBef>
                <a:buSzTx/>
                <a:buFontTx/>
                <a:buNone/>
              </a:pPr>
              <a:t>54</a:t>
            </a:fld>
            <a:endParaRPr lang="en-US" altLang="en-US" sz="1200"/>
          </a:p>
        </p:txBody>
      </p:sp>
      <p:pic>
        <p:nvPicPr>
          <p:cNvPr id="120837" name="Picture 9" descr="Image 23.3.Properly balanced load being lifted by a crane.JPG" title="Picture of a properly balanced load being lifted by a cra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8688" y="2420938"/>
            <a:ext cx="5024437"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txBox="1">
            <a:spLocks noGrp="1"/>
          </p:cNvSpPr>
          <p:nvPr>
            <p:ph type="title"/>
          </p:nvPr>
        </p:nvSpPr>
        <p:spPr>
          <a:xfrm>
            <a:off x="471488" y="0"/>
            <a:ext cx="8229600" cy="1143000"/>
          </a:xfrm>
        </p:spPr>
        <p:txBody>
          <a:bodyPr/>
          <a:lstStyle/>
          <a:p>
            <a:r>
              <a:rPr altLang="en-US" smtClean="0">
                <a:latin typeface="Arial" charset="0"/>
              </a:rPr>
              <a:t>New Subpart CC Addresses</a:t>
            </a:r>
          </a:p>
        </p:txBody>
      </p:sp>
      <p:sp>
        <p:nvSpPr>
          <p:cNvPr id="3" name="Content Placeholder 2"/>
          <p:cNvSpPr>
            <a:spLocks noGrp="1"/>
          </p:cNvSpPr>
          <p:nvPr>
            <p:ph idx="1"/>
          </p:nvPr>
        </p:nvSpPr>
        <p:spPr>
          <a:xfrm>
            <a:off x="457200" y="1450975"/>
            <a:ext cx="8229600" cy="4675188"/>
          </a:xfrm>
        </p:spPr>
        <p:txBody>
          <a:bodyPr/>
          <a:lstStyle/>
          <a:p>
            <a:pPr>
              <a:buFont typeface="Arial" charset="0"/>
              <a:buNone/>
              <a:defRPr/>
            </a:pPr>
            <a:r>
              <a:rPr dirty="0" smtClean="0"/>
              <a:t>29 CFR §1926.1423(j). A PFA system is permitted to be anchored to a crane’s hook or other part of the load line if all of the following are met:</a:t>
            </a:r>
          </a:p>
          <a:p>
            <a:pPr marL="514350" indent="-514350">
              <a:buFont typeface="Arial" charset="0"/>
              <a:buAutoNum type="arabicParenR"/>
              <a:defRPr/>
            </a:pPr>
            <a:r>
              <a:rPr dirty="0" smtClean="0"/>
              <a:t>Capable of supporting 5,000 pounds</a:t>
            </a:r>
          </a:p>
          <a:p>
            <a:pPr marL="514350" indent="-514350">
              <a:buFont typeface="Arial" charset="0"/>
              <a:buAutoNum type="arabicParenR"/>
              <a:defRPr/>
            </a:pPr>
            <a:r>
              <a:rPr dirty="0" smtClean="0"/>
              <a:t>Operator must be at work site and informed of the use</a:t>
            </a:r>
          </a:p>
          <a:p>
            <a:pPr marL="514350" indent="-514350">
              <a:buFont typeface="Arial" charset="0"/>
              <a:buAutoNum type="arabicParenR"/>
              <a:defRPr/>
            </a:pPr>
            <a:r>
              <a:rPr dirty="0" smtClean="0"/>
              <a:t>No load is suspended from the load line</a:t>
            </a:r>
            <a:endParaRPr dirty="0"/>
          </a:p>
        </p:txBody>
      </p:sp>
      <p:sp>
        <p:nvSpPr>
          <p:cNvPr id="1228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41B19A73-14BD-4668-888A-4A972AEFA380}" type="slidenum">
              <a:rPr lang="en-US" altLang="en-US" sz="1200"/>
              <a:pPr>
                <a:spcBef>
                  <a:spcPct val="0"/>
                </a:spcBef>
                <a:buSzTx/>
                <a:buFontTx/>
                <a:buNone/>
              </a:pPr>
              <a:t>55</a:t>
            </a:fld>
            <a:endParaRPr lang="en-US" altLang="en-US" sz="120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Rescue</a:t>
            </a:r>
            <a:endParaRPr lang="en-US" dirty="0"/>
          </a:p>
        </p:txBody>
      </p:sp>
      <p:sp>
        <p:nvSpPr>
          <p:cNvPr id="1249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676FFD60-DDDD-4D80-812E-F6B04E2C8735}" type="slidenum">
              <a:rPr lang="en-US" altLang="en-US" sz="1200"/>
              <a:pPr>
                <a:spcBef>
                  <a:spcPct val="0"/>
                </a:spcBef>
                <a:buSzTx/>
                <a:buFontTx/>
                <a:buNone/>
              </a:pPr>
              <a:t>56</a:t>
            </a:fld>
            <a:endParaRPr lang="en-US" altLang="en-US" sz="1200"/>
          </a:p>
        </p:txBody>
      </p:sp>
      <p:sp>
        <p:nvSpPr>
          <p:cNvPr id="124931" name="Rectangle 2" title="Title: Rescue"/>
          <p:cNvSpPr>
            <a:spLocks noChangeArrowheads="1"/>
          </p:cNvSpPr>
          <p:nvPr/>
        </p:nvSpPr>
        <p:spPr bwMode="auto">
          <a:xfrm>
            <a:off x="0" y="4137025"/>
            <a:ext cx="9144000" cy="62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32" name="Text Box 4"/>
          <p:cNvSpPr txBox="1">
            <a:spLocks noChangeArrowheads="1"/>
          </p:cNvSpPr>
          <p:nvPr/>
        </p:nvSpPr>
        <p:spPr bwMode="auto">
          <a:xfrm>
            <a:off x="152400" y="42084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a:solidFill>
                  <a:srgbClr val="2F578D"/>
                </a:solidFill>
              </a:rPr>
              <a:t>Rescue</a:t>
            </a:r>
          </a:p>
        </p:txBody>
      </p:sp>
      <p:sp>
        <p:nvSpPr>
          <p:cNvPr id="124933" name="Rectangle 5" title="Red square for slide decoration"/>
          <p:cNvSpPr>
            <a:spLocks noChangeArrowheads="1"/>
          </p:cNvSpPr>
          <p:nvPr/>
        </p:nvSpPr>
        <p:spPr bwMode="auto">
          <a:xfrm>
            <a:off x="42672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34"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35"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36"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37"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38"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39"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0"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1"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2"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3"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4"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5"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6"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7" name="Rectangle 19" title="Red square for slide decoration"/>
          <p:cNvSpPr>
            <a:spLocks noChangeArrowheads="1"/>
          </p:cNvSpPr>
          <p:nvPr/>
        </p:nvSpPr>
        <p:spPr bwMode="auto">
          <a:xfrm>
            <a:off x="10668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8"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49"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0"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1"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2"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3"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4" name="Rectangle 26" title="Red square for slide decoration"/>
          <p:cNvSpPr>
            <a:spLocks noChangeArrowheads="1"/>
          </p:cNvSpPr>
          <p:nvPr/>
        </p:nvSpPr>
        <p:spPr bwMode="auto">
          <a:xfrm>
            <a:off x="3200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5"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6"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7"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8"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59"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60"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61"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62"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64" name="Rectangle 36" title="Red square for slide decoration"/>
          <p:cNvSpPr>
            <a:spLocks noChangeArrowheads="1"/>
          </p:cNvSpPr>
          <p:nvPr/>
        </p:nvSpPr>
        <p:spPr bwMode="auto">
          <a:xfrm>
            <a:off x="533400" y="1066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65" name="Rectangle 37" title="Red square for slide decoration"/>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
        <p:nvSpPr>
          <p:cNvPr id="124966"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txBox="1">
            <a:spLocks noGrp="1" noChangeArrowheads="1"/>
          </p:cNvSpPr>
          <p:nvPr>
            <p:ph type="title"/>
          </p:nvPr>
        </p:nvSpPr>
        <p:spPr>
          <a:xfrm>
            <a:off x="457200" y="0"/>
            <a:ext cx="8229600" cy="1030288"/>
          </a:xfrm>
        </p:spPr>
        <p:txBody>
          <a:bodyPr/>
          <a:lstStyle/>
          <a:p>
            <a:pPr eaLnBrk="1" hangingPunct="1"/>
            <a:r>
              <a:rPr altLang="en-US" smtClean="0">
                <a:latin typeface="Arial" charset="0"/>
              </a:rPr>
              <a:t>OSHA Standard</a:t>
            </a:r>
          </a:p>
        </p:txBody>
      </p:sp>
      <p:sp>
        <p:nvSpPr>
          <p:cNvPr id="126979" name="Rectangle 3"/>
          <p:cNvSpPr txBox="1">
            <a:spLocks noGrp="1" noChangeArrowheads="1"/>
          </p:cNvSpPr>
          <p:nvPr>
            <p:ph idx="1"/>
          </p:nvPr>
        </p:nvSpPr>
        <p:spPr>
          <a:xfrm>
            <a:off x="685800" y="1524000"/>
            <a:ext cx="7772400" cy="2655888"/>
          </a:xfrm>
        </p:spPr>
        <p:txBody>
          <a:bodyPr/>
          <a:lstStyle/>
          <a:p>
            <a:pPr eaLnBrk="1" hangingPunct="1">
              <a:buFontTx/>
              <a:buNone/>
            </a:pPr>
            <a:r>
              <a:rPr altLang="en-US" smtClean="0">
                <a:solidFill>
                  <a:schemeClr val="bg1"/>
                </a:solidFill>
                <a:latin typeface="Arial" charset="0"/>
              </a:rPr>
              <a:t>the “… employer shall provide for prompt rescue of employees in the event of a fall or shall assure that employees are able to rescue themselves.” </a:t>
            </a:r>
          </a:p>
          <a:p>
            <a:pPr eaLnBrk="1" hangingPunct="1">
              <a:buFontTx/>
              <a:buNone/>
            </a:pPr>
            <a:endParaRPr altLang="en-US" smtClean="0">
              <a:solidFill>
                <a:schemeClr val="bg1"/>
              </a:solidFill>
              <a:latin typeface="Arial" charset="0"/>
            </a:endParaRPr>
          </a:p>
          <a:p>
            <a:pPr algn="r" eaLnBrk="1" hangingPunct="1">
              <a:buFontTx/>
              <a:buNone/>
            </a:pPr>
            <a:r>
              <a:rPr altLang="en-US" sz="1400" smtClean="0">
                <a:solidFill>
                  <a:schemeClr val="bg1"/>
                </a:solidFill>
                <a:latin typeface="Arial" charset="0"/>
              </a:rPr>
              <a:t>29 CFR 1926.502(d)(20)</a:t>
            </a:r>
          </a:p>
        </p:txBody>
      </p:sp>
      <p:sp>
        <p:nvSpPr>
          <p:cNvPr id="1269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D4FF600-63CB-4752-B1C8-06CDA93447E5}" type="slidenum">
              <a:rPr lang="en-US" altLang="en-US" sz="1200"/>
              <a:pPr>
                <a:spcBef>
                  <a:spcPct val="0"/>
                </a:spcBef>
                <a:buSzTx/>
                <a:buFontTx/>
                <a:buNone/>
              </a:pPr>
              <a:t>57</a:t>
            </a:fld>
            <a:endParaRPr lang="en-US" altLang="en-US" sz="120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txBox="1">
            <a:spLocks noGrp="1" noChangeArrowheads="1"/>
          </p:cNvSpPr>
          <p:nvPr>
            <p:ph type="title"/>
          </p:nvPr>
        </p:nvSpPr>
        <p:spPr>
          <a:xfrm>
            <a:off x="195263" y="0"/>
            <a:ext cx="8229600" cy="1143000"/>
          </a:xfrm>
        </p:spPr>
        <p:txBody>
          <a:bodyPr/>
          <a:lstStyle/>
          <a:p>
            <a:pPr eaLnBrk="1" hangingPunct="1"/>
            <a:r>
              <a:rPr altLang="en-US" smtClean="0">
                <a:latin typeface="Arial" charset="0"/>
              </a:rPr>
              <a:t>Fall Rescue Plan</a:t>
            </a:r>
          </a:p>
        </p:txBody>
      </p:sp>
      <p:sp>
        <p:nvSpPr>
          <p:cNvPr id="129027" name="Rectangle 3"/>
          <p:cNvSpPr txBox="1">
            <a:spLocks noGrp="1" noChangeArrowheads="1"/>
          </p:cNvSpPr>
          <p:nvPr>
            <p:ph idx="1"/>
          </p:nvPr>
        </p:nvSpPr>
        <p:spPr>
          <a:xfrm>
            <a:off x="306388" y="1071563"/>
            <a:ext cx="8340725" cy="4641850"/>
          </a:xfrm>
        </p:spPr>
        <p:txBody>
          <a:bodyPr/>
          <a:lstStyle/>
          <a:p>
            <a:pPr indent="0" eaLnBrk="1" hangingPunct="1">
              <a:spcBef>
                <a:spcPts val="600"/>
              </a:spcBef>
              <a:buClr>
                <a:schemeClr val="bg1"/>
              </a:buClr>
              <a:buFont typeface="Arial" charset="0"/>
              <a:buNone/>
            </a:pPr>
            <a:r>
              <a:rPr altLang="en-US" sz="2800" smtClean="0">
                <a:solidFill>
                  <a:srgbClr val="FF0000"/>
                </a:solidFill>
                <a:latin typeface="Arial" charset="0"/>
                <a:sym typeface="Wingdings" pitchFamily="1" charset="2"/>
              </a:rPr>
              <a:t> </a:t>
            </a:r>
            <a:r>
              <a:rPr altLang="en-US" sz="2800" smtClean="0">
                <a:solidFill>
                  <a:schemeClr val="bg1"/>
                </a:solidFill>
                <a:latin typeface="Arial" charset="0"/>
              </a:rPr>
              <a:t>Rescue should be addressed in your</a:t>
            </a:r>
          </a:p>
          <a:p>
            <a:pPr indent="0" eaLnBrk="1" hangingPunct="1">
              <a:spcBef>
                <a:spcPts val="600"/>
              </a:spcBef>
              <a:buClr>
                <a:schemeClr val="bg1"/>
              </a:buClr>
              <a:buFont typeface="Arial" charset="0"/>
              <a:buNone/>
            </a:pPr>
            <a:r>
              <a:rPr altLang="en-US" sz="2800" smtClean="0">
                <a:solidFill>
                  <a:schemeClr val="bg1"/>
                </a:solidFill>
                <a:latin typeface="Arial" charset="0"/>
              </a:rPr>
              <a:t>    company safety program as part of its fall-</a:t>
            </a:r>
          </a:p>
          <a:p>
            <a:pPr indent="0" eaLnBrk="1" hangingPunct="1">
              <a:spcBef>
                <a:spcPts val="600"/>
              </a:spcBef>
              <a:buClr>
                <a:schemeClr val="bg1"/>
              </a:buClr>
              <a:buFont typeface="Arial" charset="0"/>
              <a:buNone/>
            </a:pPr>
            <a:r>
              <a:rPr altLang="en-US" sz="2800" smtClean="0">
                <a:solidFill>
                  <a:schemeClr val="bg1"/>
                </a:solidFill>
                <a:latin typeface="Arial" charset="0"/>
              </a:rPr>
              <a:t>    protection plan. </a:t>
            </a:r>
          </a:p>
          <a:p>
            <a:pPr indent="0" eaLnBrk="1" hangingPunct="1">
              <a:buClr>
                <a:schemeClr val="bg1"/>
              </a:buClr>
              <a:buFont typeface="Arial" charset="0"/>
              <a:buNone/>
            </a:pPr>
            <a:endParaRPr altLang="en-US" sz="1200" smtClean="0">
              <a:solidFill>
                <a:schemeClr val="bg1"/>
              </a:solidFill>
              <a:latin typeface="Arial" charset="0"/>
            </a:endParaRPr>
          </a:p>
          <a:p>
            <a:pPr indent="0" eaLnBrk="1" hangingPunct="1">
              <a:spcBef>
                <a:spcPts val="600"/>
              </a:spcBef>
              <a:buClr>
                <a:schemeClr val="bg1"/>
              </a:buClr>
              <a:buFont typeface="Arial" charset="0"/>
              <a:buNone/>
            </a:pPr>
            <a:r>
              <a:rPr altLang="en-US" sz="2800" smtClean="0">
                <a:solidFill>
                  <a:srgbClr val="FF0000"/>
                </a:solidFill>
                <a:latin typeface="Arial" charset="0"/>
                <a:sym typeface="Wingdings" pitchFamily="1" charset="2"/>
              </a:rPr>
              <a:t> </a:t>
            </a:r>
            <a:r>
              <a:rPr altLang="en-US" sz="2800" smtClean="0">
                <a:solidFill>
                  <a:schemeClr val="bg1"/>
                </a:solidFill>
                <a:latin typeface="Arial" charset="0"/>
              </a:rPr>
              <a:t>OSHA's 1926 Subpart M envisions post-fall</a:t>
            </a:r>
          </a:p>
          <a:p>
            <a:pPr indent="0" eaLnBrk="1" hangingPunct="1">
              <a:spcBef>
                <a:spcPts val="600"/>
              </a:spcBef>
              <a:buClr>
                <a:schemeClr val="bg1"/>
              </a:buClr>
              <a:buFont typeface="Arial" charset="0"/>
              <a:buNone/>
            </a:pPr>
            <a:r>
              <a:rPr altLang="en-US" sz="2800" smtClean="0">
                <a:solidFill>
                  <a:schemeClr val="bg1"/>
                </a:solidFill>
                <a:latin typeface="Arial" charset="0"/>
              </a:rPr>
              <a:t>    rescue as a preplanned event. </a:t>
            </a:r>
          </a:p>
          <a:p>
            <a:pPr indent="0" eaLnBrk="1" hangingPunct="1">
              <a:buClr>
                <a:schemeClr val="bg1"/>
              </a:buClr>
              <a:buFont typeface="Arial" charset="0"/>
              <a:buNone/>
            </a:pPr>
            <a:endParaRPr altLang="en-US" sz="1200" smtClean="0">
              <a:solidFill>
                <a:schemeClr val="bg1"/>
              </a:solidFill>
              <a:latin typeface="Arial" charset="0"/>
            </a:endParaRPr>
          </a:p>
          <a:p>
            <a:pPr indent="0" eaLnBrk="1" hangingPunct="1">
              <a:spcBef>
                <a:spcPts val="600"/>
              </a:spcBef>
              <a:buClr>
                <a:schemeClr val="bg1"/>
              </a:buClr>
              <a:buFont typeface="Arial" charset="0"/>
              <a:buNone/>
            </a:pPr>
            <a:r>
              <a:rPr altLang="en-US" sz="2800" smtClean="0">
                <a:solidFill>
                  <a:srgbClr val="FF0000"/>
                </a:solidFill>
                <a:latin typeface="Arial" charset="0"/>
                <a:sym typeface="Wingdings" pitchFamily="1" charset="2"/>
              </a:rPr>
              <a:t>  </a:t>
            </a:r>
            <a:r>
              <a:rPr altLang="en-US" sz="2800" smtClean="0">
                <a:solidFill>
                  <a:schemeClr val="bg1"/>
                </a:solidFill>
                <a:latin typeface="Arial" charset="0"/>
              </a:rPr>
              <a:t>Workers should be trained in available</a:t>
            </a:r>
          </a:p>
          <a:p>
            <a:pPr indent="0" eaLnBrk="1" hangingPunct="1">
              <a:spcBef>
                <a:spcPts val="600"/>
              </a:spcBef>
              <a:buClr>
                <a:schemeClr val="bg1"/>
              </a:buClr>
              <a:buFont typeface="Arial" charset="0"/>
              <a:buNone/>
            </a:pPr>
            <a:r>
              <a:rPr altLang="en-US" sz="2800" smtClean="0">
                <a:solidFill>
                  <a:schemeClr val="bg1"/>
                </a:solidFill>
                <a:latin typeface="Arial" charset="0"/>
              </a:rPr>
              <a:t>     rescue equipment and specific techniques, </a:t>
            </a:r>
          </a:p>
          <a:p>
            <a:pPr indent="0" eaLnBrk="1" hangingPunct="1">
              <a:spcBef>
                <a:spcPts val="600"/>
              </a:spcBef>
              <a:buClr>
                <a:schemeClr val="bg1"/>
              </a:buClr>
              <a:buFont typeface="Arial" charset="0"/>
              <a:buNone/>
            </a:pPr>
            <a:r>
              <a:rPr altLang="en-US" sz="2800" smtClean="0">
                <a:solidFill>
                  <a:schemeClr val="bg1"/>
                </a:solidFill>
                <a:latin typeface="Arial" charset="0"/>
              </a:rPr>
              <a:t>     along with the hazards of a rescue operation.</a:t>
            </a:r>
          </a:p>
        </p:txBody>
      </p:sp>
      <p:sp>
        <p:nvSpPr>
          <p:cNvPr id="1290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BFFA0081-3F2A-49DE-A94D-A00CC71E5D68}" type="slidenum">
              <a:rPr lang="en-US" altLang="en-US" sz="1200"/>
              <a:pPr>
                <a:spcBef>
                  <a:spcPct val="0"/>
                </a:spcBef>
                <a:buSzTx/>
                <a:buFontTx/>
                <a:buNone/>
              </a:pPr>
              <a:t>58</a:t>
            </a:fld>
            <a:endParaRPr lang="en-US" altLang="en-US" sz="1200"/>
          </a:p>
        </p:txBody>
      </p:sp>
      <p:pic>
        <p:nvPicPr>
          <p:cNvPr id="129029" name="Picture 4" descr="ch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563" y="211138"/>
            <a:ext cx="114935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txBox="1">
            <a:spLocks noGrp="1" noChangeArrowheads="1"/>
          </p:cNvSpPr>
          <p:nvPr>
            <p:ph type="title"/>
          </p:nvPr>
        </p:nvSpPr>
        <p:spPr>
          <a:xfrm>
            <a:off x="457200" y="0"/>
            <a:ext cx="8229600" cy="1143000"/>
          </a:xfrm>
        </p:spPr>
        <p:txBody>
          <a:bodyPr/>
          <a:lstStyle/>
          <a:p>
            <a:pPr eaLnBrk="1" hangingPunct="1"/>
            <a:r>
              <a:rPr altLang="en-US" smtClean="0">
                <a:latin typeface="Arial" charset="0"/>
              </a:rPr>
              <a:t>Single Workers</a:t>
            </a:r>
          </a:p>
        </p:txBody>
      </p:sp>
      <p:sp>
        <p:nvSpPr>
          <p:cNvPr id="63491" name="Rectangle 3"/>
          <p:cNvSpPr txBox="1">
            <a:spLocks noGrp="1" noChangeArrowheads="1"/>
          </p:cNvSpPr>
          <p:nvPr>
            <p:ph idx="1"/>
          </p:nvPr>
        </p:nvSpPr>
        <p:spPr>
          <a:xfrm>
            <a:off x="236538" y="1408113"/>
            <a:ext cx="6527800" cy="4267200"/>
          </a:xfrm>
        </p:spPr>
        <p:txBody>
          <a:bodyPr/>
          <a:lstStyle/>
          <a:p>
            <a:pPr eaLnBrk="1" hangingPunct="1">
              <a:lnSpc>
                <a:spcPct val="90000"/>
              </a:lnSpc>
              <a:defRPr/>
            </a:pPr>
            <a:r>
              <a:rPr sz="2800" dirty="0" smtClean="0">
                <a:solidFill>
                  <a:schemeClr val="bg1"/>
                </a:solidFill>
                <a:latin typeface="Arial" charset="0"/>
              </a:rPr>
              <a:t>A single worker needs a way to call for help.</a:t>
            </a:r>
          </a:p>
          <a:p>
            <a:pPr eaLnBrk="1" hangingPunct="1">
              <a:lnSpc>
                <a:spcPct val="90000"/>
              </a:lnSpc>
              <a:buFontTx/>
              <a:buNone/>
              <a:defRPr/>
            </a:pPr>
            <a:endParaRPr sz="2800" dirty="0" smtClean="0">
              <a:solidFill>
                <a:schemeClr val="bg1"/>
              </a:solidFill>
              <a:latin typeface="Arial" charset="0"/>
            </a:endParaRPr>
          </a:p>
          <a:p>
            <a:pPr eaLnBrk="1" hangingPunct="1">
              <a:lnSpc>
                <a:spcPct val="90000"/>
              </a:lnSpc>
              <a:buFontTx/>
              <a:buNone/>
              <a:defRPr/>
            </a:pPr>
            <a:endParaRPr sz="2800" dirty="0" smtClean="0">
              <a:solidFill>
                <a:schemeClr val="bg1"/>
              </a:solidFill>
              <a:latin typeface="Arial" charset="0"/>
            </a:endParaRPr>
          </a:p>
          <a:p>
            <a:pPr indent="0" eaLnBrk="1" hangingPunct="1">
              <a:lnSpc>
                <a:spcPct val="90000"/>
              </a:lnSpc>
              <a:buFontTx/>
              <a:buNone/>
              <a:defRPr/>
            </a:pPr>
            <a:r>
              <a:rPr sz="2800" dirty="0" smtClean="0">
                <a:solidFill>
                  <a:schemeClr val="bg1"/>
                </a:solidFill>
                <a:latin typeface="Arial" charset="0"/>
              </a:rPr>
              <a:t>But he or she may be injured after a fall and unable to perform self rescue—or even call for help. A better policy is not to have workers work alone.</a:t>
            </a:r>
          </a:p>
          <a:p>
            <a:pPr eaLnBrk="1" hangingPunct="1">
              <a:lnSpc>
                <a:spcPct val="90000"/>
              </a:lnSpc>
              <a:buFontTx/>
              <a:buNone/>
              <a:defRPr/>
            </a:pPr>
            <a:endParaRPr sz="2800" dirty="0" smtClean="0">
              <a:solidFill>
                <a:schemeClr val="bg1"/>
              </a:solidFill>
              <a:latin typeface="Arial" charset="0"/>
            </a:endParaRPr>
          </a:p>
          <a:p>
            <a:pPr eaLnBrk="1" hangingPunct="1">
              <a:lnSpc>
                <a:spcPct val="90000"/>
              </a:lnSpc>
              <a:buFontTx/>
              <a:buNone/>
              <a:defRPr/>
            </a:pPr>
            <a:endParaRPr sz="2800" dirty="0" smtClean="0">
              <a:solidFill>
                <a:schemeClr val="bg1"/>
              </a:solidFill>
              <a:latin typeface="Arial" charset="0"/>
            </a:endParaRPr>
          </a:p>
        </p:txBody>
      </p:sp>
      <p:sp>
        <p:nvSpPr>
          <p:cNvPr id="135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0CF9768E-82EC-4A1C-ACF5-C3349C20840A}" type="slidenum">
              <a:rPr lang="en-US" altLang="en-US" sz="1200"/>
              <a:pPr>
                <a:spcBef>
                  <a:spcPct val="0"/>
                </a:spcBef>
                <a:buSzTx/>
                <a:buFontTx/>
                <a:buNone/>
              </a:pPr>
              <a:t>59</a:t>
            </a:fld>
            <a:endParaRPr lang="en-US" altLang="en-US" sz="1200"/>
          </a:p>
        </p:txBody>
      </p:sp>
      <p:pic>
        <p:nvPicPr>
          <p:cNvPr id="135173" name="Picture 2" title="Picture of a worker kneeling on a roo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1595438"/>
            <a:ext cx="22447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4" name="Picture 7" descr="Two Way Radio : Walkie Talkie Stock Phot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7388" y="3735388"/>
            <a:ext cx="125412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1026"/>
          <p:cNvSpPr>
            <a:spLocks noGrp="1" noChangeArrowheads="1"/>
          </p:cNvSpPr>
          <p:nvPr>
            <p:ph type="title"/>
          </p:nvPr>
        </p:nvSpPr>
        <p:spPr>
          <a:xfrm>
            <a:off x="711200" y="315913"/>
            <a:ext cx="7772400" cy="1106487"/>
          </a:xfrm>
        </p:spPr>
        <p:txBody>
          <a:bodyPr/>
          <a:lstStyle/>
          <a:p>
            <a:pPr eaLnBrk="1" hangingPunct="1">
              <a:defRPr/>
            </a:pPr>
            <a:r>
              <a:rPr sz="3200" dirty="0" smtClean="0"/>
              <a:t>In 2013, there were 796 fatal work injuries in construction—</a:t>
            </a:r>
            <a:br>
              <a:rPr sz="3200" dirty="0" smtClean="0"/>
            </a:br>
            <a:r>
              <a:rPr sz="3200" dirty="0" smtClean="0"/>
              <a:t>294 of those were from falls.</a:t>
            </a:r>
            <a:endParaRPr dirty="0" smtClean="0">
              <a:effectLst>
                <a:outerShdw blurRad="38100" dist="38100" dir="2700000" algn="tl">
                  <a:srgbClr val="808080"/>
                </a:outerShdw>
              </a:effectLst>
            </a:endParaRPr>
          </a:p>
        </p:txBody>
      </p:sp>
      <p:pic>
        <p:nvPicPr>
          <p:cNvPr id="23556" name="Picture 1028" descr="safety_man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688" y="1716088"/>
            <a:ext cx="59737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4"/>
          <p:cNvSpPr txBox="1">
            <a:spLocks noChangeArrowheads="1"/>
          </p:cNvSpPr>
          <p:nvPr/>
        </p:nvSpPr>
        <p:spPr bwMode="auto">
          <a:xfrm>
            <a:off x="493713" y="4768850"/>
            <a:ext cx="8404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800" dirty="0">
                <a:solidFill>
                  <a:schemeClr val="bg1"/>
                </a:solidFill>
              </a:rPr>
              <a:t>In 2012, roofing company fatalities accounted for 77 of them— 64 from falls.</a:t>
            </a:r>
            <a:endParaRPr lang="en-US" altLang="en-US" sz="2800" dirty="0">
              <a:solidFill>
                <a:schemeClr val="tx1"/>
              </a:solidFill>
              <a:cs typeface="Arial"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txBox="1">
            <a:spLocks noGrp="1" noChangeArrowheads="1"/>
          </p:cNvSpPr>
          <p:nvPr>
            <p:ph type="title"/>
          </p:nvPr>
        </p:nvSpPr>
        <p:spPr>
          <a:xfrm>
            <a:off x="442913" y="0"/>
            <a:ext cx="8229600" cy="1277938"/>
          </a:xfrm>
        </p:spPr>
        <p:txBody>
          <a:bodyPr/>
          <a:lstStyle/>
          <a:p>
            <a:pPr eaLnBrk="1" hangingPunct="1"/>
            <a:r>
              <a:rPr altLang="en-US" smtClean="0">
                <a:latin typeface="Arial" charset="0"/>
              </a:rPr>
              <a:t>First Step, Call 9-1-1</a:t>
            </a:r>
          </a:p>
        </p:txBody>
      </p:sp>
      <p:sp>
        <p:nvSpPr>
          <p:cNvPr id="137219" name="Rectangle 3"/>
          <p:cNvSpPr txBox="1">
            <a:spLocks noGrp="1" noChangeArrowheads="1"/>
          </p:cNvSpPr>
          <p:nvPr>
            <p:ph idx="1"/>
          </p:nvPr>
        </p:nvSpPr>
        <p:spPr>
          <a:xfrm>
            <a:off x="0" y="1371600"/>
            <a:ext cx="5326063" cy="4724400"/>
          </a:xfrm>
        </p:spPr>
        <p:txBody>
          <a:bodyPr/>
          <a:lstStyle/>
          <a:p>
            <a:pPr eaLnBrk="1" hangingPunct="1"/>
            <a:r>
              <a:rPr altLang="en-US" sz="2800" smtClean="0">
                <a:solidFill>
                  <a:schemeClr val="bg1"/>
                </a:solidFill>
                <a:latin typeface="Arial" charset="0"/>
              </a:rPr>
              <a:t>After a fall, call 9-1-1</a:t>
            </a:r>
          </a:p>
          <a:p>
            <a:pPr lvl="1" eaLnBrk="1" hangingPunct="1"/>
            <a:r>
              <a:rPr altLang="en-US" smtClean="0">
                <a:solidFill>
                  <a:schemeClr val="bg1"/>
                </a:solidFill>
                <a:latin typeface="Arial" charset="0"/>
              </a:rPr>
              <a:t>But many rescue workers are not trained in high-angle rescue</a:t>
            </a:r>
          </a:p>
          <a:p>
            <a:pPr lvl="2" eaLnBrk="1" hangingPunct="1"/>
            <a:r>
              <a:rPr altLang="en-US" smtClean="0">
                <a:latin typeface="Arial" charset="0"/>
              </a:rPr>
              <a:t>High-angle rescue involves rescuing people from places that can’t be reached by aerial ladders</a:t>
            </a:r>
            <a:endParaRPr altLang="en-US" smtClean="0">
              <a:solidFill>
                <a:schemeClr val="bg1"/>
              </a:solidFill>
              <a:latin typeface="Arial" charset="0"/>
            </a:endParaRPr>
          </a:p>
          <a:p>
            <a:pPr eaLnBrk="1" hangingPunct="1"/>
            <a:r>
              <a:rPr altLang="en-US" sz="2800" smtClean="0">
                <a:solidFill>
                  <a:schemeClr val="bg1"/>
                </a:solidFill>
                <a:latin typeface="Arial" charset="0"/>
              </a:rPr>
              <a:t>Implement your rescue plan</a:t>
            </a:r>
          </a:p>
          <a:p>
            <a:pPr lvl="1" eaLnBrk="1" hangingPunct="1"/>
            <a:endParaRPr altLang="en-US" sz="2400" smtClean="0">
              <a:solidFill>
                <a:schemeClr val="bg1"/>
              </a:solidFill>
              <a:latin typeface="Arial" charset="0"/>
            </a:endParaRPr>
          </a:p>
          <a:p>
            <a:pPr eaLnBrk="1" hangingPunct="1"/>
            <a:endParaRPr altLang="en-US" sz="2800" smtClean="0">
              <a:solidFill>
                <a:schemeClr val="bg1"/>
              </a:solidFill>
              <a:latin typeface="Arial" charset="0"/>
            </a:endParaRPr>
          </a:p>
          <a:p>
            <a:pPr eaLnBrk="1" hangingPunct="1">
              <a:buFontTx/>
              <a:buNone/>
            </a:pPr>
            <a:endParaRPr altLang="en-US" sz="2800" smtClean="0">
              <a:solidFill>
                <a:schemeClr val="bg1"/>
              </a:solidFill>
              <a:latin typeface="Arial" charset="0"/>
            </a:endParaRPr>
          </a:p>
          <a:p>
            <a:pPr eaLnBrk="1" hangingPunct="1">
              <a:buFontTx/>
              <a:buNone/>
            </a:pPr>
            <a:endParaRPr altLang="en-US" sz="2800" smtClean="0">
              <a:solidFill>
                <a:schemeClr val="bg1"/>
              </a:solidFill>
              <a:latin typeface="Arial" charset="0"/>
            </a:endParaRPr>
          </a:p>
        </p:txBody>
      </p:sp>
      <p:sp>
        <p:nvSpPr>
          <p:cNvPr id="137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97895303-036F-4A8C-B2E9-DF6820834EED}" type="slidenum">
              <a:rPr lang="en-US" altLang="en-US" sz="1200"/>
              <a:pPr>
                <a:spcBef>
                  <a:spcPct val="0"/>
                </a:spcBef>
                <a:buSzTx/>
                <a:buFontTx/>
                <a:buNone/>
              </a:pPr>
              <a:t>60</a:t>
            </a:fld>
            <a:endParaRPr lang="en-US" altLang="en-US" sz="1200"/>
          </a:p>
        </p:txBody>
      </p:sp>
      <p:pic>
        <p:nvPicPr>
          <p:cNvPr id="137221" name="Picture 7" descr="Rescue Vehicle : A Medical Ambulance Standing By and Isolated on Whit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1231900"/>
            <a:ext cx="3630612"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txBox="1">
            <a:spLocks noGrp="1" noChangeArrowheads="1"/>
          </p:cNvSpPr>
          <p:nvPr>
            <p:ph type="title"/>
          </p:nvPr>
        </p:nvSpPr>
        <p:spPr>
          <a:xfrm>
            <a:off x="0" y="0"/>
            <a:ext cx="8955088" cy="1143000"/>
          </a:xfrm>
        </p:spPr>
        <p:txBody>
          <a:bodyPr/>
          <a:lstStyle/>
          <a:p>
            <a:pPr eaLnBrk="1" hangingPunct="1"/>
            <a:r>
              <a:rPr altLang="en-US" smtClean="0">
                <a:latin typeface="Arial" charset="0"/>
              </a:rPr>
              <a:t>Harness-induced Injury or Death</a:t>
            </a:r>
          </a:p>
        </p:txBody>
      </p:sp>
      <p:sp>
        <p:nvSpPr>
          <p:cNvPr id="139267" name="Rectangle 3"/>
          <p:cNvSpPr txBox="1">
            <a:spLocks noGrp="1" noChangeArrowheads="1"/>
          </p:cNvSpPr>
          <p:nvPr>
            <p:ph idx="1"/>
          </p:nvPr>
        </p:nvSpPr>
        <p:spPr>
          <a:xfrm>
            <a:off x="381000" y="1752600"/>
            <a:ext cx="8305800" cy="1600200"/>
          </a:xfrm>
        </p:spPr>
        <p:txBody>
          <a:bodyPr/>
          <a:lstStyle/>
          <a:p>
            <a:pPr marL="0" indent="0" eaLnBrk="1" hangingPunct="1">
              <a:buFontTx/>
              <a:buNone/>
            </a:pPr>
            <a:endParaRPr altLang="en-US" smtClean="0">
              <a:latin typeface="Arial" charset="0"/>
            </a:endParaRPr>
          </a:p>
          <a:p>
            <a:pPr marL="0" indent="0" algn="ctr" eaLnBrk="1" hangingPunct="1">
              <a:buFontTx/>
              <a:buNone/>
            </a:pPr>
            <a:r>
              <a:rPr altLang="en-US" sz="2800" smtClean="0">
                <a:latin typeface="Arial" charset="0"/>
              </a:rPr>
              <a:t>(a.k.a. orthostatic intolerance, orthostatic incompetence or orthostatic shock) </a:t>
            </a:r>
          </a:p>
          <a:p>
            <a:pPr marL="0" indent="0" eaLnBrk="1" hangingPunct="1">
              <a:buFontTx/>
              <a:buNone/>
            </a:pPr>
            <a:endParaRPr altLang="en-US" smtClean="0">
              <a:latin typeface="Arial" charset="0"/>
            </a:endParaRPr>
          </a:p>
          <a:p>
            <a:pPr marL="0" indent="0" eaLnBrk="1" hangingPunct="1"/>
            <a:endParaRPr altLang="en-US" smtClean="0">
              <a:latin typeface="Arial" charset="0"/>
            </a:endParaRPr>
          </a:p>
          <a:p>
            <a:pPr marL="0" indent="0" eaLnBrk="1" hangingPunct="1"/>
            <a:endParaRPr altLang="en-US" smtClean="0">
              <a:latin typeface="Arial" charset="0"/>
            </a:endParaRPr>
          </a:p>
          <a:p>
            <a:pPr marL="0" indent="0" eaLnBrk="1" hangingPunct="1">
              <a:buFontTx/>
              <a:buNone/>
            </a:pPr>
            <a:endParaRPr altLang="en-US" smtClean="0">
              <a:latin typeface="Arial" charset="0"/>
            </a:endParaRPr>
          </a:p>
        </p:txBody>
      </p:sp>
      <p:sp>
        <p:nvSpPr>
          <p:cNvPr id="139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D21C2D8F-E10C-451E-AD9A-5EADFCCD01CA}" type="slidenum">
              <a:rPr lang="en-US" altLang="en-US" sz="1200"/>
              <a:pPr>
                <a:spcBef>
                  <a:spcPct val="0"/>
                </a:spcBef>
                <a:buSzTx/>
                <a:buFontTx/>
                <a:buNone/>
              </a:pPr>
              <a:t>61</a:t>
            </a:fld>
            <a:endParaRPr lang="en-US" altLang="en-US" sz="1200"/>
          </a:p>
        </p:txBody>
      </p:sp>
      <p:sp>
        <p:nvSpPr>
          <p:cNvPr id="139269" name="WordArt 5"/>
          <p:cNvSpPr>
            <a:spLocks noChangeArrowheads="1" noChangeShapeType="1" noTextEdit="1"/>
          </p:cNvSpPr>
          <p:nvPr/>
        </p:nvSpPr>
        <p:spPr bwMode="auto">
          <a:xfrm>
            <a:off x="1887538" y="1131888"/>
            <a:ext cx="5354637" cy="1192212"/>
          </a:xfrm>
          <a:prstGeom prst="rect">
            <a:avLst/>
          </a:prstGeom>
        </p:spPr>
        <p:txBody>
          <a:bodyPr wrap="none" fromWordArt="1">
            <a:prstTxWarp prst="textFadeUp">
              <a:avLst>
                <a:gd name="adj" fmla="val 9991"/>
              </a:avLst>
            </a:prstTxWarp>
          </a:bodyPr>
          <a:lstStyle/>
          <a:p>
            <a:pPr algn="ctr"/>
            <a:r>
              <a:rPr lang="en-US" sz="32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Suspension Trauma</a:t>
            </a:r>
          </a:p>
        </p:txBody>
      </p:sp>
      <p:sp>
        <p:nvSpPr>
          <p:cNvPr id="14344" name="Text Box 8"/>
          <p:cNvSpPr txBox="1">
            <a:spLocks noChangeArrowheads="1"/>
          </p:cNvSpPr>
          <p:nvPr/>
        </p:nvSpPr>
        <p:spPr bwMode="auto">
          <a:xfrm>
            <a:off x="3309938" y="3581400"/>
            <a:ext cx="5148262" cy="2514600"/>
          </a:xfrm>
          <a:prstGeom prst="rect">
            <a:avLst/>
          </a:prstGeom>
          <a:noFill/>
          <a:ln w="63500">
            <a:noFill/>
            <a:miter lim="800000"/>
            <a:headEnd/>
            <a:tailEnd/>
          </a:ln>
          <a:effectLst/>
        </p:spPr>
        <p:txBody>
          <a:bodyPr/>
          <a:lstStyle/>
          <a:p>
            <a:pPr algn="ctr" eaLnBrk="1" hangingPunct="1">
              <a:defRPr/>
            </a:pPr>
            <a:r>
              <a:rPr lang="en-US" sz="2800" b="1" dirty="0">
                <a:solidFill>
                  <a:srgbClr val="FFFF00"/>
                </a:solidFill>
                <a:effectLst>
                  <a:outerShdw blurRad="38100" dist="38100" dir="2700000" algn="tl">
                    <a:srgbClr val="000000"/>
                  </a:outerShdw>
                </a:effectLst>
                <a:latin typeface="Arial" charset="0"/>
              </a:rPr>
              <a:t>Some researchers say death can occur after a short time suspended in a harness!</a:t>
            </a:r>
          </a:p>
        </p:txBody>
      </p:sp>
      <p:pic>
        <p:nvPicPr>
          <p:cNvPr id="139271" name="Picture 9" descr="Clock : vector clock face - easy change tim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3462338"/>
            <a:ext cx="2114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txBox="1">
            <a:spLocks noGrp="1" noChangeArrowheads="1"/>
          </p:cNvSpPr>
          <p:nvPr>
            <p:ph type="title"/>
          </p:nvPr>
        </p:nvSpPr>
        <p:spPr>
          <a:xfrm>
            <a:off x="457200" y="0"/>
            <a:ext cx="8229600" cy="942975"/>
          </a:xfrm>
        </p:spPr>
        <p:txBody>
          <a:bodyPr/>
          <a:lstStyle/>
          <a:p>
            <a:pPr eaLnBrk="1" hangingPunct="1"/>
            <a:r>
              <a:rPr altLang="en-US" smtClean="0">
                <a:latin typeface="Arial" charset="0"/>
              </a:rPr>
              <a:t>Suspension Trauma</a:t>
            </a:r>
          </a:p>
        </p:txBody>
      </p:sp>
      <p:sp>
        <p:nvSpPr>
          <p:cNvPr id="141315" name="Rectangle 3"/>
          <p:cNvSpPr txBox="1">
            <a:spLocks noGrp="1" noChangeArrowheads="1"/>
          </p:cNvSpPr>
          <p:nvPr>
            <p:ph idx="1"/>
          </p:nvPr>
        </p:nvSpPr>
        <p:spPr>
          <a:xfrm>
            <a:off x="4746625" y="1277938"/>
            <a:ext cx="3962400" cy="4665662"/>
          </a:xfrm>
        </p:spPr>
        <p:txBody>
          <a:bodyPr/>
          <a:lstStyle/>
          <a:p>
            <a:pPr eaLnBrk="1" hangingPunct="1"/>
            <a:r>
              <a:rPr altLang="en-US" sz="2800" smtClean="0">
                <a:solidFill>
                  <a:schemeClr val="bg1"/>
                </a:solidFill>
                <a:latin typeface="Arial" charset="0"/>
              </a:rPr>
              <a:t>Can occur when legs don’t move and legs are lower than the heart</a:t>
            </a:r>
            <a:br>
              <a:rPr altLang="en-US" sz="2800" smtClean="0">
                <a:solidFill>
                  <a:schemeClr val="bg1"/>
                </a:solidFill>
                <a:latin typeface="Arial" charset="0"/>
              </a:rPr>
            </a:br>
            <a:endParaRPr altLang="en-US" sz="1200" smtClean="0">
              <a:solidFill>
                <a:schemeClr val="bg1"/>
              </a:solidFill>
              <a:latin typeface="Arial" charset="0"/>
            </a:endParaRPr>
          </a:p>
          <a:p>
            <a:pPr eaLnBrk="1" hangingPunct="1"/>
            <a:r>
              <a:rPr altLang="en-US" sz="2800" smtClean="0">
                <a:solidFill>
                  <a:schemeClr val="bg1"/>
                </a:solidFill>
                <a:latin typeface="Arial" charset="0"/>
              </a:rPr>
              <a:t>May be complicated by other injuries from a fall, such as a neck trauma, broken bones, cuts, etc.</a:t>
            </a:r>
          </a:p>
          <a:p>
            <a:pPr eaLnBrk="1" hangingPunct="1">
              <a:lnSpc>
                <a:spcPct val="80000"/>
              </a:lnSpc>
            </a:pPr>
            <a:endParaRPr altLang="en-US" sz="2800" smtClean="0">
              <a:solidFill>
                <a:schemeClr val="bg1"/>
              </a:solidFill>
              <a:latin typeface="Arial" charset="0"/>
            </a:endParaRPr>
          </a:p>
          <a:p>
            <a:pPr eaLnBrk="1" hangingPunct="1">
              <a:lnSpc>
                <a:spcPct val="80000"/>
              </a:lnSpc>
            </a:pPr>
            <a:endParaRPr altLang="en-US" sz="2000" smtClean="0">
              <a:solidFill>
                <a:schemeClr val="bg1"/>
              </a:solidFill>
              <a:latin typeface="Arial" charset="0"/>
            </a:endParaRPr>
          </a:p>
        </p:txBody>
      </p:sp>
      <p:sp>
        <p:nvSpPr>
          <p:cNvPr id="141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783B378B-661C-4EF6-8F32-2F5939CCD0FA}" type="slidenum">
              <a:rPr lang="en-US" altLang="en-US" sz="1200"/>
              <a:pPr>
                <a:spcBef>
                  <a:spcPct val="0"/>
                </a:spcBef>
                <a:buSzTx/>
                <a:buFontTx/>
                <a:buNone/>
              </a:pPr>
              <a:t>62</a:t>
            </a:fld>
            <a:endParaRPr lang="en-US" altLang="en-US" sz="1200"/>
          </a:p>
        </p:txBody>
      </p:sp>
      <p:pic>
        <p:nvPicPr>
          <p:cNvPr id="141317" name="Picture 4" descr="suspension trauma"/>
          <p:cNvPicPr>
            <a:picLocks noChangeAspect="1" noChangeArrowheads="1"/>
          </p:cNvPicPr>
          <p:nvPr/>
        </p:nvPicPr>
        <p:blipFill>
          <a:blip r:embed="rId3">
            <a:extLst>
              <a:ext uri="{28A0092B-C50C-407E-A947-70E740481C1C}">
                <a14:useLocalDpi xmlns:a14="http://schemas.microsoft.com/office/drawing/2010/main" val="0"/>
              </a:ext>
            </a:extLst>
          </a:blip>
          <a:srcRect l="45062" t="4408"/>
          <a:stretch>
            <a:fillRect/>
          </a:stretch>
        </p:blipFill>
        <p:spPr bwMode="auto">
          <a:xfrm>
            <a:off x="2887663" y="1068388"/>
            <a:ext cx="1951037"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3188" y="985838"/>
            <a:ext cx="2660650" cy="4832350"/>
          </a:xfrm>
          <a:prstGeom prst="rect">
            <a:avLst/>
          </a:prstGeom>
          <a:noFill/>
        </p:spPr>
        <p:txBody>
          <a:bodyPr>
            <a:spAutoFit/>
          </a:bodyPr>
          <a:lstStyle/>
          <a:p>
            <a:pPr marL="228600" indent="-228600" eaLnBrk="1" hangingPunct="1">
              <a:buFont typeface="+mj-lt"/>
              <a:buAutoNum type="arabicPeriod"/>
              <a:defRPr/>
            </a:pPr>
            <a:r>
              <a:rPr lang="en-US" sz="1400" b="1" dirty="0">
                <a:solidFill>
                  <a:schemeClr val="bg1"/>
                </a:solidFill>
                <a:latin typeface="+mn-lt"/>
              </a:rPr>
              <a:t>Fall arrested by a harness</a:t>
            </a:r>
          </a:p>
          <a:p>
            <a:pPr marL="228600" indent="-228600" eaLnBrk="1" hangingPunct="1">
              <a:buFont typeface="+mj-lt"/>
              <a:buAutoNum type="arabicPeriod"/>
              <a:defRPr/>
            </a:pPr>
            <a:r>
              <a:rPr lang="en-US" sz="1400" b="1" dirty="0">
                <a:solidFill>
                  <a:schemeClr val="bg1"/>
                </a:solidFill>
                <a:latin typeface="+mn-lt"/>
              </a:rPr>
              <a:t>Blood flow impeded by leg straps and gravity </a:t>
            </a:r>
          </a:p>
          <a:p>
            <a:pPr marL="228600" indent="-228600" eaLnBrk="1" hangingPunct="1">
              <a:buFont typeface="+mj-lt"/>
              <a:buAutoNum type="arabicPeriod"/>
              <a:defRPr/>
            </a:pPr>
            <a:r>
              <a:rPr lang="en-US" sz="1400" b="1" dirty="0">
                <a:solidFill>
                  <a:schemeClr val="bg1"/>
                </a:solidFill>
                <a:latin typeface="+mn-lt"/>
              </a:rPr>
              <a:t>Blood collects in large leg muscles</a:t>
            </a:r>
          </a:p>
          <a:p>
            <a:pPr marL="228600" indent="-228600" eaLnBrk="1" hangingPunct="1">
              <a:buFont typeface="+mj-lt"/>
              <a:buAutoNum type="arabicPeriod"/>
              <a:defRPr/>
            </a:pPr>
            <a:r>
              <a:rPr lang="en-US" sz="1400" b="1" dirty="0">
                <a:solidFill>
                  <a:schemeClr val="bg1"/>
                </a:solidFill>
                <a:latin typeface="+mn-lt"/>
              </a:rPr>
              <a:t>Blood return to heart decreases</a:t>
            </a:r>
          </a:p>
          <a:p>
            <a:pPr marL="228600" indent="-228600" eaLnBrk="1" hangingPunct="1">
              <a:buFont typeface="+mj-lt"/>
              <a:buAutoNum type="arabicPeriod"/>
              <a:defRPr/>
            </a:pPr>
            <a:r>
              <a:rPr lang="en-US" sz="1400" b="1" dirty="0">
                <a:solidFill>
                  <a:schemeClr val="bg1"/>
                </a:solidFill>
                <a:latin typeface="+mn-lt"/>
              </a:rPr>
              <a:t>Heart rate increase and hormone release from pain and danger response</a:t>
            </a:r>
          </a:p>
          <a:p>
            <a:pPr marL="228600" indent="-228600" eaLnBrk="1" hangingPunct="1">
              <a:buFont typeface="+mj-lt"/>
              <a:buAutoNum type="arabicPeriod"/>
              <a:defRPr/>
            </a:pPr>
            <a:r>
              <a:rPr lang="en-US" sz="1400" b="1" dirty="0">
                <a:solidFill>
                  <a:schemeClr val="bg1"/>
                </a:solidFill>
                <a:latin typeface="+mn-lt"/>
              </a:rPr>
              <a:t>Heart pumping action reduced because of decreased blood return</a:t>
            </a:r>
          </a:p>
          <a:p>
            <a:pPr marL="228600" indent="-228600" eaLnBrk="1" hangingPunct="1">
              <a:buFont typeface="+mj-lt"/>
              <a:buAutoNum type="arabicPeriod"/>
              <a:defRPr/>
            </a:pPr>
            <a:r>
              <a:rPr lang="en-US" sz="1400" b="1" dirty="0">
                <a:solidFill>
                  <a:schemeClr val="bg1"/>
                </a:solidFill>
                <a:latin typeface="+mn-lt"/>
              </a:rPr>
              <a:t>More blood collects in legs</a:t>
            </a:r>
          </a:p>
          <a:p>
            <a:pPr marL="228600" indent="-228600" eaLnBrk="1" hangingPunct="1">
              <a:buFont typeface="+mj-lt"/>
              <a:buAutoNum type="arabicPeriod"/>
              <a:defRPr/>
            </a:pPr>
            <a:r>
              <a:rPr lang="en-US" sz="1400" b="1" dirty="0">
                <a:solidFill>
                  <a:schemeClr val="bg1"/>
                </a:solidFill>
                <a:latin typeface="+mn-lt"/>
              </a:rPr>
              <a:t>Heart rate and blood pressure decrease</a:t>
            </a:r>
          </a:p>
          <a:p>
            <a:pPr marL="228600" indent="-228600" eaLnBrk="1" hangingPunct="1">
              <a:buFont typeface="+mj-lt"/>
              <a:buAutoNum type="arabicPeriod"/>
              <a:defRPr/>
            </a:pPr>
            <a:r>
              <a:rPr lang="en-US" sz="1400" b="1" dirty="0">
                <a:solidFill>
                  <a:schemeClr val="bg1"/>
                </a:solidFill>
                <a:latin typeface="+mn-lt"/>
              </a:rPr>
              <a:t>Blood flow to brain decreases</a:t>
            </a:r>
          </a:p>
          <a:p>
            <a:pPr marL="228600" indent="-228600" eaLnBrk="1" hangingPunct="1">
              <a:buFont typeface="+mj-lt"/>
              <a:buAutoNum type="arabicPeriod"/>
              <a:defRPr/>
            </a:pPr>
            <a:r>
              <a:rPr lang="en-US" sz="1400" b="1" dirty="0">
                <a:solidFill>
                  <a:schemeClr val="bg1"/>
                </a:solidFill>
                <a:latin typeface="+mn-lt"/>
              </a:rPr>
              <a:t>Victim loses consciousness</a:t>
            </a:r>
          </a:p>
          <a:p>
            <a:pPr marL="228600" indent="-228600" eaLnBrk="1" hangingPunct="1">
              <a:buFont typeface="+mj-lt"/>
              <a:buAutoNum type="arabicPeriod"/>
              <a:defRPr/>
            </a:pPr>
            <a:r>
              <a:rPr lang="en-US" sz="1400" b="1" dirty="0">
                <a:solidFill>
                  <a:schemeClr val="bg1"/>
                </a:solidFill>
                <a:latin typeface="+mn-lt"/>
              </a:rPr>
              <a:t>Blood flow to brain continues to decline dangerously</a:t>
            </a:r>
          </a:p>
          <a:p>
            <a:pPr marL="228600" indent="-228600" eaLnBrk="1" hangingPunct="1">
              <a:buFont typeface="+mj-lt"/>
              <a:buAutoNum type="arabicPeriod"/>
              <a:defRPr/>
            </a:pPr>
            <a:r>
              <a:rPr lang="en-US" sz="1400" b="1" dirty="0">
                <a:solidFill>
                  <a:schemeClr val="bg1"/>
                </a:solidFill>
                <a:latin typeface="+mn-lt"/>
              </a:rPr>
              <a:t>Brain damage </a:t>
            </a:r>
          </a:p>
          <a:p>
            <a:pPr marL="228600" indent="-228600" eaLnBrk="1" hangingPunct="1">
              <a:buFont typeface="+mj-lt"/>
              <a:buAutoNum type="arabicPeriod"/>
              <a:defRPr/>
            </a:pPr>
            <a:r>
              <a:rPr lang="en-US" sz="1400" b="1" dirty="0">
                <a:solidFill>
                  <a:schemeClr val="bg1"/>
                </a:solidFill>
                <a:latin typeface="+mn-lt"/>
              </a:rPr>
              <a:t>Death</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txBox="1">
            <a:spLocks noGrp="1" noChangeArrowheads="1"/>
          </p:cNvSpPr>
          <p:nvPr>
            <p:ph type="title"/>
          </p:nvPr>
        </p:nvSpPr>
        <p:spPr>
          <a:xfrm>
            <a:off x="457200" y="0"/>
            <a:ext cx="8229600" cy="1143000"/>
          </a:xfrm>
        </p:spPr>
        <p:txBody>
          <a:bodyPr/>
          <a:lstStyle/>
          <a:p>
            <a:pPr eaLnBrk="1" hangingPunct="1"/>
            <a:r>
              <a:rPr altLang="en-US" smtClean="0">
                <a:latin typeface="Arial" charset="0"/>
              </a:rPr>
              <a:t>Signs of Suspension Trauma</a:t>
            </a:r>
          </a:p>
        </p:txBody>
      </p:sp>
      <p:sp>
        <p:nvSpPr>
          <p:cNvPr id="143363" name="Rectangle 3"/>
          <p:cNvSpPr txBox="1">
            <a:spLocks noGrp="1" noChangeArrowheads="1"/>
          </p:cNvSpPr>
          <p:nvPr>
            <p:ph idx="1"/>
          </p:nvPr>
        </p:nvSpPr>
        <p:spPr>
          <a:xfrm>
            <a:off x="533400" y="1335088"/>
            <a:ext cx="8131175" cy="5141912"/>
          </a:xfrm>
        </p:spPr>
        <p:txBody>
          <a:bodyPr/>
          <a:lstStyle/>
          <a:p>
            <a:pPr eaLnBrk="1" hangingPunct="1">
              <a:lnSpc>
                <a:spcPct val="90000"/>
              </a:lnSpc>
              <a:buFontTx/>
              <a:buNone/>
            </a:pPr>
            <a:r>
              <a:rPr altLang="en-US" sz="2800" smtClean="0">
                <a:latin typeface="Arial" charset="0"/>
              </a:rPr>
              <a:t>		</a:t>
            </a:r>
            <a:r>
              <a:rPr altLang="en-US" sz="2800" smtClean="0">
                <a:solidFill>
                  <a:schemeClr val="bg1"/>
                </a:solidFill>
                <a:latin typeface="Arial" charset="0"/>
              </a:rPr>
              <a:t>-Fainting</a:t>
            </a:r>
          </a:p>
          <a:p>
            <a:pPr eaLnBrk="1" hangingPunct="1">
              <a:lnSpc>
                <a:spcPct val="90000"/>
              </a:lnSpc>
              <a:buFontTx/>
              <a:buNone/>
            </a:pPr>
            <a:r>
              <a:rPr altLang="en-US" sz="2800" smtClean="0">
                <a:solidFill>
                  <a:schemeClr val="bg1"/>
                </a:solidFill>
                <a:latin typeface="Arial" charset="0"/>
              </a:rPr>
              <a:t>		-Shortness of breath</a:t>
            </a:r>
          </a:p>
          <a:p>
            <a:pPr eaLnBrk="1" hangingPunct="1">
              <a:lnSpc>
                <a:spcPct val="90000"/>
              </a:lnSpc>
              <a:buFontTx/>
              <a:buNone/>
            </a:pPr>
            <a:r>
              <a:rPr altLang="en-US" sz="2800" smtClean="0">
                <a:solidFill>
                  <a:schemeClr val="bg1"/>
                </a:solidFill>
                <a:latin typeface="Arial" charset="0"/>
              </a:rPr>
              <a:t>		-Nausea</a:t>
            </a:r>
          </a:p>
          <a:p>
            <a:pPr eaLnBrk="1" hangingPunct="1">
              <a:lnSpc>
                <a:spcPct val="90000"/>
              </a:lnSpc>
              <a:buFontTx/>
              <a:buNone/>
            </a:pPr>
            <a:r>
              <a:rPr altLang="en-US" sz="2800" smtClean="0">
                <a:solidFill>
                  <a:schemeClr val="bg1"/>
                </a:solidFill>
                <a:latin typeface="Arial" charset="0"/>
              </a:rPr>
              <a:t>		-Dizziness</a:t>
            </a:r>
          </a:p>
          <a:p>
            <a:pPr eaLnBrk="1" hangingPunct="1">
              <a:lnSpc>
                <a:spcPct val="90000"/>
              </a:lnSpc>
              <a:buFontTx/>
              <a:buNone/>
            </a:pPr>
            <a:r>
              <a:rPr altLang="en-US" sz="2800" smtClean="0">
                <a:solidFill>
                  <a:schemeClr val="bg1"/>
                </a:solidFill>
                <a:latin typeface="Arial" charset="0"/>
              </a:rPr>
              <a:t>		-Sweating</a:t>
            </a:r>
          </a:p>
          <a:p>
            <a:pPr eaLnBrk="1" hangingPunct="1">
              <a:lnSpc>
                <a:spcPct val="90000"/>
              </a:lnSpc>
              <a:buFontTx/>
              <a:buNone/>
            </a:pPr>
            <a:r>
              <a:rPr altLang="en-US" sz="2800" smtClean="0">
                <a:solidFill>
                  <a:schemeClr val="bg1"/>
                </a:solidFill>
                <a:latin typeface="Arial" charset="0"/>
              </a:rPr>
              <a:t>		-Hot flushes</a:t>
            </a:r>
          </a:p>
          <a:p>
            <a:pPr eaLnBrk="1" hangingPunct="1">
              <a:lnSpc>
                <a:spcPct val="90000"/>
              </a:lnSpc>
              <a:buFontTx/>
              <a:buNone/>
            </a:pPr>
            <a:r>
              <a:rPr altLang="en-US" sz="2800" smtClean="0">
                <a:solidFill>
                  <a:schemeClr val="bg1"/>
                </a:solidFill>
                <a:latin typeface="Arial" charset="0"/>
              </a:rPr>
              <a:t>		-Paleness</a:t>
            </a:r>
          </a:p>
          <a:p>
            <a:pPr eaLnBrk="1" hangingPunct="1">
              <a:lnSpc>
                <a:spcPct val="90000"/>
              </a:lnSpc>
              <a:buFontTx/>
              <a:buNone/>
            </a:pPr>
            <a:r>
              <a:rPr altLang="en-US" sz="2800" smtClean="0">
                <a:solidFill>
                  <a:schemeClr val="bg1"/>
                </a:solidFill>
                <a:latin typeface="Arial" charset="0"/>
              </a:rPr>
              <a:t>		-Narrowing of field of vision or loss of vision</a:t>
            </a:r>
          </a:p>
          <a:p>
            <a:pPr eaLnBrk="1" hangingPunct="1">
              <a:lnSpc>
                <a:spcPct val="90000"/>
              </a:lnSpc>
              <a:buFontTx/>
              <a:buNone/>
            </a:pPr>
            <a:r>
              <a:rPr altLang="en-US" sz="2800" smtClean="0">
                <a:solidFill>
                  <a:schemeClr val="bg1"/>
                </a:solidFill>
                <a:latin typeface="Arial" charset="0"/>
              </a:rPr>
              <a:t>		-Increased heart rate</a:t>
            </a:r>
          </a:p>
        </p:txBody>
      </p:sp>
      <p:sp>
        <p:nvSpPr>
          <p:cNvPr id="143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7F504F99-3DC1-43F3-A250-85636DB4F383}" type="slidenum">
              <a:rPr lang="en-US" altLang="en-US" sz="1200"/>
              <a:pPr>
                <a:spcBef>
                  <a:spcPct val="0"/>
                </a:spcBef>
                <a:buSzTx/>
                <a:buFontTx/>
                <a:buNone/>
              </a:pPr>
              <a:t>63</a:t>
            </a:fld>
            <a:endParaRPr lang="en-US" altLang="en-US" sz="1200"/>
          </a:p>
        </p:txBody>
      </p:sp>
      <p:pic>
        <p:nvPicPr>
          <p:cNvPr id="143365" name="Picture 6" descr="Trauma : A motion blur of an ambulance driving down a street.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1595438"/>
            <a:ext cx="364966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txBox="1">
            <a:spLocks noGrp="1" noChangeArrowheads="1"/>
          </p:cNvSpPr>
          <p:nvPr>
            <p:ph type="title"/>
          </p:nvPr>
        </p:nvSpPr>
        <p:spPr>
          <a:xfrm>
            <a:off x="457200" y="0"/>
            <a:ext cx="8229600" cy="1204913"/>
          </a:xfrm>
        </p:spPr>
        <p:txBody>
          <a:bodyPr/>
          <a:lstStyle/>
          <a:p>
            <a:pPr eaLnBrk="1" hangingPunct="1"/>
            <a:r>
              <a:rPr altLang="en-US" smtClean="0">
                <a:latin typeface="Arial" charset="0"/>
              </a:rPr>
              <a:t>Rescue</a:t>
            </a:r>
          </a:p>
        </p:txBody>
      </p:sp>
      <p:sp>
        <p:nvSpPr>
          <p:cNvPr id="145411" name="Rectangle 3"/>
          <p:cNvSpPr txBox="1">
            <a:spLocks noGrp="1" noChangeArrowheads="1"/>
          </p:cNvSpPr>
          <p:nvPr>
            <p:ph idx="1"/>
          </p:nvPr>
        </p:nvSpPr>
        <p:spPr>
          <a:xfrm>
            <a:off x="638175" y="1600200"/>
            <a:ext cx="8048625" cy="4525963"/>
          </a:xfrm>
        </p:spPr>
        <p:txBody>
          <a:bodyPr/>
          <a:lstStyle/>
          <a:p>
            <a:pPr eaLnBrk="1" hangingPunct="1">
              <a:buFontTx/>
              <a:buNone/>
            </a:pPr>
            <a:r>
              <a:rPr altLang="en-US" sz="3600" smtClean="0">
                <a:latin typeface="Arial" charset="0"/>
              </a:rPr>
              <a:t>Two basic elements of rescue:</a:t>
            </a:r>
          </a:p>
          <a:p>
            <a:pPr eaLnBrk="1" hangingPunct="1">
              <a:buFontTx/>
              <a:buNone/>
            </a:pPr>
            <a:endParaRPr altLang="en-US" smtClean="0">
              <a:latin typeface="Arial" charset="0"/>
            </a:endParaRPr>
          </a:p>
          <a:p>
            <a:pPr eaLnBrk="1" hangingPunct="1">
              <a:buFontTx/>
              <a:buNone/>
            </a:pPr>
            <a:r>
              <a:rPr altLang="en-US" smtClean="0">
                <a:latin typeface="Arial" charset="0"/>
              </a:rPr>
              <a:t>	</a:t>
            </a:r>
            <a:r>
              <a:rPr altLang="en-US" smtClean="0">
                <a:solidFill>
                  <a:schemeClr val="bg1"/>
                </a:solidFill>
                <a:latin typeface="Arial" charset="0"/>
                <a:sym typeface="Wingdings" pitchFamily="1" charset="2"/>
              </a:rPr>
              <a:t></a:t>
            </a:r>
            <a:r>
              <a:rPr altLang="en-US" smtClean="0">
                <a:solidFill>
                  <a:srgbClr val="CC0000"/>
                </a:solidFill>
                <a:latin typeface="Arial" charset="0"/>
                <a:sym typeface="Wingdings" pitchFamily="1" charset="2"/>
              </a:rPr>
              <a:t> </a:t>
            </a:r>
            <a:r>
              <a:rPr altLang="en-US" smtClean="0">
                <a:latin typeface="Arial" charset="0"/>
                <a:sym typeface="Wingdings" pitchFamily="1" charset="2"/>
              </a:rPr>
              <a:t>Delay orthostatic shock</a:t>
            </a:r>
            <a:br>
              <a:rPr altLang="en-US" smtClean="0">
                <a:latin typeface="Arial" charset="0"/>
                <a:sym typeface="Wingdings" pitchFamily="1" charset="2"/>
              </a:rPr>
            </a:br>
            <a:endParaRPr altLang="en-US" smtClean="0">
              <a:latin typeface="Arial" charset="0"/>
              <a:sym typeface="Wingdings" pitchFamily="1" charset="2"/>
            </a:endParaRPr>
          </a:p>
          <a:p>
            <a:pPr eaLnBrk="1" hangingPunct="1">
              <a:buFontTx/>
              <a:buNone/>
            </a:pPr>
            <a:r>
              <a:rPr altLang="en-US" smtClean="0">
                <a:solidFill>
                  <a:schemeClr val="bg1"/>
                </a:solidFill>
                <a:latin typeface="Arial" charset="0"/>
                <a:sym typeface="Wingdings" pitchFamily="1" charset="2"/>
              </a:rPr>
              <a:t>	</a:t>
            </a:r>
            <a:r>
              <a:rPr altLang="en-US" smtClean="0">
                <a:latin typeface="Arial" charset="0"/>
              </a:rPr>
              <a:t> Bring the fallen worker to a supporting 	surface</a:t>
            </a:r>
          </a:p>
        </p:txBody>
      </p:sp>
      <p:sp>
        <p:nvSpPr>
          <p:cNvPr id="14541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8F183332-75F4-4CC8-BEC7-66EC872440BB}" type="slidenum">
              <a:rPr lang="en-US" altLang="en-US" sz="1200"/>
              <a:pPr>
                <a:spcBef>
                  <a:spcPct val="0"/>
                </a:spcBef>
                <a:buSzTx/>
                <a:buFontTx/>
                <a:buNone/>
              </a:pPr>
              <a:t>64</a:t>
            </a:fld>
            <a:endParaRPr lang="en-US" altLang="en-US" sz="120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txBox="1">
            <a:spLocks noGrp="1" noChangeArrowheads="1"/>
          </p:cNvSpPr>
          <p:nvPr>
            <p:ph type="title"/>
          </p:nvPr>
        </p:nvSpPr>
        <p:spPr>
          <a:xfrm>
            <a:off x="471488" y="0"/>
            <a:ext cx="8229600" cy="1143000"/>
          </a:xfrm>
        </p:spPr>
        <p:txBody>
          <a:bodyPr/>
          <a:lstStyle/>
          <a:p>
            <a:pPr eaLnBrk="1" hangingPunct="1"/>
            <a:r>
              <a:rPr altLang="en-US" smtClean="0">
                <a:latin typeface="Arial" charset="0"/>
              </a:rPr>
              <a:t>Rescue Equipment</a:t>
            </a:r>
          </a:p>
        </p:txBody>
      </p:sp>
      <p:sp>
        <p:nvSpPr>
          <p:cNvPr id="147459" name="Rectangle 3"/>
          <p:cNvSpPr txBox="1">
            <a:spLocks noGrp="1" noChangeArrowheads="1"/>
          </p:cNvSpPr>
          <p:nvPr>
            <p:ph idx="1"/>
          </p:nvPr>
        </p:nvSpPr>
        <p:spPr>
          <a:xfrm>
            <a:off x="536575" y="1552575"/>
            <a:ext cx="5588000" cy="4086225"/>
          </a:xfrm>
        </p:spPr>
        <p:txBody>
          <a:bodyPr/>
          <a:lstStyle/>
          <a:p>
            <a:pPr eaLnBrk="1" hangingPunct="1"/>
            <a:r>
              <a:rPr altLang="en-US" smtClean="0">
                <a:latin typeface="Arial" charset="0"/>
              </a:rPr>
              <a:t>Equipment already on-site: ladders, scaffolds, personnel lifts</a:t>
            </a:r>
          </a:p>
          <a:p>
            <a:pPr eaLnBrk="1" hangingPunct="1">
              <a:buFont typeface="Arial" charset="0"/>
              <a:buNone/>
            </a:pPr>
            <a:endParaRPr altLang="en-US" smtClean="0">
              <a:latin typeface="Arial" charset="0"/>
            </a:endParaRPr>
          </a:p>
          <a:p>
            <a:pPr eaLnBrk="1" hangingPunct="1"/>
            <a:r>
              <a:rPr altLang="en-US" smtClean="0">
                <a:latin typeface="Arial" charset="0"/>
              </a:rPr>
              <a:t>Pulleys, winches or descending devices</a:t>
            </a:r>
          </a:p>
        </p:txBody>
      </p:sp>
      <p:sp>
        <p:nvSpPr>
          <p:cNvPr id="14746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92FF457F-A6B0-43A6-A879-AFCCF33BE847}" type="slidenum">
              <a:rPr lang="en-US" altLang="en-US" sz="1200"/>
              <a:pPr>
                <a:spcBef>
                  <a:spcPct val="0"/>
                </a:spcBef>
                <a:buSzTx/>
                <a:buFontTx/>
                <a:buNone/>
              </a:pPr>
              <a:t>65</a:t>
            </a:fld>
            <a:endParaRPr lang="en-US" altLang="en-US" sz="1200"/>
          </a:p>
        </p:txBody>
      </p:sp>
      <p:pic>
        <p:nvPicPr>
          <p:cNvPr id="147461" name="Picture 1" title="Picture of a ladd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195263"/>
            <a:ext cx="2112963"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2" title="Picture of a a personnel lif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3606800"/>
            <a:ext cx="20240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4" title="Picture of a pulley, winch and descending devic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0425" y="244475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txBox="1">
            <a:spLocks noGrp="1"/>
          </p:cNvSpPr>
          <p:nvPr>
            <p:ph type="title"/>
          </p:nvPr>
        </p:nvSpPr>
        <p:spPr>
          <a:xfrm>
            <a:off x="471488" y="0"/>
            <a:ext cx="8229600" cy="944563"/>
          </a:xfrm>
        </p:spPr>
        <p:txBody>
          <a:bodyPr/>
          <a:lstStyle/>
          <a:p>
            <a:pPr eaLnBrk="1" hangingPunct="1"/>
            <a:r>
              <a:rPr altLang="en-US" smtClean="0">
                <a:latin typeface="Arial" charset="0"/>
              </a:rPr>
              <a:t>Other rescue equipment</a:t>
            </a:r>
          </a:p>
        </p:txBody>
      </p:sp>
      <p:pic>
        <p:nvPicPr>
          <p:cNvPr id="149507" name="Content Placeholder 4" descr="brake tube1.gif" title="Picture of a break tube"/>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43000"/>
            <a:ext cx="1417638" cy="2895600"/>
          </a:xfrm>
        </p:spPr>
      </p:pic>
      <p:sp>
        <p:nvSpPr>
          <p:cNvPr id="1495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316C67C4-88EC-4D19-8DA0-411BD4AEF6D2}" type="slidenum">
              <a:rPr lang="en-US" altLang="en-US" sz="1200"/>
              <a:pPr>
                <a:spcBef>
                  <a:spcPct val="0"/>
                </a:spcBef>
                <a:buSzTx/>
                <a:buFontTx/>
                <a:buNone/>
              </a:pPr>
              <a:t>66</a:t>
            </a:fld>
            <a:endParaRPr lang="en-US" altLang="en-US" sz="1200"/>
          </a:p>
        </p:txBody>
      </p:sp>
      <p:pic>
        <p:nvPicPr>
          <p:cNvPr id="149509" name="Picture 5" descr="Descender.jpg" title="Picture of a descend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28800"/>
            <a:ext cx="884238"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6" descr="FiskDescender.jpg" title="Picture of a fisk descende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4478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7" descr="SRLRescuer2.jpg" title="Picture of a SRL rescuer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524000"/>
            <a:ext cx="2857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Picture 7" descr="DBI RSQ Self rescue SRL.jpg" title="Picture of a DBI RSQ Self rescue SRL"/>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200400"/>
            <a:ext cx="120015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txBox="1">
            <a:spLocks noGrp="1" noChangeArrowheads="1"/>
          </p:cNvSpPr>
          <p:nvPr>
            <p:ph type="title"/>
          </p:nvPr>
        </p:nvSpPr>
        <p:spPr>
          <a:xfrm>
            <a:off x="457200" y="0"/>
            <a:ext cx="8229600" cy="1292225"/>
          </a:xfrm>
        </p:spPr>
        <p:txBody>
          <a:bodyPr/>
          <a:lstStyle/>
          <a:p>
            <a:pPr eaLnBrk="1" hangingPunct="1"/>
            <a:r>
              <a:rPr altLang="en-US" smtClean="0">
                <a:latin typeface="Arial" charset="0"/>
              </a:rPr>
              <a:t>Self-rescue Strategies</a:t>
            </a:r>
          </a:p>
        </p:txBody>
      </p:sp>
      <p:sp>
        <p:nvSpPr>
          <p:cNvPr id="151555" name="Rectangle 3"/>
          <p:cNvSpPr txBox="1">
            <a:spLocks noGrp="1" noChangeArrowheads="1"/>
          </p:cNvSpPr>
          <p:nvPr>
            <p:ph idx="1"/>
          </p:nvPr>
        </p:nvSpPr>
        <p:spPr>
          <a:xfrm>
            <a:off x="457200" y="1436688"/>
            <a:ext cx="8229600" cy="4689475"/>
          </a:xfrm>
        </p:spPr>
        <p:txBody>
          <a:bodyPr/>
          <a:lstStyle/>
          <a:p>
            <a:pPr eaLnBrk="1" hangingPunct="1"/>
            <a:r>
              <a:rPr altLang="en-US" smtClean="0">
                <a:solidFill>
                  <a:schemeClr val="bg1"/>
                </a:solidFill>
                <a:latin typeface="Arial" charset="0"/>
              </a:rPr>
              <a:t>Cell phone or two-way radio</a:t>
            </a:r>
          </a:p>
          <a:p>
            <a:pPr eaLnBrk="1" hangingPunct="1"/>
            <a:r>
              <a:rPr altLang="en-US" smtClean="0">
                <a:solidFill>
                  <a:schemeClr val="bg1"/>
                </a:solidFill>
                <a:latin typeface="Arial" charset="0"/>
              </a:rPr>
              <a:t>Self-rescue lanyard</a:t>
            </a:r>
          </a:p>
          <a:p>
            <a:pPr eaLnBrk="1" hangingPunct="1"/>
            <a:r>
              <a:rPr altLang="en-US" smtClean="0">
                <a:solidFill>
                  <a:schemeClr val="bg1"/>
                </a:solidFill>
                <a:latin typeface="Arial" charset="0"/>
              </a:rPr>
              <a:t>Suspension trauma straps and slings</a:t>
            </a:r>
          </a:p>
          <a:p>
            <a:pPr eaLnBrk="1" hangingPunct="1"/>
            <a:r>
              <a:rPr altLang="en-US" smtClean="0">
                <a:solidFill>
                  <a:schemeClr val="bg1"/>
                </a:solidFill>
                <a:latin typeface="Arial" charset="0"/>
              </a:rPr>
              <a:t>Lifeline loop and prussic loop</a:t>
            </a:r>
          </a:p>
          <a:p>
            <a:pPr eaLnBrk="1" hangingPunct="1"/>
            <a:r>
              <a:rPr altLang="en-US" smtClean="0">
                <a:solidFill>
                  <a:schemeClr val="bg1"/>
                </a:solidFill>
                <a:latin typeface="Arial" charset="0"/>
              </a:rPr>
              <a:t>Foot wrap</a:t>
            </a:r>
          </a:p>
          <a:p>
            <a:pPr eaLnBrk="1" hangingPunct="1">
              <a:buFont typeface="Arial" charset="0"/>
              <a:buNone/>
            </a:pPr>
            <a:endParaRPr altLang="en-US" smtClean="0">
              <a:solidFill>
                <a:schemeClr val="bg1"/>
              </a:solidFill>
              <a:latin typeface="Arial" charset="0"/>
            </a:endParaRPr>
          </a:p>
        </p:txBody>
      </p:sp>
      <p:sp>
        <p:nvSpPr>
          <p:cNvPr id="151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9F734A42-4EA4-4F1D-95FA-10AF8C23DD70}" type="slidenum">
              <a:rPr lang="en-US" altLang="en-US" sz="1200"/>
              <a:pPr>
                <a:spcBef>
                  <a:spcPct val="0"/>
                </a:spcBef>
                <a:buSzTx/>
                <a:buFontTx/>
                <a:buNone/>
              </a:pPr>
              <a:t>67</a:t>
            </a:fld>
            <a:endParaRPr lang="en-US" altLang="en-US" sz="1200"/>
          </a:p>
        </p:txBody>
      </p:sp>
      <p:pic>
        <p:nvPicPr>
          <p:cNvPr id="151557" name="Picture 7" descr="Two Way Radio : Walkie Talkie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3214688"/>
            <a:ext cx="172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txBox="1">
            <a:spLocks noGrp="1" noChangeArrowheads="1"/>
          </p:cNvSpPr>
          <p:nvPr>
            <p:ph type="title"/>
          </p:nvPr>
        </p:nvSpPr>
        <p:spPr>
          <a:xfrm>
            <a:off x="457200" y="0"/>
            <a:ext cx="8229600" cy="1219200"/>
          </a:xfrm>
        </p:spPr>
        <p:txBody>
          <a:bodyPr/>
          <a:lstStyle/>
          <a:p>
            <a:pPr eaLnBrk="1" hangingPunct="1"/>
            <a:r>
              <a:rPr altLang="en-US" smtClean="0">
                <a:latin typeface="Arial" charset="0"/>
              </a:rPr>
              <a:t>Self-rescue</a:t>
            </a:r>
          </a:p>
        </p:txBody>
      </p:sp>
      <p:pic>
        <p:nvPicPr>
          <p:cNvPr id="153603" name="Picture 4" descr="uresq"/>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1313" y="1052513"/>
            <a:ext cx="1785937" cy="4164012"/>
          </a:xfrm>
          <a:noFill/>
        </p:spPr>
      </p:pic>
      <p:sp>
        <p:nvSpPr>
          <p:cNvPr id="153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3B8A186C-F19E-4775-9625-4FD04781C2D2}" type="slidenum">
              <a:rPr lang="en-US" altLang="en-US" sz="1200"/>
              <a:pPr>
                <a:spcBef>
                  <a:spcPct val="0"/>
                </a:spcBef>
                <a:buSzTx/>
                <a:buFontTx/>
                <a:buNone/>
              </a:pPr>
              <a:t>68</a:t>
            </a:fld>
            <a:endParaRPr lang="en-US" altLang="en-US" sz="1200"/>
          </a:p>
        </p:txBody>
      </p:sp>
      <p:sp>
        <p:nvSpPr>
          <p:cNvPr id="153605" name="Text Box 5"/>
          <p:cNvSpPr txBox="1">
            <a:spLocks noChangeArrowheads="1"/>
          </p:cNvSpPr>
          <p:nvPr/>
        </p:nvSpPr>
        <p:spPr bwMode="auto">
          <a:xfrm>
            <a:off x="968375" y="52689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b="1">
                <a:solidFill>
                  <a:schemeClr val="bg1"/>
                </a:solidFill>
              </a:rPr>
              <a:t>Self-rescue Lanyard</a:t>
            </a:r>
          </a:p>
        </p:txBody>
      </p:sp>
      <p:pic>
        <p:nvPicPr>
          <p:cNvPr id="153606" name="Picture 6" descr="dbi safety str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313" y="1035050"/>
            <a:ext cx="2633662"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7" name="Text Box 7"/>
          <p:cNvSpPr txBox="1">
            <a:spLocks noChangeArrowheads="1"/>
          </p:cNvSpPr>
          <p:nvPr/>
        </p:nvSpPr>
        <p:spPr bwMode="auto">
          <a:xfrm>
            <a:off x="4814888" y="5213350"/>
            <a:ext cx="401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b="1">
                <a:solidFill>
                  <a:schemeClr val="bg1"/>
                </a:solidFill>
              </a:rPr>
              <a:t>Suspension Trauma Relief</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txBox="1">
            <a:spLocks noGrp="1" noChangeArrowheads="1"/>
          </p:cNvSpPr>
          <p:nvPr>
            <p:ph type="title"/>
          </p:nvPr>
        </p:nvSpPr>
        <p:spPr>
          <a:xfrm>
            <a:off x="457200" y="0"/>
            <a:ext cx="8229600" cy="1190625"/>
          </a:xfrm>
        </p:spPr>
        <p:txBody>
          <a:bodyPr/>
          <a:lstStyle/>
          <a:p>
            <a:pPr eaLnBrk="1" hangingPunct="1"/>
            <a:r>
              <a:rPr altLang="en-US" smtClean="0">
                <a:latin typeface="Arial" charset="0"/>
              </a:rPr>
              <a:t>Self-rescue</a:t>
            </a:r>
          </a:p>
        </p:txBody>
      </p:sp>
      <p:sp>
        <p:nvSpPr>
          <p:cNvPr id="155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F4F26E1-4E95-44EE-B378-03F65F7E8A1B}" type="slidenum">
              <a:rPr lang="en-US" altLang="en-US" sz="1200"/>
              <a:pPr>
                <a:spcBef>
                  <a:spcPct val="0"/>
                </a:spcBef>
                <a:buSzTx/>
                <a:buFontTx/>
                <a:buNone/>
              </a:pPr>
              <a:t>69</a:t>
            </a:fld>
            <a:endParaRPr lang="en-US" altLang="en-US" sz="1200"/>
          </a:p>
        </p:txBody>
      </p:sp>
      <p:pic>
        <p:nvPicPr>
          <p:cNvPr id="155652" name="Picture 8" descr="prus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113" y="1089025"/>
            <a:ext cx="5667375"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Text Box 9"/>
          <p:cNvSpPr txBox="1">
            <a:spLocks noChangeArrowheads="1"/>
          </p:cNvSpPr>
          <p:nvPr/>
        </p:nvSpPr>
        <p:spPr bwMode="auto">
          <a:xfrm>
            <a:off x="3502025" y="5359400"/>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b="1">
                <a:solidFill>
                  <a:schemeClr val="bg1"/>
                </a:solidFill>
              </a:rPr>
              <a:t>Prussic Loop</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Grp="1" noChangeArrowheads="1"/>
          </p:cNvSpPr>
          <p:nvPr>
            <p:ph type="title"/>
          </p:nvPr>
        </p:nvSpPr>
        <p:spPr>
          <a:xfrm>
            <a:off x="0" y="0"/>
            <a:ext cx="9144000" cy="1044575"/>
          </a:xfrm>
        </p:spPr>
        <p:txBody>
          <a:bodyPr/>
          <a:lstStyle/>
          <a:p>
            <a:pPr eaLnBrk="1" hangingPunct="1"/>
            <a:r>
              <a:rPr altLang="en-US" dirty="0" smtClean="0">
                <a:latin typeface="Arial" charset="0"/>
              </a:rPr>
              <a:t>Scope of Fall Protection</a:t>
            </a:r>
          </a:p>
        </p:txBody>
      </p:sp>
      <p:sp>
        <p:nvSpPr>
          <p:cNvPr id="25603" name="Rectangle 3"/>
          <p:cNvSpPr txBox="1">
            <a:spLocks noGrp="1" noChangeArrowheads="1"/>
          </p:cNvSpPr>
          <p:nvPr>
            <p:ph idx="1"/>
          </p:nvPr>
        </p:nvSpPr>
        <p:spPr>
          <a:xfrm>
            <a:off x="646113" y="1044575"/>
            <a:ext cx="8110537" cy="5305425"/>
          </a:xfrm>
        </p:spPr>
        <p:txBody>
          <a:bodyPr/>
          <a:lstStyle/>
          <a:p>
            <a:pPr marL="0" indent="0" eaLnBrk="1" hangingPunct="1">
              <a:lnSpc>
                <a:spcPct val="90000"/>
              </a:lnSpc>
              <a:buFontTx/>
              <a:buNone/>
            </a:pPr>
            <a:r>
              <a:rPr altLang="en-US" sz="3600" dirty="0" smtClean="0">
                <a:solidFill>
                  <a:schemeClr val="bg1"/>
                </a:solidFill>
                <a:latin typeface="Arial" charset="0"/>
              </a:rPr>
              <a:t>Fall-protection requirements are found in several other subparts besides M:</a:t>
            </a:r>
          </a:p>
          <a:p>
            <a:pPr lvl="1" eaLnBrk="1" hangingPunct="1">
              <a:lnSpc>
                <a:spcPct val="90000"/>
              </a:lnSpc>
              <a:buClr>
                <a:srgbClr val="E80000"/>
              </a:buClr>
            </a:pPr>
            <a:endParaRPr altLang="en-US" dirty="0" smtClean="0">
              <a:solidFill>
                <a:schemeClr val="bg1"/>
              </a:solidFill>
              <a:latin typeface="Arial" charset="0"/>
            </a:endParaRPr>
          </a:p>
          <a:p>
            <a:pPr lvl="1" eaLnBrk="1" hangingPunct="1">
              <a:lnSpc>
                <a:spcPct val="90000"/>
              </a:lnSpc>
              <a:buClr>
                <a:srgbClr val="E80000"/>
              </a:buClr>
            </a:pPr>
            <a:r>
              <a:rPr altLang="en-US" dirty="0" smtClean="0">
                <a:solidFill>
                  <a:schemeClr val="bg1"/>
                </a:solidFill>
                <a:latin typeface="Arial" charset="0"/>
              </a:rPr>
              <a:t> L – Scaffolds, guardrail systems</a:t>
            </a:r>
          </a:p>
          <a:p>
            <a:pPr lvl="1" eaLnBrk="1" hangingPunct="1">
              <a:lnSpc>
                <a:spcPct val="90000"/>
              </a:lnSpc>
              <a:buClr>
                <a:srgbClr val="E80000"/>
              </a:buClr>
            </a:pPr>
            <a:r>
              <a:rPr altLang="en-US" dirty="0" smtClean="0">
                <a:solidFill>
                  <a:schemeClr val="bg1"/>
                </a:solidFill>
                <a:latin typeface="Arial" charset="0"/>
              </a:rPr>
              <a:t> CC – Cranes and derricks</a:t>
            </a:r>
          </a:p>
          <a:p>
            <a:pPr lvl="1" eaLnBrk="1" hangingPunct="1">
              <a:lnSpc>
                <a:spcPct val="90000"/>
              </a:lnSpc>
              <a:buClr>
                <a:srgbClr val="E80000"/>
              </a:buClr>
            </a:pPr>
            <a:r>
              <a:rPr altLang="en-US" dirty="0" smtClean="0">
                <a:solidFill>
                  <a:schemeClr val="bg1"/>
                </a:solidFill>
                <a:latin typeface="Arial" charset="0"/>
              </a:rPr>
              <a:t> R – Steel erection</a:t>
            </a:r>
          </a:p>
          <a:p>
            <a:pPr lvl="1" eaLnBrk="1" hangingPunct="1">
              <a:lnSpc>
                <a:spcPct val="90000"/>
              </a:lnSpc>
              <a:buClr>
                <a:srgbClr val="E80000"/>
              </a:buClr>
            </a:pPr>
            <a:r>
              <a:rPr altLang="en-US" dirty="0" smtClean="0">
                <a:solidFill>
                  <a:schemeClr val="bg1"/>
                </a:solidFill>
                <a:latin typeface="Arial" charset="0"/>
              </a:rPr>
              <a:t> S – Tunneling</a:t>
            </a:r>
          </a:p>
          <a:p>
            <a:pPr lvl="1" eaLnBrk="1" hangingPunct="1">
              <a:lnSpc>
                <a:spcPct val="90000"/>
              </a:lnSpc>
              <a:buClr>
                <a:srgbClr val="E80000"/>
              </a:buClr>
            </a:pPr>
            <a:r>
              <a:rPr altLang="en-US" dirty="0" smtClean="0">
                <a:solidFill>
                  <a:schemeClr val="bg1"/>
                </a:solidFill>
                <a:latin typeface="Arial" charset="0"/>
              </a:rPr>
              <a:t> V – Constructing electrical transmission lines</a:t>
            </a:r>
          </a:p>
          <a:p>
            <a:pPr lvl="1" eaLnBrk="1" hangingPunct="1">
              <a:lnSpc>
                <a:spcPct val="90000"/>
              </a:lnSpc>
              <a:buClr>
                <a:srgbClr val="E80000"/>
              </a:buClr>
            </a:pPr>
            <a:r>
              <a:rPr altLang="en-US" dirty="0" smtClean="0">
                <a:solidFill>
                  <a:schemeClr val="bg1"/>
                </a:solidFill>
                <a:latin typeface="Arial" charset="0"/>
              </a:rPr>
              <a:t> X – Stairways and ladders</a:t>
            </a:r>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68164EE1-D01D-4972-B719-4A211ECC9C21}" type="slidenum">
              <a:rPr lang="en-US" altLang="en-US" sz="1200"/>
              <a:pPr>
                <a:spcBef>
                  <a:spcPct val="0"/>
                </a:spcBef>
                <a:buSzTx/>
                <a:buFontTx/>
                <a:buNone/>
              </a:pPr>
              <a:t>7</a:t>
            </a:fld>
            <a:endParaRPr lang="en-US" altLang="en-US" sz="1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201613" y="20638"/>
            <a:ext cx="6656387" cy="769937"/>
          </a:xfrm>
          <a:prstGeom prst="rect">
            <a:avLst/>
          </a:prstGeom>
          <a:noFill/>
          <a:ln w="63500">
            <a:noFill/>
            <a:miter lim="800000"/>
            <a:headEnd/>
            <a:tailEnd/>
          </a:ln>
        </p:spPr>
        <p:txBody>
          <a:bodyPr>
            <a:spAutoFit/>
          </a:bodyPr>
          <a:lstStyle/>
          <a:p>
            <a:pPr eaLnBrk="1" hangingPunct="1">
              <a:defRPr/>
            </a:pPr>
            <a:r>
              <a:rPr lang="en-US" sz="4400" dirty="0">
                <a:solidFill>
                  <a:schemeClr val="bg1"/>
                </a:solidFill>
                <a:effectLst>
                  <a:outerShdw blurRad="38100" dist="38100" dir="2700000" algn="tl">
                    <a:srgbClr val="000000">
                      <a:alpha val="43137"/>
                    </a:srgbClr>
                  </a:outerShdw>
                </a:effectLst>
                <a:latin typeface="Arial" charset="0"/>
              </a:rPr>
              <a:t>Making a Lifeline Loop</a:t>
            </a:r>
          </a:p>
        </p:txBody>
      </p:sp>
      <p:pic>
        <p:nvPicPr>
          <p:cNvPr id="157699" name="Picture 2" title="Close up of his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38575"/>
            <a:ext cx="192563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0" name="Picture 4" descr="E:\RAZ module DVD\Harry lifeline.jpg" title="Picture of a man using a lifelline loop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9525"/>
            <a:ext cx="19415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2" descr="G:\1-NRCA U\GRANTS\Grant 10 - RAZ Redo\Follow Up DVD Resource\Step one.jpg" title="Picture 1 demonstrating making of a lifeline loop step by st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06463"/>
            <a:ext cx="18780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2" name="TextBox 1"/>
          <p:cNvSpPr txBox="1">
            <a:spLocks noChangeArrowheads="1"/>
          </p:cNvSpPr>
          <p:nvPr/>
        </p:nvSpPr>
        <p:spPr bwMode="auto">
          <a:xfrm>
            <a:off x="314325" y="3414713"/>
            <a:ext cx="1878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a:solidFill>
                  <a:schemeClr val="bg1"/>
                </a:solidFill>
                <a:cs typeface="Arial" charset="0"/>
              </a:rPr>
              <a:t>1. </a:t>
            </a:r>
          </a:p>
        </p:txBody>
      </p:sp>
      <p:pic>
        <p:nvPicPr>
          <p:cNvPr id="157703" name="Picture 3" descr="G:\1-NRCA U\GRANTS\Grant 10 - RAZ Redo\Follow Up DVD Resource\Step two.jpg" title="Picture 2 demonstrating making of a lifeline loop step by st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0" y="906463"/>
            <a:ext cx="189706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4" name="TextBox 12"/>
          <p:cNvSpPr txBox="1">
            <a:spLocks noChangeArrowheads="1"/>
          </p:cNvSpPr>
          <p:nvPr/>
        </p:nvSpPr>
        <p:spPr bwMode="auto">
          <a:xfrm>
            <a:off x="2371725" y="3424238"/>
            <a:ext cx="1878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a:solidFill>
                  <a:schemeClr val="bg1"/>
                </a:solidFill>
                <a:cs typeface="Arial" charset="0"/>
              </a:rPr>
              <a:t>2. </a:t>
            </a:r>
          </a:p>
        </p:txBody>
      </p:sp>
      <p:pic>
        <p:nvPicPr>
          <p:cNvPr id="157705" name="Picture 4" descr="G:\1-NRCA U\GRANTS\Grant 10 - RAZ Redo\Follow Up DVD Resource\Step three.jpg" title="Picture 3 demonstrating making of a lifeline loop step by ste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300" y="914400"/>
            <a:ext cx="18954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6" name="TextBox 14"/>
          <p:cNvSpPr txBox="1">
            <a:spLocks noChangeArrowheads="1"/>
          </p:cNvSpPr>
          <p:nvPr/>
        </p:nvSpPr>
        <p:spPr bwMode="auto">
          <a:xfrm>
            <a:off x="4559300" y="3414713"/>
            <a:ext cx="1878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a:solidFill>
                  <a:schemeClr val="bg1"/>
                </a:solidFill>
                <a:cs typeface="Arial" charset="0"/>
              </a:rPr>
              <a:t>3. </a:t>
            </a:r>
          </a:p>
        </p:txBody>
      </p:sp>
      <p:pic>
        <p:nvPicPr>
          <p:cNvPr id="157707" name="Picture 5" descr="G:\1-NRCA U\GRANTS\Grant 10 - RAZ Redo\Follow Up DVD Resource\Step four.jpg" title="Picture 4 demonstrating making of a lifeline loop step by ste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906463"/>
            <a:ext cx="1900238"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8" name="TextBox 16"/>
          <p:cNvSpPr txBox="1">
            <a:spLocks noChangeArrowheads="1"/>
          </p:cNvSpPr>
          <p:nvPr/>
        </p:nvSpPr>
        <p:spPr bwMode="auto">
          <a:xfrm>
            <a:off x="6781800" y="3433763"/>
            <a:ext cx="1878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a:solidFill>
                  <a:schemeClr val="bg1"/>
                </a:solidFill>
                <a:cs typeface="Arial" charset="0"/>
              </a:rPr>
              <a:t>4. </a:t>
            </a:r>
          </a:p>
        </p:txBody>
      </p:sp>
      <p:pic>
        <p:nvPicPr>
          <p:cNvPr id="157709" name="Picture 6" descr="G:\1-NRCA U\GRANTS\Grant 10 - RAZ Redo\Follow Up DVD Resource\Step five.jpg" title="Picture 5 demonstrating making of a lifeline loop step by ste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225" y="3841750"/>
            <a:ext cx="1897063"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10" name="TextBox 18"/>
          <p:cNvSpPr txBox="1">
            <a:spLocks noChangeArrowheads="1"/>
          </p:cNvSpPr>
          <p:nvPr/>
        </p:nvSpPr>
        <p:spPr bwMode="auto">
          <a:xfrm>
            <a:off x="295275" y="6380163"/>
            <a:ext cx="1878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a:solidFill>
                  <a:schemeClr val="bg1"/>
                </a:solidFill>
                <a:cs typeface="Arial" charset="0"/>
              </a:rPr>
              <a:t>5. </a:t>
            </a:r>
          </a:p>
        </p:txBody>
      </p:sp>
      <p:pic>
        <p:nvPicPr>
          <p:cNvPr id="157711" name="Picture 7" descr="G:\1-NRCA U\GRANTS\Grant 10 - RAZ Redo\Follow Up DVD Resource\Step six.jpg" title="Picture 6 demonstrating making of a lifeline loop step by ste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5850" y="3838575"/>
            <a:ext cx="189865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12" name="TextBox 21"/>
          <p:cNvSpPr txBox="1">
            <a:spLocks noChangeArrowheads="1"/>
          </p:cNvSpPr>
          <p:nvPr/>
        </p:nvSpPr>
        <p:spPr bwMode="auto">
          <a:xfrm>
            <a:off x="2365375" y="6380163"/>
            <a:ext cx="1878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sz="2400">
                <a:solidFill>
                  <a:schemeClr val="bg1"/>
                </a:solidFill>
                <a:cs typeface="Arial" charset="0"/>
              </a:rPr>
              <a:t>6. </a:t>
            </a:r>
          </a:p>
        </p:txBody>
      </p:sp>
      <p:sp>
        <p:nvSpPr>
          <p:cNvPr id="2" name="Title 1" hidden="1"/>
          <p:cNvSpPr>
            <a:spLocks noGrp="1"/>
          </p:cNvSpPr>
          <p:nvPr>
            <p:ph type="title"/>
          </p:nvPr>
        </p:nvSpPr>
        <p:spPr/>
        <p:txBody>
          <a:bodyPr/>
          <a:lstStyle/>
          <a:p>
            <a:r>
              <a:rPr lang="en-US" dirty="0" smtClean="0"/>
              <a:t>Making a Lifeline Loop</a:t>
            </a: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txBox="1">
            <a:spLocks noGrp="1" noChangeArrowheads="1"/>
          </p:cNvSpPr>
          <p:nvPr>
            <p:ph type="title"/>
          </p:nvPr>
        </p:nvSpPr>
        <p:spPr>
          <a:xfrm>
            <a:off x="685800" y="152400"/>
            <a:ext cx="7772400" cy="914400"/>
          </a:xfrm>
        </p:spPr>
        <p:txBody>
          <a:bodyPr/>
          <a:lstStyle/>
          <a:p>
            <a:pPr eaLnBrk="1" hangingPunct="1"/>
            <a:r>
              <a:rPr altLang="en-US" smtClean="0">
                <a:latin typeface="Arial" charset="0"/>
              </a:rPr>
              <a:t>Self-rescue – Foot Wrap</a:t>
            </a:r>
            <a:r>
              <a:rPr altLang="en-US" sz="3600" smtClean="0">
                <a:latin typeface="Arial" charset="0"/>
              </a:rPr>
              <a:t/>
            </a:r>
            <a:br>
              <a:rPr altLang="en-US" sz="3600" smtClean="0">
                <a:latin typeface="Arial" charset="0"/>
              </a:rPr>
            </a:br>
            <a:endParaRPr altLang="en-US" sz="2800" smtClean="0">
              <a:latin typeface="Arial" charset="0"/>
            </a:endParaRPr>
          </a:p>
        </p:txBody>
      </p:sp>
      <p:pic>
        <p:nvPicPr>
          <p:cNvPr id="159747" name="Picture 5" title="Illustration of a foot wrap st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806450"/>
            <a:ext cx="4973638"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Rectangle 4"/>
          <p:cNvSpPr>
            <a:spLocks noChangeArrowheads="1"/>
          </p:cNvSpPr>
          <p:nvPr/>
        </p:nvSpPr>
        <p:spPr bwMode="auto">
          <a:xfrm>
            <a:off x="609600" y="2057400"/>
            <a:ext cx="1370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a:solidFill>
                  <a:schemeClr val="bg1"/>
                </a:solidFill>
              </a:rPr>
              <a:t>Step 1</a:t>
            </a:r>
            <a:endParaRPr lang="en-US" altLang="en-US">
              <a:solidFill>
                <a:schemeClr val="bg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txBox="1">
            <a:spLocks noGrp="1" noChangeArrowheads="1"/>
          </p:cNvSpPr>
          <p:nvPr>
            <p:ph type="title"/>
          </p:nvPr>
        </p:nvSpPr>
        <p:spPr>
          <a:xfrm>
            <a:off x="685800" y="152400"/>
            <a:ext cx="7772400" cy="990600"/>
          </a:xfrm>
        </p:spPr>
        <p:txBody>
          <a:bodyPr/>
          <a:lstStyle/>
          <a:p>
            <a:pPr eaLnBrk="1" hangingPunct="1"/>
            <a:r>
              <a:rPr altLang="en-US" smtClean="0">
                <a:latin typeface="Arial" charset="0"/>
              </a:rPr>
              <a:t>Self-rescue – Foot Wrap</a:t>
            </a:r>
            <a:br>
              <a:rPr altLang="en-US" smtClean="0">
                <a:latin typeface="Arial" charset="0"/>
              </a:rPr>
            </a:br>
            <a:endParaRPr altLang="en-US" sz="3600" smtClean="0">
              <a:latin typeface="Arial" charset="0"/>
            </a:endParaRPr>
          </a:p>
        </p:txBody>
      </p:sp>
      <p:pic>
        <p:nvPicPr>
          <p:cNvPr id="161795" name="Picture 4" title="Illustration of a foot wrap step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62000"/>
            <a:ext cx="49085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4"/>
          <p:cNvSpPr>
            <a:spLocks noChangeArrowheads="1"/>
          </p:cNvSpPr>
          <p:nvPr/>
        </p:nvSpPr>
        <p:spPr bwMode="auto">
          <a:xfrm>
            <a:off x="685800" y="2057400"/>
            <a:ext cx="1370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a:solidFill>
                  <a:schemeClr val="bg1"/>
                </a:solidFill>
              </a:rPr>
              <a:t>Step 2</a:t>
            </a:r>
            <a:endParaRPr lang="en-US" altLang="en-US">
              <a:solidFill>
                <a:schemeClr val="bg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txBox="1">
            <a:spLocks noGrp="1" noChangeArrowheads="1"/>
          </p:cNvSpPr>
          <p:nvPr>
            <p:ph type="title"/>
          </p:nvPr>
        </p:nvSpPr>
        <p:spPr>
          <a:xfrm>
            <a:off x="685800" y="0"/>
            <a:ext cx="7772400" cy="990600"/>
          </a:xfrm>
        </p:spPr>
        <p:txBody>
          <a:bodyPr/>
          <a:lstStyle/>
          <a:p>
            <a:pPr eaLnBrk="1" hangingPunct="1"/>
            <a:r>
              <a:rPr altLang="en-US" smtClean="0">
                <a:latin typeface="Arial" charset="0"/>
              </a:rPr>
              <a:t>Self-rescue – Foot Wrap</a:t>
            </a:r>
          </a:p>
        </p:txBody>
      </p:sp>
      <p:pic>
        <p:nvPicPr>
          <p:cNvPr id="163843" name="Picture 4" title="Illustration of a foot wrap step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14400"/>
            <a:ext cx="46482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Rectangle 4"/>
          <p:cNvSpPr>
            <a:spLocks noChangeArrowheads="1"/>
          </p:cNvSpPr>
          <p:nvPr/>
        </p:nvSpPr>
        <p:spPr bwMode="auto">
          <a:xfrm>
            <a:off x="685800" y="1981200"/>
            <a:ext cx="1370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a:solidFill>
                  <a:schemeClr val="bg1"/>
                </a:solidFill>
              </a:rPr>
              <a:t>Step 3</a:t>
            </a:r>
            <a:endParaRPr lang="en-US" altLang="en-US">
              <a:solidFill>
                <a:schemeClr val="bg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txBox="1">
            <a:spLocks noGrp="1" noChangeArrowheads="1"/>
          </p:cNvSpPr>
          <p:nvPr>
            <p:ph type="title"/>
          </p:nvPr>
        </p:nvSpPr>
        <p:spPr>
          <a:xfrm>
            <a:off x="685800" y="304800"/>
            <a:ext cx="7772400" cy="609600"/>
          </a:xfrm>
        </p:spPr>
        <p:txBody>
          <a:bodyPr/>
          <a:lstStyle/>
          <a:p>
            <a:pPr eaLnBrk="1" hangingPunct="1"/>
            <a:r>
              <a:rPr altLang="en-US" smtClean="0">
                <a:latin typeface="Arial" charset="0"/>
              </a:rPr>
              <a:t>Self-rescue – Foot Wrap</a:t>
            </a:r>
            <a:r>
              <a:rPr altLang="en-US" sz="3600" smtClean="0">
                <a:latin typeface="Arial" charset="0"/>
              </a:rPr>
              <a:t/>
            </a:r>
            <a:br>
              <a:rPr altLang="en-US" sz="3600" smtClean="0">
                <a:latin typeface="Arial" charset="0"/>
              </a:rPr>
            </a:br>
            <a:endParaRPr altLang="en-US" sz="3600" smtClean="0">
              <a:latin typeface="Arial" charset="0"/>
            </a:endParaRPr>
          </a:p>
        </p:txBody>
      </p:sp>
      <p:pic>
        <p:nvPicPr>
          <p:cNvPr id="165891" name="Picture 4" title="Illustration of a foot wrap ste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96925"/>
            <a:ext cx="4572000"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5"/>
          <p:cNvSpPr>
            <a:spLocks noChangeArrowheads="1"/>
          </p:cNvSpPr>
          <p:nvPr/>
        </p:nvSpPr>
        <p:spPr bwMode="auto">
          <a:xfrm>
            <a:off x="609600" y="1905000"/>
            <a:ext cx="1370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r>
              <a:rPr lang="en-US" altLang="en-US">
                <a:solidFill>
                  <a:schemeClr val="bg1"/>
                </a:solidFill>
              </a:rPr>
              <a:t>Step 4</a:t>
            </a:r>
            <a:endParaRPr lang="en-US" altLang="en-US">
              <a:solidFill>
                <a:schemeClr val="bg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txBox="1">
            <a:spLocks noGrp="1" noChangeArrowheads="1"/>
          </p:cNvSpPr>
          <p:nvPr>
            <p:ph type="title"/>
          </p:nvPr>
        </p:nvSpPr>
        <p:spPr/>
        <p:txBody>
          <a:bodyPr/>
          <a:lstStyle/>
          <a:p>
            <a:pPr eaLnBrk="1" hangingPunct="1"/>
            <a:r>
              <a:rPr altLang="en-US" smtClean="0">
                <a:latin typeface="Arial" charset="0"/>
              </a:rPr>
              <a:t>Never Cut Lanyard or Lifeline</a:t>
            </a:r>
          </a:p>
        </p:txBody>
      </p:sp>
      <p:sp>
        <p:nvSpPr>
          <p:cNvPr id="16793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A090E0EB-23FC-4A00-A98D-FE0E31DED984}" type="slidenum">
              <a:rPr lang="en-US" altLang="en-US" sz="1200"/>
              <a:pPr>
                <a:spcBef>
                  <a:spcPct val="0"/>
                </a:spcBef>
                <a:buSzTx/>
                <a:buFontTx/>
                <a:buNone/>
              </a:pPr>
              <a:t>75</a:t>
            </a:fld>
            <a:endParaRPr lang="en-US" altLang="en-US" sz="1200"/>
          </a:p>
        </p:txBody>
      </p:sp>
      <p:pic>
        <p:nvPicPr>
          <p:cNvPr id="3" name="Rescue-Cutting Line Accident.wmv" title="VIDEO NOT PROVIDED Picture of a worker on a power line">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1509713" y="1566863"/>
            <a:ext cx="5765800" cy="432435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5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txBox="1">
            <a:spLocks noGrp="1" noChangeArrowheads="1"/>
          </p:cNvSpPr>
          <p:nvPr>
            <p:ph type="title"/>
          </p:nvPr>
        </p:nvSpPr>
        <p:spPr>
          <a:xfrm>
            <a:off x="355600" y="0"/>
            <a:ext cx="8229600" cy="987425"/>
          </a:xfrm>
        </p:spPr>
        <p:txBody>
          <a:bodyPr/>
          <a:lstStyle/>
          <a:p>
            <a:pPr eaLnBrk="1" hangingPunct="1"/>
            <a:r>
              <a:rPr altLang="en-US" smtClean="0">
                <a:latin typeface="Arial" charset="0"/>
              </a:rPr>
              <a:t>After a Fall – First Aid</a:t>
            </a:r>
          </a:p>
        </p:txBody>
      </p:sp>
      <p:sp>
        <p:nvSpPr>
          <p:cNvPr id="169987" name="Rectangle 5"/>
          <p:cNvSpPr txBox="1">
            <a:spLocks noGrp="1" noChangeArrowheads="1"/>
          </p:cNvSpPr>
          <p:nvPr>
            <p:ph idx="1"/>
          </p:nvPr>
        </p:nvSpPr>
        <p:spPr>
          <a:xfrm>
            <a:off x="0" y="1211263"/>
            <a:ext cx="6502400" cy="4572000"/>
          </a:xfrm>
        </p:spPr>
        <p:txBody>
          <a:bodyPr/>
          <a:lstStyle/>
          <a:p>
            <a:pPr eaLnBrk="1" hangingPunct="1"/>
            <a:r>
              <a:rPr altLang="en-US" sz="2800" b="1" smtClean="0">
                <a:solidFill>
                  <a:schemeClr val="bg1"/>
                </a:solidFill>
                <a:latin typeface="Arial" charset="0"/>
              </a:rPr>
              <a:t>Do not recline the rescued worker</a:t>
            </a:r>
          </a:p>
          <a:p>
            <a:pPr lvl="1" eaLnBrk="1" hangingPunct="1"/>
            <a:r>
              <a:rPr altLang="en-US" smtClean="0">
                <a:solidFill>
                  <a:schemeClr val="bg1"/>
                </a:solidFill>
                <a:latin typeface="Arial" charset="0"/>
              </a:rPr>
              <a:t>The quick release of pooled blood from the legs can cause cardiac arrest.</a:t>
            </a:r>
          </a:p>
          <a:p>
            <a:pPr lvl="1" eaLnBrk="1" hangingPunct="1">
              <a:buFont typeface="Arial" charset="0"/>
              <a:buNone/>
            </a:pPr>
            <a:endParaRPr altLang="en-US" sz="1200" smtClean="0">
              <a:solidFill>
                <a:schemeClr val="bg1"/>
              </a:solidFill>
              <a:latin typeface="Arial" charset="0"/>
            </a:endParaRPr>
          </a:p>
          <a:p>
            <a:pPr eaLnBrk="1" hangingPunct="1"/>
            <a:r>
              <a:rPr altLang="en-US" sz="2800" smtClean="0">
                <a:solidFill>
                  <a:schemeClr val="bg1"/>
                </a:solidFill>
                <a:latin typeface="Arial" charset="0"/>
              </a:rPr>
              <a:t>A </a:t>
            </a:r>
            <a:r>
              <a:rPr altLang="en-US" sz="2800" b="1" smtClean="0">
                <a:solidFill>
                  <a:schemeClr val="bg1"/>
                </a:solidFill>
                <a:latin typeface="Arial" charset="0"/>
              </a:rPr>
              <a:t>sitting position </a:t>
            </a:r>
            <a:r>
              <a:rPr altLang="en-US" sz="2800" smtClean="0">
                <a:solidFill>
                  <a:schemeClr val="bg1"/>
                </a:solidFill>
                <a:latin typeface="Arial" charset="0"/>
              </a:rPr>
              <a:t>on the ground and for transport to hospital is recommended.</a:t>
            </a:r>
            <a:br>
              <a:rPr altLang="en-US" sz="2800" smtClean="0">
                <a:solidFill>
                  <a:schemeClr val="bg1"/>
                </a:solidFill>
                <a:latin typeface="Arial" charset="0"/>
              </a:rPr>
            </a:br>
            <a:endParaRPr altLang="en-US" sz="1200" smtClean="0">
              <a:solidFill>
                <a:schemeClr val="bg1"/>
              </a:solidFill>
              <a:latin typeface="Arial" charset="0"/>
            </a:endParaRPr>
          </a:p>
          <a:p>
            <a:pPr eaLnBrk="1" hangingPunct="1"/>
            <a:r>
              <a:rPr altLang="en-US" sz="2800" smtClean="0">
                <a:solidFill>
                  <a:schemeClr val="bg1"/>
                </a:solidFill>
                <a:latin typeface="Arial" charset="0"/>
              </a:rPr>
              <a:t>Administer oxygen if available.</a:t>
            </a:r>
          </a:p>
        </p:txBody>
      </p:sp>
      <p:sp>
        <p:nvSpPr>
          <p:cNvPr id="1699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D0D98CB6-1B78-49DB-AD77-2BC2B251F2A7}" type="slidenum">
              <a:rPr lang="en-US" altLang="en-US" sz="1200"/>
              <a:pPr>
                <a:spcBef>
                  <a:spcPct val="0"/>
                </a:spcBef>
                <a:buSzTx/>
                <a:buFontTx/>
                <a:buNone/>
              </a:pPr>
              <a:t>76</a:t>
            </a:fld>
            <a:endParaRPr lang="en-US" altLang="en-US" sz="1200"/>
          </a:p>
        </p:txBody>
      </p:sp>
      <p:pic>
        <p:nvPicPr>
          <p:cNvPr id="169989" name="Picture 7" descr="First Aid : first aid box with stethoscope over white background.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675" y="1171575"/>
            <a:ext cx="253841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txBox="1">
            <a:spLocks noGrp="1" noChangeArrowheads="1"/>
          </p:cNvSpPr>
          <p:nvPr>
            <p:ph type="title"/>
          </p:nvPr>
        </p:nvSpPr>
        <p:spPr>
          <a:xfrm>
            <a:off x="457200" y="0"/>
            <a:ext cx="8229600" cy="1417638"/>
          </a:xfrm>
        </p:spPr>
        <p:txBody>
          <a:bodyPr/>
          <a:lstStyle/>
          <a:p>
            <a:pPr eaLnBrk="1" hangingPunct="1"/>
            <a:r>
              <a:rPr altLang="en-US" smtClean="0">
                <a:latin typeface="Arial" charset="0"/>
              </a:rPr>
              <a:t>Take Equipment Out of Service</a:t>
            </a:r>
          </a:p>
        </p:txBody>
      </p:sp>
      <p:sp>
        <p:nvSpPr>
          <p:cNvPr id="172035" name="Rectangle 3"/>
          <p:cNvSpPr txBox="1">
            <a:spLocks noGrp="1" noChangeArrowheads="1"/>
          </p:cNvSpPr>
          <p:nvPr>
            <p:ph idx="1"/>
          </p:nvPr>
        </p:nvSpPr>
        <p:spPr/>
        <p:txBody>
          <a:bodyPr/>
          <a:lstStyle/>
          <a:p>
            <a:pPr eaLnBrk="1" hangingPunct="1"/>
            <a:r>
              <a:rPr altLang="en-US" sz="2800" smtClean="0">
                <a:solidFill>
                  <a:schemeClr val="bg1"/>
                </a:solidFill>
                <a:latin typeface="Arial" charset="0"/>
              </a:rPr>
              <a:t>OSHA requires that PFA equipment that has been subjected to “impact loading”—subjected to forces like those during a fall—must be immediately removed from service and not be used again until inspected by a competent person and determined to be undamaged and suitable for reuse.</a:t>
            </a:r>
          </a:p>
          <a:p>
            <a:pPr algn="r" eaLnBrk="1" hangingPunct="1">
              <a:buFontTx/>
              <a:buNone/>
            </a:pPr>
            <a:r>
              <a:rPr altLang="en-US" sz="1400" smtClean="0">
                <a:solidFill>
                  <a:schemeClr val="bg1"/>
                </a:solidFill>
                <a:latin typeface="Arial" charset="0"/>
              </a:rPr>
              <a:t> (29 CFR 1926.502(d)(19))</a:t>
            </a:r>
          </a:p>
        </p:txBody>
      </p:sp>
      <p:sp>
        <p:nvSpPr>
          <p:cNvPr id="1720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98477BB5-CAD3-4C42-B97D-85D242E2A61C}" type="slidenum">
              <a:rPr lang="en-US" altLang="en-US" sz="1200"/>
              <a:pPr>
                <a:spcBef>
                  <a:spcPct val="0"/>
                </a:spcBef>
                <a:buSzTx/>
                <a:buFontTx/>
                <a:buNone/>
              </a:pPr>
              <a:t>77</a:t>
            </a:fld>
            <a:endParaRPr lang="en-US" altLang="en-US" sz="120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txBox="1">
            <a:spLocks noGrp="1" noChangeArrowheads="1"/>
          </p:cNvSpPr>
          <p:nvPr>
            <p:ph type="title"/>
          </p:nvPr>
        </p:nvSpPr>
        <p:spPr>
          <a:xfrm>
            <a:off x="1285103" y="274637"/>
            <a:ext cx="6586152" cy="3494173"/>
          </a:xfrm>
        </p:spPr>
        <p:txBody>
          <a:bodyPr/>
          <a:lstStyle/>
          <a:p>
            <a:pPr eaLnBrk="1" hangingPunct="1"/>
            <a:r>
              <a:rPr altLang="en-US" sz="3600" dirty="0" smtClean="0">
                <a:latin typeface="Arial" charset="0"/>
              </a:rPr>
              <a:t>Use Backup Training Systems During Rescue Training</a:t>
            </a:r>
          </a:p>
        </p:txBody>
      </p:sp>
      <p:sp>
        <p:nvSpPr>
          <p:cNvPr id="1740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C05C6B5F-4498-4A75-B73F-8A591C09A929}" type="slidenum">
              <a:rPr lang="en-US" altLang="en-US" sz="1200"/>
              <a:pPr>
                <a:spcBef>
                  <a:spcPct val="0"/>
                </a:spcBef>
                <a:buSzTx/>
                <a:buFontTx/>
                <a:buNone/>
              </a:pPr>
              <a:t>78</a:t>
            </a:fld>
            <a:endParaRPr lang="en-US" altLang="en-US" sz="1200"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txBox="1">
            <a:spLocks noGrp="1"/>
          </p:cNvSpPr>
          <p:nvPr>
            <p:ph type="title"/>
          </p:nvPr>
        </p:nvSpPr>
        <p:spPr>
          <a:xfrm>
            <a:off x="725488" y="0"/>
            <a:ext cx="8229600" cy="1143000"/>
          </a:xfrm>
        </p:spPr>
        <p:txBody>
          <a:bodyPr/>
          <a:lstStyle/>
          <a:p>
            <a:r>
              <a:rPr altLang="en-US" dirty="0" smtClean="0">
                <a:latin typeface="Arial" charset="0"/>
              </a:rPr>
              <a:t>Calculated Clearance</a:t>
            </a:r>
          </a:p>
        </p:txBody>
      </p:sp>
      <p:pic>
        <p:nvPicPr>
          <p:cNvPr id="176131" name="Content Placeholder 4" descr="Calculated clearance NRCA art.png" title="Calculated clearance NRCA art"/>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97000" y="1003300"/>
            <a:ext cx="6032500" cy="4975225"/>
          </a:xfrm>
        </p:spPr>
      </p:pic>
      <p:sp>
        <p:nvSpPr>
          <p:cNvPr id="1761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1546981E-284C-4891-A863-7795B8214618}" type="slidenum">
              <a:rPr lang="en-US" altLang="en-US" sz="1200"/>
              <a:pPr>
                <a:spcBef>
                  <a:spcPct val="0"/>
                </a:spcBef>
                <a:buSzTx/>
                <a:buFontTx/>
                <a:buNone/>
              </a:pPr>
              <a:t>79</a:t>
            </a:fld>
            <a:endParaRPr lang="en-US" altLang="en-US" sz="1200" dirty="0"/>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What is OSHA?</a:t>
            </a:r>
            <a:endParaRPr lang="en-US" dirty="0"/>
          </a:p>
        </p:txBody>
      </p:sp>
      <p:sp>
        <p:nvSpPr>
          <p:cNvPr id="276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0E7E1E28-F115-4A67-B5C9-B8AA404327FE}" type="slidenum">
              <a:rPr lang="en-US" altLang="en-US" sz="1200"/>
              <a:pPr>
                <a:spcBef>
                  <a:spcPct val="0"/>
                </a:spcBef>
                <a:buSzTx/>
                <a:buFontTx/>
                <a:buNone/>
              </a:pPr>
              <a:t>8</a:t>
            </a:fld>
            <a:endParaRPr lang="en-US" altLang="en-US" sz="1200" dirty="0"/>
          </a:p>
        </p:txBody>
      </p:sp>
      <p:sp>
        <p:nvSpPr>
          <p:cNvPr id="27651" name="Rectangle 2" title="Title: What is OSHA"/>
          <p:cNvSpPr>
            <a:spLocks noChangeArrowheads="1"/>
          </p:cNvSpPr>
          <p:nvPr/>
        </p:nvSpPr>
        <p:spPr bwMode="auto">
          <a:xfrm>
            <a:off x="0" y="4137025"/>
            <a:ext cx="9144000" cy="62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52" name="Text Box 4" title="Red square for slide decoration"/>
          <p:cNvSpPr txBox="1">
            <a:spLocks noChangeArrowheads="1"/>
          </p:cNvSpPr>
          <p:nvPr/>
        </p:nvSpPr>
        <p:spPr bwMode="auto">
          <a:xfrm>
            <a:off x="152400" y="42084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50000"/>
              </a:spcBef>
              <a:buSzTx/>
              <a:buFontTx/>
              <a:buNone/>
            </a:pPr>
            <a:r>
              <a:rPr lang="en-US" altLang="en-US" sz="2800" b="1" dirty="0">
                <a:solidFill>
                  <a:srgbClr val="2F578D"/>
                </a:solidFill>
              </a:rPr>
              <a:t>What is OSHA?</a:t>
            </a:r>
          </a:p>
        </p:txBody>
      </p:sp>
      <p:sp>
        <p:nvSpPr>
          <p:cNvPr id="27653" name="Rectangle 5" title="Red square for slide decoration"/>
          <p:cNvSpPr>
            <a:spLocks noChangeArrowheads="1"/>
          </p:cNvSpPr>
          <p:nvPr/>
        </p:nvSpPr>
        <p:spPr bwMode="auto">
          <a:xfrm>
            <a:off x="42672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54" name="Rectangle 6" title="Red square for slide decoration"/>
          <p:cNvSpPr>
            <a:spLocks noChangeArrowheads="1"/>
          </p:cNvSpPr>
          <p:nvPr/>
        </p:nvSpPr>
        <p:spPr bwMode="auto">
          <a:xfrm>
            <a:off x="0" y="30480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55" name="Rectangle 7" title="Red square for slide decoration"/>
          <p:cNvSpPr>
            <a:spLocks noChangeArrowheads="1"/>
          </p:cNvSpPr>
          <p:nvPr/>
        </p:nvSpPr>
        <p:spPr bwMode="auto">
          <a:xfrm>
            <a:off x="533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56" name="Rectangle 8" title="Red square for slide decoration"/>
          <p:cNvSpPr>
            <a:spLocks noChangeArrowheads="1"/>
          </p:cNvSpPr>
          <p:nvPr/>
        </p:nvSpPr>
        <p:spPr bwMode="auto">
          <a:xfrm>
            <a:off x="1066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57" name="Rectangle 9" title="Red square for slide decoration"/>
          <p:cNvSpPr>
            <a:spLocks noChangeArrowheads="1"/>
          </p:cNvSpPr>
          <p:nvPr/>
        </p:nvSpPr>
        <p:spPr bwMode="auto">
          <a:xfrm>
            <a:off x="16002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58" name="Rectangle 10" title="Red square for slide decoration"/>
          <p:cNvSpPr>
            <a:spLocks noChangeArrowheads="1"/>
          </p:cNvSpPr>
          <p:nvPr/>
        </p:nvSpPr>
        <p:spPr bwMode="auto">
          <a:xfrm>
            <a:off x="0" y="68103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59" name="Rectangle 11" title="Red square for slide decoration"/>
          <p:cNvSpPr>
            <a:spLocks noChangeArrowheads="1"/>
          </p:cNvSpPr>
          <p:nvPr/>
        </p:nvSpPr>
        <p:spPr bwMode="auto">
          <a:xfrm>
            <a:off x="5334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0" name="Rectangle 12" title="Red square for slide decoration"/>
          <p:cNvSpPr>
            <a:spLocks noChangeArrowheads="1"/>
          </p:cNvSpPr>
          <p:nvPr/>
        </p:nvSpPr>
        <p:spPr bwMode="auto">
          <a:xfrm>
            <a:off x="10668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1" name="Rectangle 13" title="Red square for slide decoration"/>
          <p:cNvSpPr>
            <a:spLocks noChangeArrowheads="1"/>
          </p:cNvSpPr>
          <p:nvPr/>
        </p:nvSpPr>
        <p:spPr bwMode="auto">
          <a:xfrm>
            <a:off x="0" y="1057275"/>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2" name="Rectangle 14" title="Red square for slide decoration"/>
          <p:cNvSpPr>
            <a:spLocks noChangeArrowheads="1"/>
          </p:cNvSpPr>
          <p:nvPr/>
        </p:nvSpPr>
        <p:spPr bwMode="auto">
          <a:xfrm>
            <a:off x="0" y="1433513"/>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3" name="Rectangle 15" title="Red square for slide decoration"/>
          <p:cNvSpPr>
            <a:spLocks noChangeArrowheads="1"/>
          </p:cNvSpPr>
          <p:nvPr/>
        </p:nvSpPr>
        <p:spPr bwMode="auto">
          <a:xfrm>
            <a:off x="21336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4" name="Rectangle 16" title="Red square for slide decoration"/>
          <p:cNvSpPr>
            <a:spLocks noChangeArrowheads="1"/>
          </p:cNvSpPr>
          <p:nvPr/>
        </p:nvSpPr>
        <p:spPr bwMode="auto">
          <a:xfrm>
            <a:off x="26670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5" name="Rectangle 17" title="Red square for slide decoration"/>
          <p:cNvSpPr>
            <a:spLocks noChangeArrowheads="1"/>
          </p:cNvSpPr>
          <p:nvPr/>
        </p:nvSpPr>
        <p:spPr bwMode="auto">
          <a:xfrm>
            <a:off x="16002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6" name="Rectangle 18" title="Red square for slide decoration"/>
          <p:cNvSpPr>
            <a:spLocks noChangeArrowheads="1"/>
          </p:cNvSpPr>
          <p:nvPr/>
        </p:nvSpPr>
        <p:spPr bwMode="auto">
          <a:xfrm>
            <a:off x="21336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7" name="Rectangle 19" title="Red square for slide decoration"/>
          <p:cNvSpPr>
            <a:spLocks noChangeArrowheads="1"/>
          </p:cNvSpPr>
          <p:nvPr/>
        </p:nvSpPr>
        <p:spPr bwMode="auto">
          <a:xfrm>
            <a:off x="10668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8" name="Rectangle 20" title="Red square for slide decoration"/>
          <p:cNvSpPr>
            <a:spLocks noChangeArrowheads="1"/>
          </p:cNvSpPr>
          <p:nvPr/>
        </p:nvSpPr>
        <p:spPr bwMode="auto">
          <a:xfrm>
            <a:off x="1600200" y="1057275"/>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69" name="Rectangle 21" title="Red square for slide decoration"/>
          <p:cNvSpPr>
            <a:spLocks noChangeArrowheads="1"/>
          </p:cNvSpPr>
          <p:nvPr/>
        </p:nvSpPr>
        <p:spPr bwMode="auto">
          <a:xfrm>
            <a:off x="5334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0" name="Rectangle 22" title="Red square for slide decoration"/>
          <p:cNvSpPr>
            <a:spLocks noChangeArrowheads="1"/>
          </p:cNvSpPr>
          <p:nvPr/>
        </p:nvSpPr>
        <p:spPr bwMode="auto">
          <a:xfrm>
            <a:off x="0" y="1809750"/>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1" name="Rectangle 23" title="Red square for slide decoration"/>
          <p:cNvSpPr>
            <a:spLocks noChangeArrowheads="1"/>
          </p:cNvSpPr>
          <p:nvPr/>
        </p:nvSpPr>
        <p:spPr bwMode="auto">
          <a:xfrm>
            <a:off x="0" y="2187575"/>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2" name="Rectangle 24" title="Red square for slide decoration"/>
          <p:cNvSpPr>
            <a:spLocks noChangeArrowheads="1"/>
          </p:cNvSpPr>
          <p:nvPr/>
        </p:nvSpPr>
        <p:spPr bwMode="auto">
          <a:xfrm>
            <a:off x="0" y="2563813"/>
            <a:ext cx="381000" cy="300037"/>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3" name="Rectangle 25" title="Red square for slide decoration"/>
          <p:cNvSpPr>
            <a:spLocks noChangeArrowheads="1"/>
          </p:cNvSpPr>
          <p:nvPr/>
        </p:nvSpPr>
        <p:spPr bwMode="auto">
          <a:xfrm>
            <a:off x="533400" y="180975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4" name="Rectangle 26" title="Red square for slide decoration"/>
          <p:cNvSpPr>
            <a:spLocks noChangeArrowheads="1"/>
          </p:cNvSpPr>
          <p:nvPr/>
        </p:nvSpPr>
        <p:spPr bwMode="auto">
          <a:xfrm>
            <a:off x="32004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5" name="Rectangle 27" title="Red square for slide decoration"/>
          <p:cNvSpPr>
            <a:spLocks noChangeArrowheads="1"/>
          </p:cNvSpPr>
          <p:nvPr/>
        </p:nvSpPr>
        <p:spPr bwMode="auto">
          <a:xfrm>
            <a:off x="0" y="2940050"/>
            <a:ext cx="381000" cy="300038"/>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6" name="Rectangle 28" title="Red square for slide decoration"/>
          <p:cNvSpPr>
            <a:spLocks noChangeArrowheads="1"/>
          </p:cNvSpPr>
          <p:nvPr/>
        </p:nvSpPr>
        <p:spPr bwMode="auto">
          <a:xfrm>
            <a:off x="0" y="3316288"/>
            <a:ext cx="381000" cy="301625"/>
          </a:xfrm>
          <a:prstGeom prst="rect">
            <a:avLst/>
          </a:prstGeom>
          <a:noFill/>
          <a:ln w="31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7" name="Rectangle 29" title="Red square for slide decoration"/>
          <p:cNvSpPr>
            <a:spLocks noChangeArrowheads="1"/>
          </p:cNvSpPr>
          <p:nvPr/>
        </p:nvSpPr>
        <p:spPr bwMode="auto">
          <a:xfrm>
            <a:off x="3733800" y="304800"/>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8" name="Rectangle 30" title="Red square for slide decoration"/>
          <p:cNvSpPr>
            <a:spLocks noChangeArrowheads="1"/>
          </p:cNvSpPr>
          <p:nvPr/>
        </p:nvSpPr>
        <p:spPr bwMode="auto">
          <a:xfrm>
            <a:off x="2667000" y="681038"/>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79" name="Rectangle 31" title="Red square for slide decoration"/>
          <p:cNvSpPr>
            <a:spLocks noChangeArrowheads="1"/>
          </p:cNvSpPr>
          <p:nvPr/>
        </p:nvSpPr>
        <p:spPr bwMode="auto">
          <a:xfrm>
            <a:off x="1066800" y="1433513"/>
            <a:ext cx="381000" cy="301625"/>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80" name="Rectangle 32" title="Red square for slide decoration"/>
          <p:cNvSpPr>
            <a:spLocks noChangeArrowheads="1"/>
          </p:cNvSpPr>
          <p:nvPr/>
        </p:nvSpPr>
        <p:spPr bwMode="auto">
          <a:xfrm>
            <a:off x="533400" y="2187575"/>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81" name="Rectangle 33" title="Red square for slide decoration"/>
          <p:cNvSpPr>
            <a:spLocks noChangeArrowheads="1"/>
          </p:cNvSpPr>
          <p:nvPr/>
        </p:nvSpPr>
        <p:spPr bwMode="auto">
          <a:xfrm>
            <a:off x="533400" y="2563813"/>
            <a:ext cx="381000" cy="300037"/>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82" name="Rectangle 34" title="Red square for slide decoration"/>
          <p:cNvSpPr>
            <a:spLocks noChangeArrowheads="1"/>
          </p:cNvSpPr>
          <p:nvPr/>
        </p:nvSpPr>
        <p:spPr bwMode="auto">
          <a:xfrm>
            <a:off x="533400" y="2940050"/>
            <a:ext cx="381000" cy="3000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84" name="Rectangle 36" title="Red square for slide decoration"/>
          <p:cNvSpPr>
            <a:spLocks noChangeArrowheads="1"/>
          </p:cNvSpPr>
          <p:nvPr/>
        </p:nvSpPr>
        <p:spPr bwMode="auto">
          <a:xfrm>
            <a:off x="533400" y="1066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85" name="Rectangle 37" title="Red square for slide decoration"/>
          <p:cNvSpPr>
            <a:spLocks noChangeArrowheads="1"/>
          </p:cNvSpPr>
          <p:nvPr/>
        </p:nvSpPr>
        <p:spPr bwMode="auto">
          <a:xfrm>
            <a:off x="48006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
        <p:nvSpPr>
          <p:cNvPr id="27686" name="Rectangle 38" title="Red square for slide decoration"/>
          <p:cNvSpPr>
            <a:spLocks noChangeArrowheads="1"/>
          </p:cNvSpPr>
          <p:nvPr/>
        </p:nvSpPr>
        <p:spPr bwMode="auto">
          <a:xfrm>
            <a:off x="5334000" y="304800"/>
            <a:ext cx="381000" cy="3048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0"/>
              </a:spcBef>
              <a:buSzTx/>
              <a:buFontTx/>
              <a:buNone/>
            </a:pPr>
            <a:endParaRPr lang="en-US" altLang="en-US" sz="2400" dirty="0">
              <a:solidFill>
                <a:schemeClr val="tx1"/>
              </a:solidFill>
              <a:latin typeface="Berlin Sans FB Dem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What is OSHA?</a:t>
            </a:r>
            <a:endParaRPr lang="en-US" dirty="0"/>
          </a:p>
        </p:txBody>
      </p:sp>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spcBef>
                <a:spcPct val="0"/>
              </a:spcBef>
              <a:buSzTx/>
              <a:buFontTx/>
              <a:buNone/>
            </a:pPr>
            <a:fld id="{204A24C8-1B0E-409F-844E-74FD3D3CEC77}" type="slidenum">
              <a:rPr lang="en-US" altLang="en-US" sz="1200"/>
              <a:pPr>
                <a:spcBef>
                  <a:spcPct val="0"/>
                </a:spcBef>
                <a:buSzTx/>
                <a:buFontTx/>
                <a:buNone/>
              </a:pPr>
              <a:t>9</a:t>
            </a:fld>
            <a:endParaRPr lang="en-US" altLang="en-US" sz="1200" dirty="0"/>
          </a:p>
        </p:txBody>
      </p:sp>
      <p:sp>
        <p:nvSpPr>
          <p:cNvPr id="29699" name="Title 2"/>
          <p:cNvSpPr txBox="1">
            <a:spLocks/>
          </p:cNvSpPr>
          <p:nvPr/>
        </p:nvSpPr>
        <p:spPr bwMode="auto">
          <a:xfrm>
            <a:off x="1011238" y="234950"/>
            <a:ext cx="70183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algn="ctr">
              <a:spcBef>
                <a:spcPct val="0"/>
              </a:spcBef>
              <a:buSzTx/>
              <a:buFontTx/>
              <a:buNone/>
            </a:pPr>
            <a:r>
              <a:rPr lang="en-US" altLang="en-US" sz="4400" dirty="0"/>
              <a:t>What is OSHA?</a:t>
            </a:r>
          </a:p>
        </p:txBody>
      </p:sp>
      <p:pic>
        <p:nvPicPr>
          <p:cNvPr id="29700" name="Picture 2" descr="https://encrypted-tbn3.gstatic.com/images?q=tbn:ANd9GcQPiGBGHuEQvbhL3_AY-BeTUEMGmWA9MEmRMr4E1J36Yqr4koV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2144713"/>
            <a:ext cx="36353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ChangeArrowheads="1"/>
          </p:cNvSpPr>
          <p:nvPr/>
        </p:nvSpPr>
        <p:spPr bwMode="auto">
          <a:xfrm>
            <a:off x="1312863" y="1471613"/>
            <a:ext cx="748188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ts val="800"/>
              </a:spcBef>
              <a:buSzPct val="100000"/>
              <a:buFont typeface="Arial" charset="0"/>
              <a:buChar char="•"/>
              <a:defRPr sz="3200">
                <a:solidFill>
                  <a:srgbClr val="FFFFFF"/>
                </a:solidFill>
                <a:latin typeface="Arial" charset="0"/>
              </a:defRPr>
            </a:lvl1pPr>
            <a:lvl2pPr marL="742950" indent="-285750">
              <a:spcBef>
                <a:spcPts val="700"/>
              </a:spcBef>
              <a:buSzPct val="100000"/>
              <a:buFont typeface="Arial" charset="0"/>
              <a:buChar char="–"/>
              <a:defRPr sz="2800">
                <a:solidFill>
                  <a:srgbClr val="FFFFFF"/>
                </a:solidFill>
                <a:latin typeface="Arial" charset="0"/>
              </a:defRPr>
            </a:lvl2pPr>
            <a:lvl3pPr marL="1143000" indent="-228600">
              <a:spcBef>
                <a:spcPts val="600"/>
              </a:spcBef>
              <a:buSzPct val="100000"/>
              <a:buFont typeface="Arial" charset="0"/>
              <a:buChar char="•"/>
              <a:defRPr sz="2400">
                <a:solidFill>
                  <a:srgbClr val="FFFFFF"/>
                </a:solidFill>
                <a:latin typeface="Arial" charset="0"/>
              </a:defRPr>
            </a:lvl3pPr>
            <a:lvl4pPr marL="1600200" indent="-228600">
              <a:spcBef>
                <a:spcPts val="500"/>
              </a:spcBef>
              <a:buSzPct val="100000"/>
              <a:buFont typeface="Arial" charset="0"/>
              <a:buChar char="–"/>
              <a:defRPr sz="2000">
                <a:solidFill>
                  <a:srgbClr val="FFFFFF"/>
                </a:solidFill>
                <a:latin typeface="Arial" charset="0"/>
              </a:defRPr>
            </a:lvl4pPr>
            <a:lvl5pPr marL="2057400" indent="-228600">
              <a:spcBef>
                <a:spcPts val="500"/>
              </a:spcBef>
              <a:buSzPct val="100000"/>
              <a:buFont typeface="Arial" charset="0"/>
              <a:buChar char="»"/>
              <a:defRPr sz="2000">
                <a:solidFill>
                  <a:srgbClr val="FFFFFF"/>
                </a:solidFill>
                <a:latin typeface="Arial" charset="0"/>
              </a:defRPr>
            </a:lvl5pPr>
            <a:lvl6pPr marL="2514600" indent="-228600" eaLnBrk="0" fontAlgn="base" hangingPunct="0">
              <a:spcBef>
                <a:spcPts val="500"/>
              </a:spcBef>
              <a:spcAft>
                <a:spcPct val="0"/>
              </a:spcAft>
              <a:buSzPct val="100000"/>
              <a:buFont typeface="Arial" charset="0"/>
              <a:buChar char="»"/>
              <a:defRPr sz="2000">
                <a:solidFill>
                  <a:srgbClr val="FFFFFF"/>
                </a:solidFill>
                <a:latin typeface="Arial" charset="0"/>
              </a:defRPr>
            </a:lvl6pPr>
            <a:lvl7pPr marL="2971800" indent="-228600" eaLnBrk="0" fontAlgn="base" hangingPunct="0">
              <a:spcBef>
                <a:spcPts val="500"/>
              </a:spcBef>
              <a:spcAft>
                <a:spcPct val="0"/>
              </a:spcAft>
              <a:buSzPct val="100000"/>
              <a:buFont typeface="Arial" charset="0"/>
              <a:buChar char="»"/>
              <a:defRPr sz="2000">
                <a:solidFill>
                  <a:srgbClr val="FFFFFF"/>
                </a:solidFill>
                <a:latin typeface="Arial" charset="0"/>
              </a:defRPr>
            </a:lvl7pPr>
            <a:lvl8pPr marL="3429000" indent="-228600" eaLnBrk="0" fontAlgn="base" hangingPunct="0">
              <a:spcBef>
                <a:spcPts val="500"/>
              </a:spcBef>
              <a:spcAft>
                <a:spcPct val="0"/>
              </a:spcAft>
              <a:buSzPct val="100000"/>
              <a:buFont typeface="Arial" charset="0"/>
              <a:buChar char="»"/>
              <a:defRPr sz="2000">
                <a:solidFill>
                  <a:srgbClr val="FFFFFF"/>
                </a:solidFill>
                <a:latin typeface="Arial" charset="0"/>
              </a:defRPr>
            </a:lvl8pPr>
            <a:lvl9pPr marL="3886200" indent="-228600" eaLnBrk="0" fontAlgn="base" hangingPunct="0">
              <a:spcBef>
                <a:spcPts val="500"/>
              </a:spcBef>
              <a:spcAft>
                <a:spcPct val="0"/>
              </a:spcAft>
              <a:buSzPct val="100000"/>
              <a:buFont typeface="Arial" charset="0"/>
              <a:buChar char="»"/>
              <a:defRPr sz="2000">
                <a:solidFill>
                  <a:srgbClr val="FFFFFF"/>
                </a:solidFill>
                <a:latin typeface="Arial" charset="0"/>
              </a:defRPr>
            </a:lvl9pPr>
          </a:lstStyle>
          <a:p>
            <a:pPr eaLnBrk="1" hangingPunct="1">
              <a:spcBef>
                <a:spcPct val="20000"/>
              </a:spcBef>
              <a:buClr>
                <a:schemeClr val="bg1"/>
              </a:buClr>
              <a:buSzTx/>
              <a:buFontTx/>
              <a:buNone/>
            </a:pPr>
            <a:r>
              <a:rPr lang="en-US" altLang="en-US" sz="3600" u="sng" dirty="0">
                <a:solidFill>
                  <a:srgbClr val="FFFF00"/>
                </a:solidFill>
                <a:cs typeface="Arial" charset="0"/>
              </a:rPr>
              <a:t>O</a:t>
            </a:r>
            <a:r>
              <a:rPr lang="en-US" altLang="en-US" sz="3600" dirty="0">
                <a:solidFill>
                  <a:schemeClr val="bg1"/>
                </a:solidFill>
                <a:cs typeface="Arial" charset="0"/>
              </a:rPr>
              <a:t>ccupational </a:t>
            </a:r>
          </a:p>
          <a:p>
            <a:pPr eaLnBrk="1" hangingPunct="1">
              <a:spcBef>
                <a:spcPct val="20000"/>
              </a:spcBef>
              <a:buClr>
                <a:schemeClr val="bg1"/>
              </a:buClr>
              <a:buSzTx/>
              <a:buFontTx/>
              <a:buNone/>
            </a:pPr>
            <a:r>
              <a:rPr lang="en-US" altLang="en-US" sz="3600" u="sng" dirty="0">
                <a:solidFill>
                  <a:srgbClr val="FFFF00"/>
                </a:solidFill>
                <a:cs typeface="Arial" charset="0"/>
              </a:rPr>
              <a:t>S</a:t>
            </a:r>
            <a:r>
              <a:rPr lang="en-US" altLang="en-US" sz="3600" dirty="0">
                <a:solidFill>
                  <a:schemeClr val="bg1"/>
                </a:solidFill>
                <a:cs typeface="Arial" charset="0"/>
              </a:rPr>
              <a:t>afety and </a:t>
            </a:r>
          </a:p>
          <a:p>
            <a:pPr eaLnBrk="1" hangingPunct="1">
              <a:spcBef>
                <a:spcPct val="20000"/>
              </a:spcBef>
              <a:buClr>
                <a:schemeClr val="bg1"/>
              </a:buClr>
              <a:buSzTx/>
              <a:buFontTx/>
              <a:buNone/>
            </a:pPr>
            <a:r>
              <a:rPr lang="en-US" altLang="en-US" sz="3600" u="sng" dirty="0">
                <a:solidFill>
                  <a:srgbClr val="FFFF00"/>
                </a:solidFill>
                <a:cs typeface="Arial" charset="0"/>
              </a:rPr>
              <a:t>H</a:t>
            </a:r>
            <a:r>
              <a:rPr lang="en-US" altLang="en-US" sz="3600" dirty="0">
                <a:solidFill>
                  <a:schemeClr val="bg1"/>
                </a:solidFill>
                <a:cs typeface="Arial" charset="0"/>
              </a:rPr>
              <a:t>ealth </a:t>
            </a:r>
          </a:p>
          <a:p>
            <a:pPr eaLnBrk="1" hangingPunct="1">
              <a:spcBef>
                <a:spcPct val="20000"/>
              </a:spcBef>
              <a:buClr>
                <a:schemeClr val="bg1"/>
              </a:buClr>
              <a:buSzTx/>
              <a:buFontTx/>
              <a:buNone/>
            </a:pPr>
            <a:r>
              <a:rPr lang="en-US" altLang="en-US" sz="3600" u="sng" dirty="0">
                <a:solidFill>
                  <a:srgbClr val="FFFF00"/>
                </a:solidFill>
                <a:cs typeface="Arial" charset="0"/>
              </a:rPr>
              <a:t>A</a:t>
            </a:r>
            <a:r>
              <a:rPr lang="en-US" altLang="en-US" sz="3600" dirty="0">
                <a:solidFill>
                  <a:schemeClr val="bg1"/>
                </a:solidFill>
                <a:cs typeface="Arial" charset="0"/>
              </a:rPr>
              <a:t>dministration</a:t>
            </a:r>
            <a:br>
              <a:rPr lang="en-US" altLang="en-US" sz="3600" dirty="0">
                <a:solidFill>
                  <a:schemeClr val="bg1"/>
                </a:solidFill>
                <a:cs typeface="Arial" charset="0"/>
              </a:rPr>
            </a:br>
            <a:endParaRPr lang="en-US" altLang="en-US" sz="1400" dirty="0">
              <a:solidFill>
                <a:schemeClr val="bg1"/>
              </a:solidFill>
              <a:cs typeface="Arial" charset="0"/>
            </a:endParaRPr>
          </a:p>
          <a:p>
            <a:pPr eaLnBrk="1" hangingPunct="1">
              <a:spcBef>
                <a:spcPct val="20000"/>
              </a:spcBef>
              <a:buClr>
                <a:schemeClr val="bg1"/>
              </a:buClr>
              <a:buSzTx/>
              <a:buFontTx/>
              <a:buNone/>
            </a:pPr>
            <a:r>
              <a:rPr lang="en-US" altLang="en-US" sz="3600" dirty="0">
                <a:solidFill>
                  <a:schemeClr val="bg1"/>
                </a:solidFill>
                <a:cs typeface="Arial" charset="0"/>
              </a:rPr>
              <a:t>Responsible for worker safety and health protection</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RCA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 IRE OSHA Overview</Template>
  <TotalTime>4872</TotalTime>
  <Pages>20</Pages>
  <Words>8915</Words>
  <Application>Microsoft Office PowerPoint</Application>
  <PresentationFormat>On-screen Show (4:3)</PresentationFormat>
  <Paragraphs>944</Paragraphs>
  <Slides>79</Slides>
  <Notes>77</Notes>
  <HiddenSlides>0</HiddenSlides>
  <MMClips>4</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NRCABlue</vt:lpstr>
      <vt:lpstr> Roofing Industry Fall Protection from A to Z</vt:lpstr>
      <vt:lpstr>Course Objectives</vt:lpstr>
      <vt:lpstr>Pre-Test </vt:lpstr>
      <vt:lpstr>Intro to Roofing Fall Protection</vt:lpstr>
      <vt:lpstr>Skill, Craftsmanship and … </vt:lpstr>
      <vt:lpstr>In 2013, there were 796 fatal work injuries in construction— 294 of those were from falls.</vt:lpstr>
      <vt:lpstr>Scope of Fall Protection</vt:lpstr>
      <vt:lpstr>What is OSHA?</vt:lpstr>
      <vt:lpstr>What is OSHA?</vt:lpstr>
      <vt:lpstr>OSHA ACT</vt:lpstr>
      <vt:lpstr>        OSHA  Approved State Plans</vt:lpstr>
      <vt:lpstr>What Does OSHA Do?</vt:lpstr>
      <vt:lpstr>OSHA Standards</vt:lpstr>
      <vt:lpstr>Workers have the right to…</vt:lpstr>
      <vt:lpstr>Employers must</vt:lpstr>
      <vt:lpstr>Whistleblower Protection</vt:lpstr>
      <vt:lpstr>How to file a complaint</vt:lpstr>
      <vt:lpstr>Has OSHA Made a Difference?</vt:lpstr>
      <vt:lpstr>Duty to Have Fall Protection</vt:lpstr>
      <vt:lpstr>Protection Devices</vt:lpstr>
      <vt:lpstr>Low-slope Roofs</vt:lpstr>
      <vt:lpstr>Unprotected side or edge</vt:lpstr>
      <vt:lpstr>Hoist Areas</vt:lpstr>
      <vt:lpstr>Holes and Skylights</vt:lpstr>
      <vt:lpstr>General Rule – All Trades  Steep-slope Roofs </vt:lpstr>
      <vt:lpstr>Fall-protection Plan</vt:lpstr>
      <vt:lpstr>Exception to Subpart M</vt:lpstr>
      <vt:lpstr>Pop Quiz 1</vt:lpstr>
      <vt:lpstr>Guardrails</vt:lpstr>
      <vt:lpstr>Roof Opening—Not Guarded</vt:lpstr>
      <vt:lpstr>Roof Opening—Guarded</vt:lpstr>
      <vt:lpstr>Criteria for safety nets</vt:lpstr>
      <vt:lpstr>Warning lines</vt:lpstr>
      <vt:lpstr>Warning lines</vt:lpstr>
      <vt:lpstr>Criteria for warning lines</vt:lpstr>
      <vt:lpstr>Criteria for Safety Monitors</vt:lpstr>
      <vt:lpstr>Criteria for hole covers</vt:lpstr>
      <vt:lpstr>Pop Quiz 2</vt:lpstr>
      <vt:lpstr>Pop Quiz 3</vt:lpstr>
      <vt:lpstr>Personal Fall Arrest Systems</vt:lpstr>
      <vt:lpstr>Criteria for PFA Systems</vt:lpstr>
      <vt:lpstr>Lanyards </vt:lpstr>
      <vt:lpstr>Lanyard with shock absorber</vt:lpstr>
      <vt:lpstr>Elements of PFA Systems</vt:lpstr>
      <vt:lpstr>Anchors</vt:lpstr>
      <vt:lpstr>Anchors</vt:lpstr>
      <vt:lpstr>Anchors Must Also… </vt:lpstr>
      <vt:lpstr>Manufacturer’s Installation Instructions</vt:lpstr>
      <vt:lpstr>Locating Roof Anchors—Residential Some General Guidelines</vt:lpstr>
      <vt:lpstr>Locating Roof Anchors—Residential Some General Guidelines</vt:lpstr>
      <vt:lpstr>Swing Fall Hazards</vt:lpstr>
      <vt:lpstr>Swing Fall Hazard</vt:lpstr>
      <vt:lpstr>Common Roof Anchors</vt:lpstr>
      <vt:lpstr>Anchor Quiz</vt:lpstr>
      <vt:lpstr>New Subpart CC Addresses</vt:lpstr>
      <vt:lpstr>Rescue</vt:lpstr>
      <vt:lpstr>OSHA Standard</vt:lpstr>
      <vt:lpstr>Fall Rescue Plan</vt:lpstr>
      <vt:lpstr>Single Workers</vt:lpstr>
      <vt:lpstr>First Step, Call 9-1-1</vt:lpstr>
      <vt:lpstr>Harness-induced Injury or Death</vt:lpstr>
      <vt:lpstr>Suspension Trauma</vt:lpstr>
      <vt:lpstr>Signs of Suspension Trauma</vt:lpstr>
      <vt:lpstr>Rescue</vt:lpstr>
      <vt:lpstr>Rescue Equipment</vt:lpstr>
      <vt:lpstr>Other rescue equipment</vt:lpstr>
      <vt:lpstr>Self-rescue Strategies</vt:lpstr>
      <vt:lpstr>Self-rescue</vt:lpstr>
      <vt:lpstr>Self-rescue</vt:lpstr>
      <vt:lpstr>Making a Lifeline Loop</vt:lpstr>
      <vt:lpstr>Self-rescue – Foot Wrap </vt:lpstr>
      <vt:lpstr>Self-rescue – Foot Wrap </vt:lpstr>
      <vt:lpstr>Self-rescue – Foot Wrap</vt:lpstr>
      <vt:lpstr>Self-rescue – Foot Wrap </vt:lpstr>
      <vt:lpstr>Never Cut Lanyard or Lifeline</vt:lpstr>
      <vt:lpstr>After a Fall – First Aid</vt:lpstr>
      <vt:lpstr>Take Equipment Out of Service</vt:lpstr>
      <vt:lpstr>Use Backup Training Systems During Rescue Training</vt:lpstr>
      <vt:lpstr>Calculated Clearance</vt:lpstr>
    </vt:vector>
  </TitlesOfParts>
  <Company>NRCA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 Standard Photos</dc:title>
  <dc:creator>AUTHORIZED GATEWAY 2000 USER</dc:creator>
  <cp:lastModifiedBy>Robertson, Donna - OSHA</cp:lastModifiedBy>
  <cp:revision>1277</cp:revision>
  <cp:lastPrinted>2000-03-23T14:25:28Z</cp:lastPrinted>
  <dcterms:created xsi:type="dcterms:W3CDTF">1996-10-25T09:44:38Z</dcterms:created>
  <dcterms:modified xsi:type="dcterms:W3CDTF">2017-03-24T16:00:31Z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D52E00AA-7CBC-4837-B417-28E425CEC86A</vt:lpwstr>
  </property>
  <property fmtid="{D5CDD505-2E9C-101B-9397-08002B2CF9AE}" pid="3" name="ArticulatePath">
    <vt:lpwstr>RAZ  2015_Revised PPT (2)</vt:lpwstr>
  </property>
</Properties>
</file>