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1859" autoAdjust="0"/>
  </p:normalViewPr>
  <p:slideViewPr>
    <p:cSldViewPr snapToGrid="0">
      <p:cViewPr>
        <p:scale>
          <a:sx n="50" d="100"/>
          <a:sy n="50" d="100"/>
        </p:scale>
        <p:origin x="-1094" y="-3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C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75179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77572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25290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13179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C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90079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80478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C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09388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96187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99966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C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49465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C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18055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08768-D742-4F6F-B6AD-AFF859571352}" type="datetimeFigureOut">
              <a:rPr lang="es-CO" smtClean="0">
                <a:solidFill>
                  <a:prstClr val="black">
                    <a:tint val="75000"/>
                  </a:prstClr>
                </a:solidFill>
              </a:rPr>
              <a:pPr/>
              <a:t>17/04/2017</a:t>
            </a:fld>
            <a:endParaRPr lang="es-CO">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BECC8-2D7C-4338-A6E4-CC12839B26B5}"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1148094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LWRC SAFETY TRAINING CENTER</a:t>
            </a:r>
            <a:endParaRPr lang="es-CO" b="1" dirty="0"/>
          </a:p>
        </p:txBody>
      </p:sp>
      <p:sp>
        <p:nvSpPr>
          <p:cNvPr id="5" name="Content Placeholder 4"/>
          <p:cNvSpPr>
            <a:spLocks noGrp="1"/>
          </p:cNvSpPr>
          <p:nvPr>
            <p:ph idx="1"/>
          </p:nvPr>
        </p:nvSpPr>
        <p:spPr/>
        <p:txBody>
          <a:bodyPr/>
          <a:lstStyle/>
          <a:p>
            <a:pPr marL="0" indent="0">
              <a:buNone/>
            </a:pPr>
            <a:r>
              <a:rPr lang="en-US" sz="4400" i="1" cap="small" dirty="0"/>
              <a:t>Welcome…</a:t>
            </a:r>
            <a:endParaRPr lang="es-CO" sz="4400" dirty="0"/>
          </a:p>
          <a:p>
            <a:pPr marL="0" indent="0">
              <a:buNone/>
            </a:pPr>
            <a:endParaRPr lang="es-CO" dirty="0"/>
          </a:p>
          <a:p>
            <a:pPr marL="0" indent="0">
              <a:buNone/>
            </a:pPr>
            <a:r>
              <a:rPr lang="en-US" i="1" dirty="0"/>
              <a:t>Falls are the leading cause of death in construction. When working from heights, such as ladders, scaffolds, and roofs, employers must plan projects to ensure that the job is done safely. This is not the place to cut corners or cheat on safety. It’s your life hanging in the balance, so pay attention and know what it takes to keep you safe.</a:t>
            </a:r>
            <a:endParaRPr lang="es-CO" dirty="0"/>
          </a:p>
          <a:p>
            <a:pPr marL="0" indent="0">
              <a:buNone/>
            </a:pPr>
            <a:endParaRPr lang="es-CO" dirty="0"/>
          </a:p>
        </p:txBody>
      </p:sp>
      <p:pic>
        <p:nvPicPr>
          <p:cNvPr id="6" name="Picture 5" title="LWRC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2308" y="1531441"/>
            <a:ext cx="2487384" cy="1335140"/>
          </a:xfrm>
          <a:prstGeom prst="rect">
            <a:avLst/>
          </a:prstGeom>
        </p:spPr>
      </p:pic>
    </p:spTree>
    <p:extLst>
      <p:ext uri="{BB962C8B-B14F-4D97-AF65-F5344CB8AC3E}">
        <p14:creationId xmlns:p14="http://schemas.microsoft.com/office/powerpoint/2010/main" val="3101983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Table of Contents:</a:t>
            </a:r>
            <a:endParaRPr lang="es-CO" b="1" i="1" u="sng" dirty="0"/>
          </a:p>
        </p:txBody>
      </p:sp>
      <p:sp>
        <p:nvSpPr>
          <p:cNvPr id="3" name="Content Placeholder 2"/>
          <p:cNvSpPr>
            <a:spLocks noGrp="1"/>
          </p:cNvSpPr>
          <p:nvPr>
            <p:ph idx="1"/>
          </p:nvPr>
        </p:nvSpPr>
        <p:spPr/>
        <p:txBody>
          <a:bodyPr/>
          <a:lstStyle/>
          <a:p>
            <a:r>
              <a:rPr lang="en-US" dirty="0" smtClean="0"/>
              <a:t>Pages 1, 2, 3, and 4 of the student workbook</a:t>
            </a:r>
            <a:endParaRPr lang="es-CO" dirty="0"/>
          </a:p>
        </p:txBody>
      </p:sp>
    </p:spTree>
    <p:extLst>
      <p:ext uri="{BB962C8B-B14F-4D97-AF65-F5344CB8AC3E}">
        <p14:creationId xmlns:p14="http://schemas.microsoft.com/office/powerpoint/2010/main" val="334949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Discussion Points</a:t>
            </a:r>
            <a:endParaRPr lang="es-CO" dirty="0"/>
          </a:p>
        </p:txBody>
      </p:sp>
      <p:sp>
        <p:nvSpPr>
          <p:cNvPr id="3" name="Content Placeholder 2"/>
          <p:cNvSpPr>
            <a:spLocks noGrp="1"/>
          </p:cNvSpPr>
          <p:nvPr>
            <p:ph idx="1"/>
          </p:nvPr>
        </p:nvSpPr>
        <p:spPr/>
        <p:txBody>
          <a:bodyPr/>
          <a:lstStyle/>
          <a:p>
            <a:pPr lvl="0"/>
            <a:r>
              <a:rPr lang="en-US" dirty="0"/>
              <a:t>Important Terms &amp; Definitions within OSHA’s Federal fall protection standards.</a:t>
            </a:r>
            <a:endParaRPr lang="es-CO" dirty="0"/>
          </a:p>
          <a:p>
            <a:pPr lvl="0"/>
            <a:r>
              <a:rPr lang="en-US" dirty="0"/>
              <a:t>OSHA’s purpose/</a:t>
            </a:r>
            <a:r>
              <a:rPr lang="en-US" i="1" dirty="0"/>
              <a:t>General Duty Clause</a:t>
            </a:r>
            <a:r>
              <a:rPr lang="en-US" dirty="0"/>
              <a:t>.</a:t>
            </a:r>
            <a:endParaRPr lang="es-CO" dirty="0"/>
          </a:p>
          <a:p>
            <a:pPr lvl="0"/>
            <a:r>
              <a:rPr lang="en-US" dirty="0"/>
              <a:t>Employer/employee rights &amp; responsibilities under the OSH Act.</a:t>
            </a:r>
            <a:endParaRPr lang="es-CO" dirty="0"/>
          </a:p>
          <a:p>
            <a:pPr lvl="0"/>
            <a:r>
              <a:rPr lang="en-US" dirty="0"/>
              <a:t>OSHA’s Multi-Employer Worksite Citation Policy.</a:t>
            </a:r>
            <a:endParaRPr lang="es-CO" dirty="0"/>
          </a:p>
          <a:p>
            <a:pPr lvl="0"/>
            <a:r>
              <a:rPr lang="en-US" dirty="0"/>
              <a:t>OSHA’s Federal standards addressing falls.</a:t>
            </a:r>
            <a:endParaRPr lang="es-CO" dirty="0"/>
          </a:p>
          <a:p>
            <a:pPr lvl="0"/>
            <a:r>
              <a:rPr lang="en-US" dirty="0"/>
              <a:t>Industry Consensus Standards for fall protection equipment and programs.</a:t>
            </a:r>
            <a:endParaRPr lang="es-CO" dirty="0"/>
          </a:p>
          <a:p>
            <a:pPr lvl="0"/>
            <a:r>
              <a:rPr lang="en-US" i="1" dirty="0"/>
              <a:t>Fall Prevention in Construction Campaign – Plan, Provide, Train</a:t>
            </a:r>
            <a:r>
              <a:rPr lang="en-US" dirty="0"/>
              <a:t>.</a:t>
            </a:r>
            <a:endParaRPr lang="es-CO" dirty="0"/>
          </a:p>
          <a:p>
            <a:endParaRPr lang="es-CO" dirty="0"/>
          </a:p>
        </p:txBody>
      </p:sp>
      <p:sp>
        <p:nvSpPr>
          <p:cNvPr id="4" name="TextBox 3"/>
          <p:cNvSpPr txBox="1"/>
          <p:nvPr/>
        </p:nvSpPr>
        <p:spPr>
          <a:xfrm>
            <a:off x="614995" y="6433168"/>
            <a:ext cx="1844984" cy="369332"/>
          </a:xfrm>
          <a:prstGeom prst="rect">
            <a:avLst/>
          </a:prstGeom>
          <a:noFill/>
        </p:spPr>
        <p:txBody>
          <a:bodyPr wrap="square" rtlCol="0">
            <a:spAutoFit/>
          </a:bodyPr>
          <a:lstStyle/>
          <a:p>
            <a:r>
              <a:rPr lang="en-US" dirty="0">
                <a:solidFill>
                  <a:prstClr val="black"/>
                </a:solidFill>
              </a:rPr>
              <a:t>Page 7</a:t>
            </a:r>
            <a:endParaRPr lang="es-CO" dirty="0">
              <a:solidFill>
                <a:prstClr val="black"/>
              </a:solidFill>
            </a:endParaRPr>
          </a:p>
        </p:txBody>
      </p:sp>
    </p:spTree>
    <p:extLst>
      <p:ext uri="{BB962C8B-B14F-4D97-AF65-F5344CB8AC3E}">
        <p14:creationId xmlns:p14="http://schemas.microsoft.com/office/powerpoint/2010/main" val="1708051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Contractor Fall Management System</a:t>
            </a:r>
            <a:r>
              <a:rPr lang="es-CO" b="1" dirty="0"/>
              <a:t/>
            </a:r>
            <a:br>
              <a:rPr lang="es-CO" b="1" dirty="0"/>
            </a:br>
            <a:endParaRPr lang="es-CO" dirty="0"/>
          </a:p>
        </p:txBody>
      </p:sp>
      <p:sp>
        <p:nvSpPr>
          <p:cNvPr id="3" name="Content Placeholder 2"/>
          <p:cNvSpPr>
            <a:spLocks noGrp="1"/>
          </p:cNvSpPr>
          <p:nvPr>
            <p:ph idx="1"/>
          </p:nvPr>
        </p:nvSpPr>
        <p:spPr/>
        <p:txBody>
          <a:bodyPr>
            <a:normAutofit fontScale="62500" lnSpcReduction="20000"/>
          </a:bodyPr>
          <a:lstStyle/>
          <a:p>
            <a:pPr marL="0" lvl="0" indent="0">
              <a:buNone/>
            </a:pPr>
            <a:r>
              <a:rPr lang="en-US" b="1" dirty="0"/>
              <a:t>Management Commitment &amp; Employee Involvement</a:t>
            </a:r>
            <a:endParaRPr lang="es-CO" sz="3200" dirty="0"/>
          </a:p>
          <a:p>
            <a:pPr lvl="1"/>
            <a:r>
              <a:rPr lang="en-US" dirty="0"/>
              <a:t>Knowledge of OSHA Standards</a:t>
            </a:r>
            <a:endParaRPr lang="es-CO" sz="2800" dirty="0"/>
          </a:p>
          <a:p>
            <a:pPr lvl="1"/>
            <a:r>
              <a:rPr lang="en-US" dirty="0"/>
              <a:t>Knowledge of Industry Consensus Standards</a:t>
            </a:r>
            <a:endParaRPr lang="es-CO" sz="2800" dirty="0"/>
          </a:p>
          <a:p>
            <a:pPr lvl="1"/>
            <a:r>
              <a:rPr lang="en-US" dirty="0"/>
              <a:t>Fall Management Policy &amp; Accountability Plan</a:t>
            </a:r>
            <a:endParaRPr lang="es-CO" sz="2800" dirty="0"/>
          </a:p>
          <a:p>
            <a:pPr marL="0" lvl="0" indent="0">
              <a:buNone/>
            </a:pPr>
            <a:r>
              <a:rPr lang="en-US" b="1" dirty="0"/>
              <a:t>Work-site </a:t>
            </a:r>
            <a:r>
              <a:rPr lang="en-US" b="1" dirty="0" smtClean="0"/>
              <a:t>Analysis</a:t>
            </a:r>
            <a:r>
              <a:rPr lang="en-US" dirty="0"/>
              <a:t> </a:t>
            </a:r>
            <a:endParaRPr lang="es-CO" sz="3200" dirty="0"/>
          </a:p>
          <a:p>
            <a:pPr lvl="1"/>
            <a:r>
              <a:rPr lang="en-US" dirty="0"/>
              <a:t>Pre-job Planning</a:t>
            </a:r>
            <a:endParaRPr lang="es-CO" sz="2800" dirty="0"/>
          </a:p>
          <a:p>
            <a:pPr lvl="1"/>
            <a:r>
              <a:rPr lang="en-US" dirty="0"/>
              <a:t>Job-site Inspection Check-lists</a:t>
            </a:r>
            <a:endParaRPr lang="es-CO" sz="2800" dirty="0"/>
          </a:p>
          <a:p>
            <a:pPr marL="0" lvl="0" indent="0">
              <a:buNone/>
            </a:pPr>
            <a:r>
              <a:rPr lang="en-US" b="1" dirty="0"/>
              <a:t>Hazard Prevention &amp; Controls</a:t>
            </a:r>
            <a:endParaRPr lang="es-CO" sz="3200" dirty="0"/>
          </a:p>
          <a:p>
            <a:pPr lvl="1"/>
            <a:r>
              <a:rPr lang="en-US" dirty="0"/>
              <a:t>Fall Protection Systems &amp; Criteria</a:t>
            </a:r>
            <a:endParaRPr lang="es-CO" sz="2800" dirty="0"/>
          </a:p>
          <a:p>
            <a:pPr lvl="1"/>
            <a:r>
              <a:rPr lang="en-US" dirty="0"/>
              <a:t>Rescue Plan</a:t>
            </a:r>
            <a:endParaRPr lang="es-CO" sz="2800" dirty="0"/>
          </a:p>
          <a:p>
            <a:pPr marL="0" lvl="0" indent="0">
              <a:buNone/>
            </a:pPr>
            <a:r>
              <a:rPr lang="en-US" b="1" dirty="0"/>
              <a:t>Safety &amp; Health Training</a:t>
            </a:r>
            <a:endParaRPr lang="es-CO" sz="3200" dirty="0"/>
          </a:p>
          <a:p>
            <a:pPr lvl="0"/>
            <a:r>
              <a:rPr lang="en-US" dirty="0"/>
              <a:t>Certification of Training</a:t>
            </a:r>
            <a:endParaRPr lang="es-CO" sz="3200" dirty="0"/>
          </a:p>
          <a:p>
            <a:pPr lvl="0"/>
            <a:r>
              <a:rPr lang="en-US" dirty="0"/>
              <a:t>Employees (Workers)</a:t>
            </a:r>
            <a:endParaRPr lang="es-CO" sz="3200" dirty="0"/>
          </a:p>
          <a:p>
            <a:pPr lvl="0"/>
            <a:r>
              <a:rPr lang="en-US" dirty="0"/>
              <a:t>Competent Persons</a:t>
            </a:r>
            <a:endParaRPr lang="es-CO" sz="3200" dirty="0"/>
          </a:p>
          <a:p>
            <a:pPr lvl="0"/>
            <a:r>
              <a:rPr lang="en-US" dirty="0"/>
              <a:t>Retraining</a:t>
            </a:r>
            <a:endParaRPr lang="es-CO" sz="3200" dirty="0"/>
          </a:p>
          <a:p>
            <a:endParaRPr lang="es-CO" dirty="0"/>
          </a:p>
        </p:txBody>
      </p:sp>
    </p:spTree>
    <p:extLst>
      <p:ext uri="{BB962C8B-B14F-4D97-AF65-F5344CB8AC3E}">
        <p14:creationId xmlns:p14="http://schemas.microsoft.com/office/powerpoint/2010/main" val="230473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Occupational Safety &amp; Health Administration (OSHA)</a:t>
            </a:r>
            <a:r>
              <a:rPr lang="es-CO" b="1" dirty="0"/>
              <a:t/>
            </a:r>
            <a:br>
              <a:rPr lang="es-CO" b="1" dirty="0"/>
            </a:br>
            <a:endParaRPr lang="es-CO" dirty="0"/>
          </a:p>
        </p:txBody>
      </p:sp>
      <p:pic>
        <p:nvPicPr>
          <p:cNvPr id="6" name="Picture 5" title="Picture of the Capitol build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28906" y="2942005"/>
            <a:ext cx="1249788" cy="1774090"/>
          </a:xfrm>
          <a:prstGeom prst="rect">
            <a:avLst/>
          </a:prstGeom>
        </p:spPr>
      </p:pic>
      <p:sp>
        <p:nvSpPr>
          <p:cNvPr id="3" name="Content Placeholder 2"/>
          <p:cNvSpPr>
            <a:spLocks noGrp="1"/>
          </p:cNvSpPr>
          <p:nvPr>
            <p:ph idx="1"/>
          </p:nvPr>
        </p:nvSpPr>
        <p:spPr/>
        <p:txBody>
          <a:bodyPr/>
          <a:lstStyle/>
          <a:p>
            <a:r>
              <a:rPr lang="en-US" dirty="0"/>
              <a:t>To assure safe and healthful working conditions for working men and women; by authorizing enforcement of the standards developed under the Act; by assisting and encouraging the States in their efforts to assure safe and healthful working conditions; by providing for research, information, education, and training in the field of occupational safety and health; and for other purposes.</a:t>
            </a:r>
            <a:endParaRPr lang="es-CO" dirty="0"/>
          </a:p>
          <a:p>
            <a:r>
              <a:rPr lang="en-US" dirty="0"/>
              <a:t>Be it enacted by the Senate and House of Representatives of the United States of America in Congress assembled, that this Act may be cited as the “Occupational Safety and Health Act of 1970” (OSH Act).</a:t>
            </a:r>
            <a:endParaRPr lang="es-CO" dirty="0"/>
          </a:p>
          <a:p>
            <a:endParaRPr lang="es-CO" dirty="0"/>
          </a:p>
        </p:txBody>
      </p:sp>
      <p:sp>
        <p:nvSpPr>
          <p:cNvPr id="7" name="TextBox 6"/>
          <p:cNvSpPr txBox="1"/>
          <p:nvPr/>
        </p:nvSpPr>
        <p:spPr>
          <a:xfrm>
            <a:off x="628650" y="6244615"/>
            <a:ext cx="1762125" cy="369332"/>
          </a:xfrm>
          <a:prstGeom prst="rect">
            <a:avLst/>
          </a:prstGeom>
          <a:noFill/>
        </p:spPr>
        <p:txBody>
          <a:bodyPr wrap="square" rtlCol="0">
            <a:spAutoFit/>
          </a:bodyPr>
          <a:lstStyle/>
          <a:p>
            <a:r>
              <a:rPr lang="en-US" dirty="0">
                <a:solidFill>
                  <a:prstClr val="black"/>
                </a:solidFill>
              </a:rPr>
              <a:t>Page 2</a:t>
            </a:r>
            <a:endParaRPr lang="es-CO" dirty="0">
              <a:solidFill>
                <a:prstClr val="black"/>
              </a:solidFill>
            </a:endParaRPr>
          </a:p>
        </p:txBody>
      </p:sp>
    </p:spTree>
    <p:extLst>
      <p:ext uri="{BB962C8B-B14F-4D97-AF65-F5344CB8AC3E}">
        <p14:creationId xmlns:p14="http://schemas.microsoft.com/office/powerpoint/2010/main" val="369144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General Duty Clause…</a:t>
            </a:r>
            <a:r>
              <a:rPr lang="es-CO" dirty="0"/>
              <a:t/>
            </a:r>
            <a:br>
              <a:rPr lang="es-CO" dirty="0"/>
            </a:br>
            <a:endParaRPr lang="es-CO" dirty="0"/>
          </a:p>
        </p:txBody>
      </p:sp>
      <p:sp>
        <p:nvSpPr>
          <p:cNvPr id="3" name="Content Placeholder 2"/>
          <p:cNvSpPr>
            <a:spLocks noGrp="1"/>
          </p:cNvSpPr>
          <p:nvPr>
            <p:ph idx="1"/>
          </p:nvPr>
        </p:nvSpPr>
        <p:spPr/>
        <p:txBody>
          <a:bodyPr/>
          <a:lstStyle/>
          <a:p>
            <a:pPr marL="0" indent="0">
              <a:buNone/>
            </a:pPr>
            <a:r>
              <a:rPr lang="en-US" b="1" i="1" dirty="0"/>
              <a:t>(a)	Each employer</a:t>
            </a:r>
            <a:endParaRPr lang="es-CO" dirty="0"/>
          </a:p>
          <a:p>
            <a:pPr lvl="1"/>
            <a:r>
              <a:rPr lang="en-US" dirty="0"/>
              <a:t>Shall furnish to each of his employees employment and a place of employment which are free from recognized hazards that are causing or are likely to cause death or serious physical harm to his employees.</a:t>
            </a:r>
            <a:endParaRPr lang="es-CO" dirty="0"/>
          </a:p>
          <a:p>
            <a:pPr lvl="1"/>
            <a:r>
              <a:rPr lang="en-US" dirty="0"/>
              <a:t>Shall comply with occupational safety and health standards promulgated under this Act.</a:t>
            </a:r>
            <a:endParaRPr lang="es-CO" dirty="0"/>
          </a:p>
          <a:p>
            <a:pPr marL="0" indent="0">
              <a:buNone/>
            </a:pPr>
            <a:r>
              <a:rPr lang="en-US" b="1" i="1" dirty="0"/>
              <a:t>(b)	Each employee</a:t>
            </a:r>
            <a:r>
              <a:rPr lang="en-US" i="1" dirty="0"/>
              <a:t> shall comply with occupational safety and health standards and all rules, regulations, and orders issued pursuant to this Act which are applicable to his own actions and conduct.</a:t>
            </a:r>
            <a:endParaRPr lang="es-CO" dirty="0"/>
          </a:p>
          <a:p>
            <a:endParaRPr lang="es-CO" dirty="0"/>
          </a:p>
        </p:txBody>
      </p:sp>
      <p:sp>
        <p:nvSpPr>
          <p:cNvPr id="4" name="TextBox 3"/>
          <p:cNvSpPr txBox="1"/>
          <p:nvPr/>
        </p:nvSpPr>
        <p:spPr>
          <a:xfrm>
            <a:off x="600075" y="6315075"/>
            <a:ext cx="2571750" cy="369332"/>
          </a:xfrm>
          <a:prstGeom prst="rect">
            <a:avLst/>
          </a:prstGeom>
          <a:noFill/>
        </p:spPr>
        <p:txBody>
          <a:bodyPr wrap="square" rtlCol="0">
            <a:spAutoFit/>
          </a:bodyPr>
          <a:lstStyle/>
          <a:p>
            <a:r>
              <a:rPr lang="en-US" dirty="0">
                <a:solidFill>
                  <a:prstClr val="black"/>
                </a:solidFill>
              </a:rPr>
              <a:t>Page 2</a:t>
            </a:r>
            <a:endParaRPr lang="es-CO" dirty="0">
              <a:solidFill>
                <a:prstClr val="black"/>
              </a:solidFill>
            </a:endParaRPr>
          </a:p>
        </p:txBody>
      </p:sp>
    </p:spTree>
    <p:extLst>
      <p:ext uri="{BB962C8B-B14F-4D97-AF65-F5344CB8AC3E}">
        <p14:creationId xmlns:p14="http://schemas.microsoft.com/office/powerpoint/2010/main" val="930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What is OSHA’s General Duty Clause?</a:t>
            </a:r>
            <a:r>
              <a:rPr lang="es-CO" dirty="0"/>
              <a:t/>
            </a:r>
            <a:br>
              <a:rPr lang="es-CO" dirty="0"/>
            </a:br>
            <a:endParaRPr lang="es-CO" dirty="0"/>
          </a:p>
        </p:txBody>
      </p:sp>
      <p:sp>
        <p:nvSpPr>
          <p:cNvPr id="3" name="Content Placeholder 2"/>
          <p:cNvSpPr>
            <a:spLocks noGrp="1"/>
          </p:cNvSpPr>
          <p:nvPr>
            <p:ph idx="1"/>
          </p:nvPr>
        </p:nvSpPr>
        <p:spPr/>
        <p:txBody>
          <a:bodyPr>
            <a:normAutofit fontScale="85000" lnSpcReduction="20000"/>
          </a:bodyPr>
          <a:lstStyle/>
          <a:p>
            <a:r>
              <a:rPr lang="en-US" dirty="0"/>
              <a:t>Section 5(a)(1) of the OSH Act has become known as “The General Duty Clause”. It is a catch all for citations if OSHA identifies unsafe conditions to which a regulation does not exist. </a:t>
            </a:r>
            <a:endParaRPr lang="es-CO" dirty="0"/>
          </a:p>
          <a:p>
            <a:r>
              <a:rPr lang="en-US" dirty="0"/>
              <a:t>In practice, OSHA, court precedent, and the review commission have established that if the following elements are present, a “general duty clause” citation may be issued.</a:t>
            </a:r>
            <a:endParaRPr lang="es-CO" dirty="0"/>
          </a:p>
          <a:p>
            <a:pPr lvl="0"/>
            <a:r>
              <a:rPr lang="en-US" dirty="0"/>
              <a:t>An employer failed to keep the workplace free of a hazard to which employees of that employer were exposed.</a:t>
            </a:r>
            <a:endParaRPr lang="es-CO" dirty="0"/>
          </a:p>
          <a:p>
            <a:pPr lvl="0"/>
            <a:r>
              <a:rPr lang="en-US" dirty="0"/>
              <a:t>The hazard was recognized. (Examples: Equipment Manufacturer Manuals, other Industry and Council associated manuals, through job-site safety personnel, employees, trade unions and other associations/organizations like ANSI.)</a:t>
            </a:r>
            <a:endParaRPr lang="es-CO" dirty="0"/>
          </a:p>
          <a:p>
            <a:pPr lvl="0"/>
            <a:r>
              <a:rPr lang="en-US" dirty="0"/>
              <a:t>The hazard was causing or was likely to cause death or serious physical harm.</a:t>
            </a:r>
            <a:endParaRPr lang="es-CO" dirty="0"/>
          </a:p>
          <a:p>
            <a:pPr lvl="0"/>
            <a:r>
              <a:rPr lang="en-US" dirty="0"/>
              <a:t>There was a feasible and useful method to correct the hazard.</a:t>
            </a:r>
            <a:endParaRPr lang="es-CO" dirty="0"/>
          </a:p>
          <a:p>
            <a:endParaRPr lang="es-CO" dirty="0"/>
          </a:p>
        </p:txBody>
      </p:sp>
    </p:spTree>
    <p:extLst>
      <p:ext uri="{BB962C8B-B14F-4D97-AF65-F5344CB8AC3E}">
        <p14:creationId xmlns:p14="http://schemas.microsoft.com/office/powerpoint/2010/main" val="188905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Fall Fatalities in Construction</a:t>
            </a:r>
            <a:endParaRPr lang="es-CO" b="1" i="1" dirty="0"/>
          </a:p>
        </p:txBody>
      </p:sp>
      <p:sp>
        <p:nvSpPr>
          <p:cNvPr id="3" name="Content Placeholder 2"/>
          <p:cNvSpPr>
            <a:spLocks noGrp="1"/>
          </p:cNvSpPr>
          <p:nvPr>
            <p:ph idx="1"/>
          </p:nvPr>
        </p:nvSpPr>
        <p:spPr/>
        <p:txBody>
          <a:bodyPr/>
          <a:lstStyle/>
          <a:p>
            <a:r>
              <a:rPr lang="en-US" dirty="0"/>
              <a:t>Falls are the leading cause of death in construction. One of every three construction fatalities are as a result of falls. The U.S. Department of Labor (DOL) investigates these fatalities and reports them to the Bureau of Labor Statistics (BLS). Visit www.osha.gov for a recent listing of current fatalities and catastrophes.</a:t>
            </a:r>
            <a:endParaRPr lang="es-CO" dirty="0"/>
          </a:p>
          <a:p>
            <a:endParaRPr lang="es-CO" dirty="0"/>
          </a:p>
        </p:txBody>
      </p:sp>
      <p:sp>
        <p:nvSpPr>
          <p:cNvPr id="4" name="TextBox 3"/>
          <p:cNvSpPr txBox="1"/>
          <p:nvPr/>
        </p:nvSpPr>
        <p:spPr>
          <a:xfrm>
            <a:off x="628650" y="6248400"/>
            <a:ext cx="2352675" cy="369332"/>
          </a:xfrm>
          <a:prstGeom prst="rect">
            <a:avLst/>
          </a:prstGeom>
          <a:noFill/>
        </p:spPr>
        <p:txBody>
          <a:bodyPr wrap="square" rtlCol="0">
            <a:spAutoFit/>
          </a:bodyPr>
          <a:lstStyle/>
          <a:p>
            <a:r>
              <a:rPr lang="en-US" dirty="0">
                <a:solidFill>
                  <a:prstClr val="black"/>
                </a:solidFill>
              </a:rPr>
              <a:t>Page 3</a:t>
            </a:r>
            <a:endParaRPr lang="es-CO" dirty="0">
              <a:solidFill>
                <a:prstClr val="black"/>
              </a:solidFill>
            </a:endParaRPr>
          </a:p>
        </p:txBody>
      </p:sp>
    </p:spTree>
    <p:extLst>
      <p:ext uri="{BB962C8B-B14F-4D97-AF65-F5344CB8AC3E}">
        <p14:creationId xmlns:p14="http://schemas.microsoft.com/office/powerpoint/2010/main" val="3873299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Fatal Fact #1</a:t>
            </a:r>
            <a:r>
              <a:rPr lang="es-CO" dirty="0"/>
              <a:t/>
            </a:r>
            <a:br>
              <a:rPr lang="es-CO" dirty="0"/>
            </a:br>
            <a:endParaRPr lang="es-CO" dirty="0"/>
          </a:p>
        </p:txBody>
      </p:sp>
      <p:sp>
        <p:nvSpPr>
          <p:cNvPr id="3" name="Content Placeholder 2"/>
          <p:cNvSpPr>
            <a:spLocks noGrp="1"/>
          </p:cNvSpPr>
          <p:nvPr>
            <p:ph idx="1"/>
          </p:nvPr>
        </p:nvSpPr>
        <p:spPr/>
        <p:txBody>
          <a:bodyPr/>
          <a:lstStyle/>
          <a:p>
            <a:r>
              <a:rPr lang="en-US" dirty="0"/>
              <a:t>A full time carpenter was working on the second floor of a wood framed (new construction) residential house, when he fell more than 20 feet through an unguarded stairway opening to the concrete basement floor. He was killed in the fall from fatal head and internal injuries.</a:t>
            </a:r>
            <a:endParaRPr lang="es-CO" dirty="0"/>
          </a:p>
          <a:p>
            <a:endParaRPr lang="es-CO" dirty="0"/>
          </a:p>
        </p:txBody>
      </p:sp>
      <p:pic>
        <p:nvPicPr>
          <p:cNvPr id="4" name="Picture 3" title="Image of a man falling through an unguarded stairway opening"/>
          <p:cNvPicPr/>
          <p:nvPr/>
        </p:nvPicPr>
        <p:blipFill>
          <a:blip r:embed="rId2">
            <a:extLst>
              <a:ext uri="{28A0092B-C50C-407E-A947-70E740481C1C}">
                <a14:useLocalDpi xmlns:a14="http://schemas.microsoft.com/office/drawing/2010/main"/>
              </a:ext>
            </a:extLst>
          </a:blip>
          <a:srcRect/>
          <a:stretch>
            <a:fillRect/>
          </a:stretch>
        </p:blipFill>
        <p:spPr bwMode="auto">
          <a:xfrm>
            <a:off x="3752850" y="3485198"/>
            <a:ext cx="4667250" cy="2991802"/>
          </a:xfrm>
          <a:prstGeom prst="rect">
            <a:avLst/>
          </a:prstGeom>
          <a:noFill/>
          <a:ln>
            <a:noFill/>
          </a:ln>
        </p:spPr>
      </p:pic>
    </p:spTree>
    <p:extLst>
      <p:ext uri="{BB962C8B-B14F-4D97-AF65-F5344CB8AC3E}">
        <p14:creationId xmlns:p14="http://schemas.microsoft.com/office/powerpoint/2010/main" val="386814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Fatal Fact #2</a:t>
            </a:r>
            <a:r>
              <a:rPr lang="es-CO" dirty="0"/>
              <a:t/>
            </a:r>
            <a:br>
              <a:rPr lang="es-CO" dirty="0"/>
            </a:br>
            <a:endParaRPr lang="es-CO" dirty="0"/>
          </a:p>
        </p:txBody>
      </p:sp>
      <p:sp>
        <p:nvSpPr>
          <p:cNvPr id="3" name="Content Placeholder 2"/>
          <p:cNvSpPr>
            <a:spLocks noGrp="1"/>
          </p:cNvSpPr>
          <p:nvPr>
            <p:ph idx="1"/>
          </p:nvPr>
        </p:nvSpPr>
        <p:spPr/>
        <p:txBody>
          <a:bodyPr/>
          <a:lstStyle/>
          <a:p>
            <a:r>
              <a:rPr lang="en-US" dirty="0"/>
              <a:t>A worker was installing vinyl siding on a two story town home. He was using a ladder that was placed on top of a scaffold. While standing on the top step of the ladder, the worker over reached to one side and the ladder overturned. He fell nearly 20 feet to the driveway below. He died later that day from injuries caused by the fall.</a:t>
            </a:r>
            <a:endParaRPr lang="es-CO" dirty="0"/>
          </a:p>
          <a:p>
            <a:endParaRPr lang="es-CO" dirty="0"/>
          </a:p>
        </p:txBody>
      </p:sp>
      <p:pic>
        <p:nvPicPr>
          <p:cNvPr id="4" name="Picture 3" title="Image of a man falling off a ladder"/>
          <p:cNvPicPr/>
          <p:nvPr/>
        </p:nvPicPr>
        <p:blipFill>
          <a:blip r:embed="rId2">
            <a:extLst>
              <a:ext uri="{28A0092B-C50C-407E-A947-70E740481C1C}">
                <a14:useLocalDpi xmlns:a14="http://schemas.microsoft.com/office/drawing/2010/main"/>
              </a:ext>
            </a:extLst>
          </a:blip>
          <a:srcRect/>
          <a:stretch>
            <a:fillRect/>
          </a:stretch>
        </p:blipFill>
        <p:spPr bwMode="auto">
          <a:xfrm>
            <a:off x="3961130" y="3853497"/>
            <a:ext cx="4269740" cy="2699703"/>
          </a:xfrm>
          <a:prstGeom prst="rect">
            <a:avLst/>
          </a:prstGeom>
          <a:noFill/>
          <a:ln>
            <a:noFill/>
          </a:ln>
        </p:spPr>
      </p:pic>
    </p:spTree>
    <p:extLst>
      <p:ext uri="{BB962C8B-B14F-4D97-AF65-F5344CB8AC3E}">
        <p14:creationId xmlns:p14="http://schemas.microsoft.com/office/powerpoint/2010/main" val="359422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Fatal Fact #3</a:t>
            </a:r>
            <a:r>
              <a:rPr lang="es-CO" dirty="0"/>
              <a:t/>
            </a:r>
            <a:br>
              <a:rPr lang="es-CO" dirty="0"/>
            </a:br>
            <a:endParaRPr lang="es-CO" dirty="0"/>
          </a:p>
        </p:txBody>
      </p:sp>
      <p:sp>
        <p:nvSpPr>
          <p:cNvPr id="3" name="Content Placeholder 2"/>
          <p:cNvSpPr>
            <a:spLocks noGrp="1"/>
          </p:cNvSpPr>
          <p:nvPr>
            <p:ph idx="1"/>
          </p:nvPr>
        </p:nvSpPr>
        <p:spPr/>
        <p:txBody>
          <a:bodyPr/>
          <a:lstStyle/>
          <a:p>
            <a:r>
              <a:rPr lang="en-US" dirty="0"/>
              <a:t>Four workers were installing sheet metal steel decking on a pre-engineering building. As one of the workers walked down the roof, he lost his footing and fell through an opening. He died the next day from injuries caused by the fall.  </a:t>
            </a:r>
            <a:endParaRPr lang="es-CO" dirty="0"/>
          </a:p>
          <a:p>
            <a:endParaRPr lang="es-CO" dirty="0"/>
          </a:p>
        </p:txBody>
      </p:sp>
      <p:pic>
        <p:nvPicPr>
          <p:cNvPr id="4" name="Picture 3" title="Image of a man falling off the metal steel decking he was installing"/>
          <p:cNvPicPr/>
          <p:nvPr/>
        </p:nvPicPr>
        <p:blipFill>
          <a:blip r:embed="rId2">
            <a:extLst>
              <a:ext uri="{28A0092B-C50C-407E-A947-70E740481C1C}">
                <a14:useLocalDpi xmlns:a14="http://schemas.microsoft.com/office/drawing/2010/main"/>
              </a:ext>
            </a:extLst>
          </a:blip>
          <a:srcRect/>
          <a:stretch>
            <a:fillRect/>
          </a:stretch>
        </p:blipFill>
        <p:spPr bwMode="auto">
          <a:xfrm>
            <a:off x="3952876" y="3521074"/>
            <a:ext cx="4324032" cy="2984501"/>
          </a:xfrm>
          <a:prstGeom prst="rect">
            <a:avLst/>
          </a:prstGeom>
          <a:noFill/>
          <a:ln>
            <a:noFill/>
          </a:ln>
        </p:spPr>
      </p:pic>
    </p:spTree>
    <p:extLst>
      <p:ext uri="{BB962C8B-B14F-4D97-AF65-F5344CB8AC3E}">
        <p14:creationId xmlns:p14="http://schemas.microsoft.com/office/powerpoint/2010/main" val="63807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Work Smart, Build Safe!</a:t>
            </a:r>
            <a:r>
              <a:rPr lang="es-CO" dirty="0"/>
              <a:t/>
            </a:r>
            <a:br>
              <a:rPr lang="es-CO" dirty="0"/>
            </a:br>
            <a:endParaRPr lang="es-CO" dirty="0"/>
          </a:p>
        </p:txBody>
      </p:sp>
      <p:sp>
        <p:nvSpPr>
          <p:cNvPr id="3" name="Content Placeholder 2"/>
          <p:cNvSpPr>
            <a:spLocks noGrp="1"/>
          </p:cNvSpPr>
          <p:nvPr>
            <p:ph idx="1"/>
          </p:nvPr>
        </p:nvSpPr>
        <p:spPr/>
        <p:txBody>
          <a:bodyPr>
            <a:normAutofit fontScale="85000" lnSpcReduction="20000"/>
          </a:bodyPr>
          <a:lstStyle/>
          <a:p>
            <a:r>
              <a:rPr lang="en-US" dirty="0"/>
              <a:t>This publication contains</a:t>
            </a:r>
            <a:r>
              <a:rPr lang="en-US" dirty="0" smtClean="0"/>
              <a:t>:</a:t>
            </a:r>
            <a:endParaRPr lang="es-CO" dirty="0"/>
          </a:p>
          <a:p>
            <a:pPr lvl="0"/>
            <a:r>
              <a:rPr lang="en-US" dirty="0">
                <a:effectLst>
                  <a:outerShdw sx="0" sy="0">
                    <a:srgbClr val="000000"/>
                  </a:outerShdw>
                </a:effectLst>
              </a:rPr>
              <a:t>The purpose for the Occupational Safety and Health Administration (OSHA) and its enforcement duty under law.</a:t>
            </a:r>
            <a:endParaRPr lang="es-CO" dirty="0">
              <a:effectLst>
                <a:outerShdw sx="0" sy="0">
                  <a:srgbClr val="000000"/>
                </a:outerShdw>
              </a:effectLst>
            </a:endParaRPr>
          </a:p>
          <a:p>
            <a:pPr lvl="0"/>
            <a:r>
              <a:rPr lang="en-US" dirty="0">
                <a:effectLst>
                  <a:outerShdw sx="0" sy="0">
                    <a:srgbClr val="000000"/>
                  </a:outerShdw>
                </a:effectLst>
              </a:rPr>
              <a:t>Important terms and definitions within OSHA’s fall protection standard, specifically </a:t>
            </a:r>
            <a:r>
              <a:rPr lang="en-US" i="1" dirty="0">
                <a:effectLst>
                  <a:outerShdw sx="0" sy="0">
                    <a:srgbClr val="000000"/>
                  </a:outerShdw>
                </a:effectLst>
              </a:rPr>
              <a:t>competent person</a:t>
            </a:r>
            <a:r>
              <a:rPr lang="en-US" dirty="0">
                <a:effectLst>
                  <a:outerShdw sx="0" sy="0">
                    <a:srgbClr val="000000"/>
                  </a:outerShdw>
                </a:effectLst>
              </a:rPr>
              <a:t>.</a:t>
            </a:r>
            <a:endParaRPr lang="es-CO" dirty="0">
              <a:effectLst>
                <a:outerShdw sx="0" sy="0">
                  <a:srgbClr val="000000"/>
                </a:outerShdw>
              </a:effectLst>
            </a:endParaRPr>
          </a:p>
          <a:p>
            <a:pPr lvl="0"/>
            <a:r>
              <a:rPr lang="en-US" dirty="0">
                <a:effectLst>
                  <a:outerShdw sx="0" sy="0">
                    <a:srgbClr val="000000"/>
                  </a:outerShdw>
                </a:effectLst>
              </a:rPr>
              <a:t>The nature of fall hazards in construction.</a:t>
            </a:r>
            <a:endParaRPr lang="es-CO" dirty="0">
              <a:effectLst>
                <a:outerShdw sx="0" sy="0">
                  <a:srgbClr val="000000"/>
                </a:outerShdw>
              </a:effectLst>
            </a:endParaRPr>
          </a:p>
          <a:p>
            <a:pPr lvl="0"/>
            <a:r>
              <a:rPr lang="en-US" dirty="0">
                <a:effectLst>
                  <a:outerShdw sx="0" sy="0">
                    <a:srgbClr val="000000"/>
                  </a:outerShdw>
                </a:effectLst>
              </a:rPr>
              <a:t>Procedures for erecting, maintaining, disassembling, and inspecting fall protection systems.</a:t>
            </a:r>
            <a:endParaRPr lang="es-CO" dirty="0">
              <a:effectLst>
                <a:outerShdw sx="0" sy="0">
                  <a:srgbClr val="000000"/>
                </a:outerShdw>
              </a:effectLst>
            </a:endParaRPr>
          </a:p>
          <a:p>
            <a:pPr lvl="0"/>
            <a:r>
              <a:rPr lang="en-US" dirty="0">
                <a:effectLst>
                  <a:outerShdw sx="0" sy="0">
                    <a:srgbClr val="000000"/>
                  </a:outerShdw>
                </a:effectLst>
              </a:rPr>
              <a:t>The use and operation of guardrail systems, personal fall arrest systems, safety net systems, warning line systems, safety monitoring systems, controlled access zones, and other protection to be used.</a:t>
            </a:r>
            <a:endParaRPr lang="es-CO" dirty="0">
              <a:effectLst>
                <a:outerShdw sx="0" sy="0">
                  <a:srgbClr val="000000"/>
                </a:outerShdw>
              </a:effectLst>
            </a:endParaRPr>
          </a:p>
          <a:p>
            <a:pPr lvl="0"/>
            <a:r>
              <a:rPr lang="en-US" dirty="0">
                <a:effectLst>
                  <a:outerShdw sx="0" sy="0">
                    <a:srgbClr val="000000"/>
                  </a:outerShdw>
                </a:effectLst>
              </a:rPr>
              <a:t>Emergency response procedures. </a:t>
            </a:r>
            <a:endParaRPr lang="es-CO" dirty="0">
              <a:effectLst>
                <a:outerShdw sx="0" sy="0">
                  <a:srgbClr val="000000"/>
                </a:outerShdw>
              </a:effectLst>
            </a:endParaRPr>
          </a:p>
          <a:p>
            <a:pPr lvl="0"/>
            <a:r>
              <a:rPr lang="en-US" dirty="0">
                <a:effectLst>
                  <a:outerShdw sx="0" sy="0">
                    <a:srgbClr val="000000"/>
                  </a:outerShdw>
                </a:effectLst>
              </a:rPr>
              <a:t>OSHA’s standards and references.</a:t>
            </a:r>
            <a:endParaRPr lang="es-CO" dirty="0">
              <a:effectLst>
                <a:outerShdw sx="0" sy="0">
                  <a:srgbClr val="000000"/>
                </a:outerShdw>
              </a:effectLst>
            </a:endParaRPr>
          </a:p>
          <a:p>
            <a:endParaRPr lang="es-CO" dirty="0"/>
          </a:p>
        </p:txBody>
      </p:sp>
    </p:spTree>
    <p:extLst>
      <p:ext uri="{BB962C8B-B14F-4D97-AF65-F5344CB8AC3E}">
        <p14:creationId xmlns:p14="http://schemas.microsoft.com/office/powerpoint/2010/main" val="208946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Fatal Fact #4</a:t>
            </a:r>
            <a:r>
              <a:rPr lang="es-CO" dirty="0"/>
              <a:t/>
            </a:r>
            <a:br>
              <a:rPr lang="es-CO" dirty="0"/>
            </a:br>
            <a:endParaRPr lang="es-CO" dirty="0"/>
          </a:p>
        </p:txBody>
      </p:sp>
      <p:sp>
        <p:nvSpPr>
          <p:cNvPr id="3" name="Content Placeholder 2"/>
          <p:cNvSpPr>
            <a:spLocks noGrp="1"/>
          </p:cNvSpPr>
          <p:nvPr>
            <p:ph idx="1"/>
          </p:nvPr>
        </p:nvSpPr>
        <p:spPr/>
        <p:txBody>
          <a:bodyPr/>
          <a:lstStyle/>
          <a:p>
            <a:r>
              <a:rPr lang="en-US" dirty="0"/>
              <a:t>Two workers were re-roofing a two story home with a pitched roof. One of the workers was close to the edge of the roof. As she reached to pick up another shingle, she lost her balance all fell more than 20 feet to the driveway below. She died instantly from her injuries.</a:t>
            </a:r>
            <a:endParaRPr lang="es-CO" dirty="0"/>
          </a:p>
          <a:p>
            <a:endParaRPr lang="es-CO" dirty="0"/>
          </a:p>
        </p:txBody>
      </p:sp>
      <p:pic>
        <p:nvPicPr>
          <p:cNvPr id="4" name="Picture 3" title="Image of a worker falling off a roof"/>
          <p:cNvPicPr/>
          <p:nvPr/>
        </p:nvPicPr>
        <p:blipFill>
          <a:blip r:embed="rId2">
            <a:extLst>
              <a:ext uri="{28A0092B-C50C-407E-A947-70E740481C1C}">
                <a14:useLocalDpi xmlns:a14="http://schemas.microsoft.com/office/drawing/2010/main"/>
              </a:ext>
            </a:extLst>
          </a:blip>
          <a:srcRect/>
          <a:stretch>
            <a:fillRect/>
          </a:stretch>
        </p:blipFill>
        <p:spPr bwMode="auto">
          <a:xfrm>
            <a:off x="3533776" y="3662044"/>
            <a:ext cx="5028882" cy="2872105"/>
          </a:xfrm>
          <a:prstGeom prst="rect">
            <a:avLst/>
          </a:prstGeom>
          <a:noFill/>
          <a:ln>
            <a:noFill/>
          </a:ln>
        </p:spPr>
      </p:pic>
    </p:spTree>
    <p:extLst>
      <p:ext uri="{BB962C8B-B14F-4D97-AF65-F5344CB8AC3E}">
        <p14:creationId xmlns:p14="http://schemas.microsoft.com/office/powerpoint/2010/main" val="2064412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title="OSHA flyer Job Safety and Health"/>
          <p:cNvGraphicFramePr>
            <a:graphicFrameLocks noChangeAspect="1"/>
          </p:cNvGraphicFramePr>
          <p:nvPr>
            <p:extLst>
              <p:ext uri="{D42A27DB-BD31-4B8C-83A1-F6EECF244321}">
                <p14:modId xmlns:p14="http://schemas.microsoft.com/office/powerpoint/2010/main" val="1997066120"/>
              </p:ext>
            </p:extLst>
          </p:nvPr>
        </p:nvGraphicFramePr>
        <p:xfrm>
          <a:off x="3924300" y="0"/>
          <a:ext cx="4130675" cy="6804052"/>
        </p:xfrm>
        <a:graphic>
          <a:graphicData uri="http://schemas.openxmlformats.org/presentationml/2006/ole">
            <mc:AlternateContent xmlns:mc="http://schemas.openxmlformats.org/markup-compatibility/2006">
              <mc:Choice xmlns:v="urn:schemas-microsoft-com:vml" Requires="v">
                <p:oleObj spid="_x0000_s1034" name="Acrobat Document" r:id="rId3" imgW="5829199" imgH="9601200" progId="Acrobat.Document.11">
                  <p:embed/>
                </p:oleObj>
              </mc:Choice>
              <mc:Fallback>
                <p:oleObj name="Acrobat Document" r:id="rId3" imgW="5829199" imgH="9601200" progId="Acrobat.Document.11">
                  <p:embed/>
                  <p:pic>
                    <p:nvPicPr>
                      <p:cNvPr id="0" name=""/>
                      <p:cNvPicPr/>
                      <p:nvPr/>
                    </p:nvPicPr>
                    <p:blipFill>
                      <a:blip r:embed="rId4"/>
                      <a:stretch>
                        <a:fillRect/>
                      </a:stretch>
                    </p:blipFill>
                    <p:spPr>
                      <a:xfrm>
                        <a:off x="3924300" y="0"/>
                        <a:ext cx="4130675" cy="6804052"/>
                      </a:xfrm>
                      <a:prstGeom prst="rect">
                        <a:avLst/>
                      </a:prstGeom>
                    </p:spPr>
                  </p:pic>
                </p:oleObj>
              </mc:Fallback>
            </mc:AlternateContent>
          </a:graphicData>
        </a:graphic>
      </p:graphicFrame>
      <p:sp>
        <p:nvSpPr>
          <p:cNvPr id="2" name="Title 1" hidden="1"/>
          <p:cNvSpPr>
            <a:spLocks noGrp="1"/>
          </p:cNvSpPr>
          <p:nvPr>
            <p:ph type="title"/>
          </p:nvPr>
        </p:nvSpPr>
        <p:spPr/>
        <p:txBody>
          <a:bodyPr/>
          <a:lstStyle/>
          <a:p>
            <a:r>
              <a:rPr lang="en-US" dirty="0" smtClean="0"/>
              <a:t>OSHA flyer</a:t>
            </a:r>
            <a:endParaRPr lang="en-US" dirty="0"/>
          </a:p>
        </p:txBody>
      </p:sp>
    </p:spTree>
    <p:extLst>
      <p:ext uri="{BB962C8B-B14F-4D97-AF65-F5344CB8AC3E}">
        <p14:creationId xmlns:p14="http://schemas.microsoft.com/office/powerpoint/2010/main" val="3243331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Employee Rights Employers Responsibilities</a:t>
            </a:r>
            <a:endParaRPr lang="en-US" dirty="0"/>
          </a:p>
        </p:txBody>
      </p:sp>
      <p:sp>
        <p:nvSpPr>
          <p:cNvPr id="5" name="Content Placeholder 4"/>
          <p:cNvSpPr>
            <a:spLocks noGrp="1"/>
          </p:cNvSpPr>
          <p:nvPr>
            <p:ph idx="4294967295"/>
          </p:nvPr>
        </p:nvSpPr>
        <p:spPr>
          <a:xfrm>
            <a:off x="0" y="114300"/>
            <a:ext cx="10582275" cy="6062663"/>
          </a:xfrm>
        </p:spPr>
        <p:txBody>
          <a:bodyPr>
            <a:normAutofit fontScale="70000" lnSpcReduction="20000"/>
          </a:bodyPr>
          <a:lstStyle/>
          <a:p>
            <a:r>
              <a:rPr lang="en-US" b="1" dirty="0"/>
              <a:t>EMPLOYEES:</a:t>
            </a:r>
            <a:r>
              <a:rPr lang="en-US" dirty="0"/>
              <a:t> </a:t>
            </a:r>
            <a:endParaRPr lang="es-CO" dirty="0"/>
          </a:p>
          <a:p>
            <a:pPr lvl="0"/>
            <a:r>
              <a:rPr lang="en-US" dirty="0"/>
              <a:t>You have the right to notify your employer or OSHA about workplace hazards. You may ask OSHA to keep your name confidential.</a:t>
            </a:r>
            <a:endParaRPr lang="es-CO" dirty="0"/>
          </a:p>
          <a:p>
            <a:pPr lvl="0"/>
            <a:r>
              <a:rPr lang="en-US" dirty="0"/>
              <a:t>You have the right to request an OSHA inspection if you believe that there are unsafe and unhealthful conditions in your workplace. You or your representative may participate in that inspection.</a:t>
            </a:r>
            <a:endParaRPr lang="es-CO" dirty="0"/>
          </a:p>
          <a:p>
            <a:pPr lvl="0"/>
            <a:r>
              <a:rPr lang="en-US" dirty="0"/>
              <a:t>You can file a complaint with OSHA within 30 days of retaliation or discrimination by your employer for making safety and health complaints or for exercising your rights under the OSH Act.</a:t>
            </a:r>
            <a:endParaRPr lang="es-CO" dirty="0"/>
          </a:p>
          <a:p>
            <a:pPr lvl="0"/>
            <a:r>
              <a:rPr lang="en-US" dirty="0"/>
              <a:t>You have a right to see OSHA citations issued to your employer. Your employer must post the citations at or near the place of the alleged violation.</a:t>
            </a:r>
            <a:endParaRPr lang="es-CO" dirty="0"/>
          </a:p>
          <a:p>
            <a:pPr lvl="0"/>
            <a:r>
              <a:rPr lang="en-US" dirty="0"/>
              <a:t>Your employer must correct workplace hazards by the date indicated on the citation and must certify that these hazards have been reduced or eliminated.</a:t>
            </a:r>
            <a:endParaRPr lang="es-CO" dirty="0"/>
          </a:p>
          <a:p>
            <a:pPr lvl="0"/>
            <a:r>
              <a:rPr lang="en-US" dirty="0"/>
              <a:t>You have the right to copies of your medical records or records of your exposure to toxic and harmful substances or conditions.</a:t>
            </a:r>
            <a:endParaRPr lang="es-CO" dirty="0"/>
          </a:p>
          <a:p>
            <a:pPr lvl="0"/>
            <a:r>
              <a:rPr lang="en-US" dirty="0"/>
              <a:t>Your employer must post this notice (OSHA 3165-12-06R) in your workplace.</a:t>
            </a:r>
            <a:endParaRPr lang="es-CO" dirty="0"/>
          </a:p>
          <a:p>
            <a:pPr lvl="0"/>
            <a:r>
              <a:rPr lang="en-US" dirty="0"/>
              <a:t>You must comply with all occupational safety and health standards issued under the </a:t>
            </a:r>
            <a:r>
              <a:rPr lang="en-US" i="1" dirty="0"/>
              <a:t>OSH Act</a:t>
            </a:r>
            <a:r>
              <a:rPr lang="en-US" dirty="0"/>
              <a:t> that apply to your own actions and conduct on the job. </a:t>
            </a:r>
            <a:endParaRPr lang="es-CO" dirty="0"/>
          </a:p>
          <a:p>
            <a:r>
              <a:rPr lang="en-US" b="1" dirty="0"/>
              <a:t>EMPLOYERS:</a:t>
            </a:r>
            <a:r>
              <a:rPr lang="en-US" dirty="0"/>
              <a:t> </a:t>
            </a:r>
            <a:endParaRPr lang="es-CO" dirty="0"/>
          </a:p>
          <a:p>
            <a:pPr lvl="0"/>
            <a:r>
              <a:rPr lang="en-US" dirty="0"/>
              <a:t>You must furnish your employees a place of employment free from recognized hazards.</a:t>
            </a:r>
            <a:endParaRPr lang="es-CO" dirty="0"/>
          </a:p>
          <a:p>
            <a:pPr lvl="0"/>
            <a:r>
              <a:rPr lang="en-US" dirty="0"/>
              <a:t>You must comply with the occupational safety and health standards issued under the </a:t>
            </a:r>
            <a:r>
              <a:rPr lang="en-US" i="1" dirty="0"/>
              <a:t>OSH Act</a:t>
            </a:r>
            <a:r>
              <a:rPr lang="en-US" dirty="0"/>
              <a:t>. </a:t>
            </a:r>
            <a:endParaRPr lang="es-CO" dirty="0"/>
          </a:p>
          <a:p>
            <a:endParaRPr lang="es-CO" dirty="0"/>
          </a:p>
        </p:txBody>
      </p:sp>
      <p:sp>
        <p:nvSpPr>
          <p:cNvPr id="6" name="TextBox 5"/>
          <p:cNvSpPr txBox="1"/>
          <p:nvPr/>
        </p:nvSpPr>
        <p:spPr>
          <a:xfrm>
            <a:off x="523875" y="6286500"/>
            <a:ext cx="2257425" cy="369332"/>
          </a:xfrm>
          <a:prstGeom prst="rect">
            <a:avLst/>
          </a:prstGeom>
          <a:noFill/>
        </p:spPr>
        <p:txBody>
          <a:bodyPr wrap="square" rtlCol="0">
            <a:spAutoFit/>
          </a:bodyPr>
          <a:lstStyle/>
          <a:p>
            <a:r>
              <a:rPr lang="en-US" dirty="0">
                <a:solidFill>
                  <a:prstClr val="black"/>
                </a:solidFill>
              </a:rPr>
              <a:t>Page 4</a:t>
            </a:r>
            <a:endParaRPr lang="es-CO" dirty="0">
              <a:solidFill>
                <a:prstClr val="black"/>
              </a:solidFill>
            </a:endParaRPr>
          </a:p>
        </p:txBody>
      </p:sp>
    </p:spTree>
    <p:extLst>
      <p:ext uri="{BB962C8B-B14F-4D97-AF65-F5344CB8AC3E}">
        <p14:creationId xmlns:p14="http://schemas.microsoft.com/office/powerpoint/2010/main" val="191605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anim calcmode="lin" valueType="num">
                                      <p:cBhvr additive="base">
                                        <p:cTn id="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anim calcmode="lin" valueType="num">
                                      <p:cBhvr additive="base">
                                        <p:cTn id="1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Refusing work is protected if…</a:t>
            </a:r>
            <a:r>
              <a:rPr lang="es-CO" dirty="0"/>
              <a:t/>
            </a:r>
            <a:br>
              <a:rPr lang="es-CO" dirty="0"/>
            </a:br>
            <a:endParaRPr lang="es-CO" dirty="0"/>
          </a:p>
        </p:txBody>
      </p:sp>
      <p:sp>
        <p:nvSpPr>
          <p:cNvPr id="3" name="Content Placeholder 2"/>
          <p:cNvSpPr>
            <a:spLocks noGrp="1"/>
          </p:cNvSpPr>
          <p:nvPr>
            <p:ph idx="1"/>
          </p:nvPr>
        </p:nvSpPr>
        <p:spPr>
          <a:xfrm>
            <a:off x="742950" y="1123950"/>
            <a:ext cx="10610850" cy="5053013"/>
          </a:xfrm>
        </p:spPr>
        <p:txBody>
          <a:bodyPr>
            <a:normAutofit fontScale="77500" lnSpcReduction="20000"/>
          </a:bodyPr>
          <a:lstStyle/>
          <a:p>
            <a:r>
              <a:rPr lang="en-US" b="1" i="1" dirty="0"/>
              <a:t>Your right to refuse to do a task is protected if all of the following conditions are met:</a:t>
            </a:r>
            <a:endParaRPr lang="es-CO" dirty="0"/>
          </a:p>
          <a:p>
            <a:pPr lvl="0"/>
            <a:r>
              <a:rPr lang="en-US" dirty="0"/>
              <a:t>Where possible, you have asked the employer to eliminate the danger, and the employer failed to do so; and</a:t>
            </a:r>
            <a:endParaRPr lang="es-CO" dirty="0"/>
          </a:p>
          <a:p>
            <a:pPr lvl="0"/>
            <a:r>
              <a:rPr lang="en-US" dirty="0"/>
              <a:t>You refused to work in “good faith.” This means that you must genuinely believe that an imminent danger exists. Your refusal cannot be a disguised attempt to harass your employer or disrupt business; and</a:t>
            </a:r>
            <a:endParaRPr lang="es-CO" dirty="0"/>
          </a:p>
          <a:p>
            <a:pPr lvl="0"/>
            <a:r>
              <a:rPr lang="en-US" dirty="0"/>
              <a:t>A reasonable person would agree that there is a real danger of death or serious injury (illness); and</a:t>
            </a:r>
            <a:endParaRPr lang="es-CO" dirty="0"/>
          </a:p>
          <a:p>
            <a:r>
              <a:rPr lang="en-US" dirty="0"/>
              <a:t>There isn’t enough time, due to the urgency of the hazard, to get it corrected through regular enforcement channels, such as requesting an OSHA inspection</a:t>
            </a:r>
            <a:r>
              <a:rPr lang="en-US" dirty="0" smtClean="0"/>
              <a:t>.</a:t>
            </a:r>
          </a:p>
          <a:p>
            <a:pPr lvl="0"/>
            <a:r>
              <a:rPr lang="en-US" b="1" i="1" dirty="0"/>
              <a:t>When all of these conditions are met, you take the following steps:</a:t>
            </a:r>
            <a:endParaRPr lang="es-CO" dirty="0"/>
          </a:p>
          <a:p>
            <a:pPr lvl="0"/>
            <a:r>
              <a:rPr lang="en-US" dirty="0"/>
              <a:t>Ask your employer to correct the hazard;</a:t>
            </a:r>
            <a:endParaRPr lang="es-CO" dirty="0"/>
          </a:p>
          <a:p>
            <a:pPr lvl="0"/>
            <a:r>
              <a:rPr lang="en-US" dirty="0"/>
              <a:t>Ask your employer for other work;</a:t>
            </a:r>
            <a:endParaRPr lang="es-CO" dirty="0"/>
          </a:p>
          <a:p>
            <a:pPr lvl="0"/>
            <a:r>
              <a:rPr lang="en-US" dirty="0"/>
              <a:t>Tell your employer that you won’t perform the work unless and until the hazard is corrected; and</a:t>
            </a:r>
            <a:endParaRPr lang="es-CO" dirty="0"/>
          </a:p>
          <a:p>
            <a:pPr lvl="0"/>
            <a:r>
              <a:rPr lang="en-US" dirty="0"/>
              <a:t>Remain at the worksite until ordered to leave by your employer.</a:t>
            </a:r>
            <a:endParaRPr lang="es-CO" dirty="0"/>
          </a:p>
          <a:p>
            <a:endParaRPr lang="es-CO" dirty="0"/>
          </a:p>
        </p:txBody>
      </p:sp>
    </p:spTree>
    <p:extLst>
      <p:ext uri="{BB962C8B-B14F-4D97-AF65-F5344CB8AC3E}">
        <p14:creationId xmlns:p14="http://schemas.microsoft.com/office/powerpoint/2010/main" val="3122734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Refusing work </a:t>
            </a:r>
          </a:p>
        </p:txBody>
      </p:sp>
      <p:graphicFrame>
        <p:nvGraphicFramePr>
          <p:cNvPr id="6" name="Content Placeholder 5" title="If then table"/>
          <p:cNvGraphicFramePr>
            <a:graphicFrameLocks noGrp="1"/>
          </p:cNvGraphicFramePr>
          <p:nvPr>
            <p:ph idx="4294967295"/>
            <p:extLst>
              <p:ext uri="{D42A27DB-BD31-4B8C-83A1-F6EECF244321}">
                <p14:modId xmlns:p14="http://schemas.microsoft.com/office/powerpoint/2010/main" val="1252754031"/>
              </p:ext>
            </p:extLst>
          </p:nvPr>
        </p:nvGraphicFramePr>
        <p:xfrm>
          <a:off x="1452880" y="1678940"/>
          <a:ext cx="9105900" cy="4194174"/>
        </p:xfrm>
        <a:graphic>
          <a:graphicData uri="http://schemas.openxmlformats.org/drawingml/2006/table">
            <a:tbl>
              <a:tblPr firstRow="1" firstCol="1" lastRow="1" lastCol="1" bandRow="1" bandCol="1"/>
              <a:tblGrid>
                <a:gridCol w="4552950"/>
                <a:gridCol w="4552950"/>
              </a:tblGrid>
              <a:tr h="495006">
                <a:tc>
                  <a:txBody>
                    <a:bodyPr/>
                    <a:lstStyle/>
                    <a:p>
                      <a:pPr marL="0" marR="0">
                        <a:spcBef>
                          <a:spcPts val="600"/>
                        </a:spcBef>
                        <a:spcAft>
                          <a:spcPts val="600"/>
                        </a:spcAft>
                      </a:pPr>
                      <a:r>
                        <a:rPr lang="en-US" sz="2400" b="1" dirty="0">
                          <a:effectLst/>
                          <a:latin typeface="+mj-lt"/>
                          <a:ea typeface="Calibri" panose="020F0502020204030204" pitchFamily="34" charset="0"/>
                        </a:rPr>
                        <a:t>IF</a:t>
                      </a:r>
                      <a:endParaRPr lang="es-CO" sz="2400" dirty="0">
                        <a:effectLst/>
                        <a:latin typeface="+mj-lt"/>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c>
                  <a:txBody>
                    <a:bodyPr/>
                    <a:lstStyle/>
                    <a:p>
                      <a:pPr marL="0" marR="0">
                        <a:spcBef>
                          <a:spcPts val="600"/>
                        </a:spcBef>
                        <a:spcAft>
                          <a:spcPts val="600"/>
                        </a:spcAft>
                      </a:pPr>
                      <a:r>
                        <a:rPr lang="en-US" sz="2400" b="1">
                          <a:effectLst/>
                          <a:latin typeface="+mj-lt"/>
                          <a:ea typeface="Calibri" panose="020F0502020204030204" pitchFamily="34" charset="0"/>
                        </a:rPr>
                        <a:t>THEN</a:t>
                      </a:r>
                      <a:endParaRPr lang="es-CO" sz="2400">
                        <a:effectLst/>
                        <a:latin typeface="+mj-lt"/>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6E6E6"/>
                    </a:solidFill>
                  </a:tcPr>
                </a:tc>
              </a:tr>
              <a:tr h="976782">
                <a:tc>
                  <a:txBody>
                    <a:bodyPr/>
                    <a:lstStyle/>
                    <a:p>
                      <a:pPr marL="0" marR="0">
                        <a:spcBef>
                          <a:spcPts val="600"/>
                        </a:spcBef>
                        <a:spcAft>
                          <a:spcPts val="600"/>
                        </a:spcAft>
                      </a:pPr>
                      <a:r>
                        <a:rPr lang="en-US" sz="2400">
                          <a:effectLst/>
                          <a:latin typeface="+mj-lt"/>
                          <a:ea typeface="Calibri" panose="020F0502020204030204" pitchFamily="34" charset="0"/>
                        </a:rPr>
                        <a:t>You believe working conditions are unsafe or unhealthful.</a:t>
                      </a:r>
                      <a:endParaRPr lang="es-CO" sz="240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400">
                          <a:effectLst/>
                          <a:latin typeface="+mj-lt"/>
                          <a:ea typeface="Calibri" panose="020F0502020204030204" pitchFamily="34" charset="0"/>
                        </a:rPr>
                        <a:t>Call your employer’s attention to the problem.</a:t>
                      </a:r>
                      <a:endParaRPr lang="es-CO" sz="240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1193">
                <a:tc>
                  <a:txBody>
                    <a:bodyPr/>
                    <a:lstStyle/>
                    <a:p>
                      <a:pPr marL="0" marR="0">
                        <a:spcBef>
                          <a:spcPts val="600"/>
                        </a:spcBef>
                        <a:spcAft>
                          <a:spcPts val="600"/>
                        </a:spcAft>
                      </a:pPr>
                      <a:r>
                        <a:rPr lang="en-US" sz="2400">
                          <a:effectLst/>
                          <a:latin typeface="+mj-lt"/>
                          <a:ea typeface="Calibri" panose="020F0502020204030204" pitchFamily="34" charset="0"/>
                        </a:rPr>
                        <a:t>Your employer does not correct the hazard or disagrees with you about the extent of the hazard.</a:t>
                      </a:r>
                      <a:endParaRPr lang="es-CO" sz="240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400">
                          <a:effectLst/>
                          <a:latin typeface="+mj-lt"/>
                          <a:ea typeface="Calibri" panose="020F0502020204030204" pitchFamily="34" charset="0"/>
                        </a:rPr>
                        <a:t>You may file a complaint with OSHA.</a:t>
                      </a:r>
                      <a:endParaRPr lang="es-CO" sz="240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1193">
                <a:tc>
                  <a:txBody>
                    <a:bodyPr/>
                    <a:lstStyle/>
                    <a:p>
                      <a:pPr marL="0" marR="0">
                        <a:spcBef>
                          <a:spcPts val="600"/>
                        </a:spcBef>
                        <a:spcAft>
                          <a:spcPts val="600"/>
                        </a:spcAft>
                      </a:pPr>
                      <a:r>
                        <a:rPr lang="en-US" sz="2400">
                          <a:effectLst/>
                          <a:latin typeface="+mj-lt"/>
                          <a:ea typeface="Calibri" panose="020F0502020204030204" pitchFamily="34" charset="0"/>
                        </a:rPr>
                        <a:t>Your employer discriminates against you for refusing to perform the dangerous work</a:t>
                      </a:r>
                      <a:endParaRPr lang="es-CO" sz="240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2400" dirty="0">
                          <a:effectLst/>
                          <a:latin typeface="+mj-lt"/>
                          <a:ea typeface="Calibri" panose="020F0502020204030204" pitchFamily="34" charset="0"/>
                        </a:rPr>
                        <a:t>Contact OSHA immediately. </a:t>
                      </a:r>
                      <a:endParaRPr lang="es-CO" sz="2400" dirty="0">
                        <a:effectLst/>
                        <a:latin typeface="+mj-lt"/>
                        <a:ea typeface="Times New Roman" panose="02020603050405020304" pitchFamily="18" charset="0"/>
                      </a:endParaRPr>
                    </a:p>
                    <a:p>
                      <a:pPr marL="0" marR="0">
                        <a:spcBef>
                          <a:spcPts val="600"/>
                        </a:spcBef>
                        <a:spcAft>
                          <a:spcPts val="600"/>
                        </a:spcAft>
                      </a:pPr>
                      <a:r>
                        <a:rPr lang="en-US" sz="2400" dirty="0">
                          <a:effectLst/>
                          <a:latin typeface="+mj-lt"/>
                          <a:ea typeface="Calibri" panose="020F0502020204030204" pitchFamily="34" charset="0"/>
                        </a:rPr>
                        <a:t>(800) 321-OSHA</a:t>
                      </a:r>
                      <a:endParaRPr lang="es-CO" sz="2400" dirty="0">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0389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OSHA’s Multi-Employer Worksite Citation Policy</a:t>
            </a:r>
            <a:r>
              <a:rPr lang="es-CO" b="1" i="1" dirty="0"/>
              <a:t/>
            </a:r>
            <a:br>
              <a:rPr lang="es-CO" b="1" i="1" dirty="0"/>
            </a:br>
            <a:endParaRPr lang="es-CO" dirty="0"/>
          </a:p>
        </p:txBody>
      </p:sp>
      <p:sp>
        <p:nvSpPr>
          <p:cNvPr id="3" name="Content Placeholder 2"/>
          <p:cNvSpPr>
            <a:spLocks noGrp="1"/>
          </p:cNvSpPr>
          <p:nvPr>
            <p:ph idx="1"/>
          </p:nvPr>
        </p:nvSpPr>
        <p:spPr>
          <a:xfrm>
            <a:off x="733425" y="1133475"/>
            <a:ext cx="10620375" cy="5043488"/>
          </a:xfrm>
        </p:spPr>
        <p:txBody>
          <a:bodyPr>
            <a:normAutofit fontScale="55000" lnSpcReduction="20000"/>
          </a:bodyPr>
          <a:lstStyle/>
          <a:p>
            <a:r>
              <a:rPr lang="en-US" b="1" dirty="0"/>
              <a:t>The Creating Employer:</a:t>
            </a:r>
            <a:r>
              <a:rPr lang="en-US" dirty="0"/>
              <a:t> an employer who causes a hazardous condition that violates an OSHA standard. An employer who creates the hazard is citable even if the only employees exposed in the workplace are those who work for other employers</a:t>
            </a:r>
            <a:endParaRPr lang="es-CO" dirty="0"/>
          </a:p>
          <a:p>
            <a:r>
              <a:rPr lang="en-US" b="1" dirty="0"/>
              <a:t>The Exposing Employer:</a:t>
            </a:r>
            <a:r>
              <a:rPr lang="en-US" dirty="0"/>
              <a:t> an employer whose own employees are exposed to the hazard.</a:t>
            </a:r>
            <a:endParaRPr lang="es-CO" dirty="0"/>
          </a:p>
          <a:p>
            <a:pPr lvl="1"/>
            <a:r>
              <a:rPr lang="en-US" dirty="0"/>
              <a:t>If the exposing employer created the violation, he/she is citable for the violation as a creating employer.</a:t>
            </a:r>
            <a:endParaRPr lang="es-CO" dirty="0"/>
          </a:p>
          <a:p>
            <a:pPr lvl="1"/>
            <a:r>
              <a:rPr lang="en-US" dirty="0"/>
              <a:t>If the violation was created by another employer, the exposing employer is citable if he/she:</a:t>
            </a:r>
            <a:endParaRPr lang="es-CO" dirty="0"/>
          </a:p>
          <a:p>
            <a:pPr lvl="1"/>
            <a:r>
              <a:rPr lang="en-US" dirty="0"/>
              <a:t>Knew of the hazardous condition or failed to exercise reasonable diligence to discover the condition, and</a:t>
            </a:r>
            <a:endParaRPr lang="es-CO" dirty="0" smtClean="0">
              <a:effectLst/>
            </a:endParaRPr>
          </a:p>
          <a:p>
            <a:pPr lvl="1"/>
            <a:r>
              <a:rPr lang="en-US" dirty="0"/>
              <a:t>Failed to take steps to protect his/her employees.</a:t>
            </a:r>
            <a:endParaRPr lang="es-CO" dirty="0" smtClean="0">
              <a:effectLst/>
            </a:endParaRPr>
          </a:p>
          <a:p>
            <a:pPr lvl="1"/>
            <a:r>
              <a:rPr lang="en-US" dirty="0"/>
              <a:t>If the exposing employer has the authority to correct the hazard, he/she must do so.</a:t>
            </a:r>
            <a:endParaRPr lang="es-CO" dirty="0"/>
          </a:p>
          <a:p>
            <a:pPr lvl="1"/>
            <a:r>
              <a:rPr lang="en-US" dirty="0"/>
              <a:t>If he/she lacks the authority to correct the hazard, he/she is citable if he/she fails to do each of the following:</a:t>
            </a:r>
            <a:endParaRPr lang="es-CO" dirty="0"/>
          </a:p>
          <a:p>
            <a:pPr lvl="1"/>
            <a:r>
              <a:rPr lang="en-US" dirty="0"/>
              <a:t>Ask the creating and/or controlling employer to correct the hazard</a:t>
            </a:r>
            <a:endParaRPr lang="es-CO" dirty="0"/>
          </a:p>
          <a:p>
            <a:pPr lvl="1"/>
            <a:r>
              <a:rPr lang="en-US" dirty="0"/>
              <a:t>Inform his/her employees of the hazard, and</a:t>
            </a:r>
            <a:endParaRPr lang="es-CO" dirty="0"/>
          </a:p>
          <a:p>
            <a:pPr lvl="1"/>
            <a:r>
              <a:rPr lang="en-US" dirty="0"/>
              <a:t>Take reasonable alternative protective measures.</a:t>
            </a:r>
            <a:endParaRPr lang="es-CO" dirty="0"/>
          </a:p>
          <a:p>
            <a:pPr marL="0" indent="0">
              <a:buNone/>
            </a:pPr>
            <a:r>
              <a:rPr lang="en-US" b="1" i="1" dirty="0"/>
              <a:t>NOTE:</a:t>
            </a:r>
            <a:r>
              <a:rPr lang="en-US" dirty="0"/>
              <a:t>	In some circumstances, the employer is citable for failing to remove his/her employees from the job to avoid the hazard</a:t>
            </a:r>
            <a:endParaRPr lang="es-CO" dirty="0"/>
          </a:p>
          <a:p>
            <a:r>
              <a:rPr lang="en-US" b="1" dirty="0"/>
              <a:t>The Correcting Employer:</a:t>
            </a:r>
            <a:r>
              <a:rPr lang="en-US" dirty="0"/>
              <a:t> an employer who is responsible for correcting a hazard on the exposing employer’s worksite, usually occurring while the correcting employer is installing and/or maintaining safety/health equipment. The correcting employer must exercise reasonable care in preventing and discovering violations and meet his/her obligation of correcting the hazard.</a:t>
            </a:r>
            <a:endParaRPr lang="es-CO" dirty="0"/>
          </a:p>
          <a:p>
            <a:r>
              <a:rPr lang="en-US" b="1" dirty="0"/>
              <a:t>The Controlling Employer:</a:t>
            </a:r>
            <a:r>
              <a:rPr lang="en-US" dirty="0"/>
              <a:t> an employer who has general supervisory authority over the worksite, including the power to correct safety and health violations or requiring others to correct them. A controlling employer must exercise reasonable care to prevent and detect violations on the site.</a:t>
            </a:r>
            <a:endParaRPr lang="es-CO" dirty="0"/>
          </a:p>
          <a:p>
            <a:endParaRPr lang="es-CO" dirty="0"/>
          </a:p>
        </p:txBody>
      </p:sp>
      <p:sp>
        <p:nvSpPr>
          <p:cNvPr id="4" name="TextBox 3"/>
          <p:cNvSpPr txBox="1"/>
          <p:nvPr/>
        </p:nvSpPr>
        <p:spPr>
          <a:xfrm>
            <a:off x="581025" y="6391275"/>
            <a:ext cx="1771650" cy="369332"/>
          </a:xfrm>
          <a:prstGeom prst="rect">
            <a:avLst/>
          </a:prstGeom>
          <a:noFill/>
        </p:spPr>
        <p:txBody>
          <a:bodyPr wrap="square" rtlCol="0">
            <a:spAutoFit/>
          </a:bodyPr>
          <a:lstStyle/>
          <a:p>
            <a:r>
              <a:rPr lang="en-US" dirty="0">
                <a:solidFill>
                  <a:prstClr val="black"/>
                </a:solidFill>
              </a:rPr>
              <a:t>Page 6</a:t>
            </a:r>
            <a:endParaRPr lang="es-CO" dirty="0">
              <a:solidFill>
                <a:prstClr val="black"/>
              </a:solidFill>
            </a:endParaRPr>
          </a:p>
        </p:txBody>
      </p:sp>
    </p:spTree>
    <p:extLst>
      <p:ext uri="{BB962C8B-B14F-4D97-AF65-F5344CB8AC3E}">
        <p14:creationId xmlns:p14="http://schemas.microsoft.com/office/powerpoint/2010/main" val="1235369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Your Rights as a Whistleblower</a:t>
            </a:r>
            <a:r>
              <a:rPr lang="es-CO" b="1" i="1" dirty="0"/>
              <a:t/>
            </a:r>
            <a:br>
              <a:rPr lang="es-CO" b="1" i="1" dirty="0"/>
            </a:br>
            <a:endParaRPr lang="es-CO" dirty="0"/>
          </a:p>
        </p:txBody>
      </p:sp>
      <p:sp>
        <p:nvSpPr>
          <p:cNvPr id="3" name="Content Placeholder 2"/>
          <p:cNvSpPr>
            <a:spLocks noGrp="1"/>
          </p:cNvSpPr>
          <p:nvPr>
            <p:ph idx="1"/>
          </p:nvPr>
        </p:nvSpPr>
        <p:spPr/>
        <p:txBody>
          <a:bodyPr/>
          <a:lstStyle/>
          <a:p>
            <a:r>
              <a:rPr lang="en-US" dirty="0"/>
              <a:t>You may file a complaint with OSHA if your employer retaliates against you by taking unfavorable personnel action because you engaged in protected activity relating to workplace safety and health, commercial motor carrier safety, pipeline safety, air carrier safety, nuclear safety, the environment, asbestos in schools, corporate fraud, SEC rules or regulations, railroad carrier safety or security, or public transportation agency safety or security.</a:t>
            </a:r>
            <a:endParaRPr lang="es-CO" dirty="0"/>
          </a:p>
          <a:p>
            <a:endParaRPr lang="es-CO" dirty="0"/>
          </a:p>
        </p:txBody>
      </p:sp>
      <p:sp>
        <p:nvSpPr>
          <p:cNvPr id="4" name="TextBox 3"/>
          <p:cNvSpPr txBox="1"/>
          <p:nvPr/>
        </p:nvSpPr>
        <p:spPr>
          <a:xfrm>
            <a:off x="647700" y="5981700"/>
            <a:ext cx="2314575" cy="369332"/>
          </a:xfrm>
          <a:prstGeom prst="rect">
            <a:avLst/>
          </a:prstGeom>
          <a:noFill/>
        </p:spPr>
        <p:txBody>
          <a:bodyPr wrap="square" rtlCol="0">
            <a:spAutoFit/>
          </a:bodyPr>
          <a:lstStyle/>
          <a:p>
            <a:r>
              <a:rPr lang="en-US" dirty="0">
                <a:solidFill>
                  <a:prstClr val="black"/>
                </a:solidFill>
              </a:rPr>
              <a:t>Page 7</a:t>
            </a:r>
            <a:endParaRPr lang="es-CO" dirty="0">
              <a:solidFill>
                <a:prstClr val="black"/>
              </a:solidFill>
            </a:endParaRPr>
          </a:p>
        </p:txBody>
      </p:sp>
    </p:spTree>
    <p:extLst>
      <p:ext uri="{BB962C8B-B14F-4D97-AF65-F5344CB8AC3E}">
        <p14:creationId xmlns:p14="http://schemas.microsoft.com/office/powerpoint/2010/main" val="2267494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Employers must Provide and Pay for most Personal Protective Equipment (PPE)</a:t>
            </a:r>
            <a:r>
              <a:rPr lang="es-CO" b="1" dirty="0"/>
              <a:t/>
            </a:r>
            <a:br>
              <a:rPr lang="es-CO" b="1" dirty="0"/>
            </a:br>
            <a:endParaRPr lang="es-CO" dirty="0"/>
          </a:p>
        </p:txBody>
      </p:sp>
      <p:sp>
        <p:nvSpPr>
          <p:cNvPr id="3" name="Content Placeholder 2"/>
          <p:cNvSpPr>
            <a:spLocks noGrp="1"/>
          </p:cNvSpPr>
          <p:nvPr>
            <p:ph idx="1"/>
          </p:nvPr>
        </p:nvSpPr>
        <p:spPr/>
        <p:txBody>
          <a:bodyPr>
            <a:normAutofit fontScale="92500" lnSpcReduction="20000"/>
          </a:bodyPr>
          <a:lstStyle/>
          <a:p>
            <a:r>
              <a:rPr lang="en-US" dirty="0"/>
              <a:t>With few exceptions, OSHA requires employers to pay for personal protective equipment used to comply with OSHA standards; employers cannot require workers to provide their own PPE. Even when a worker provides his or her own PPE, the employer must ensure that the equipment is adequate to protect the worker from hazards at the workplace.</a:t>
            </a:r>
            <a:endParaRPr lang="es-CO" dirty="0"/>
          </a:p>
          <a:p>
            <a:pPr marL="0" indent="0">
              <a:buNone/>
            </a:pPr>
            <a:endParaRPr lang="es-CO" dirty="0"/>
          </a:p>
          <a:p>
            <a:pPr marL="0" indent="0">
              <a:buNone/>
            </a:pPr>
            <a:r>
              <a:rPr lang="en-US" b="1" i="1" u="sng" dirty="0"/>
              <a:t>Employers are not required to pay for:</a:t>
            </a:r>
            <a:endParaRPr lang="es-CO" u="sng" dirty="0"/>
          </a:p>
          <a:p>
            <a:pPr marL="0" indent="0">
              <a:buNone/>
            </a:pPr>
            <a:endParaRPr lang="es-CO" u="sng" dirty="0"/>
          </a:p>
          <a:p>
            <a:r>
              <a:rPr lang="en-US" b="1" i="1" dirty="0"/>
              <a:t>Everyday clothing;</a:t>
            </a:r>
            <a:r>
              <a:rPr lang="en-US" dirty="0"/>
              <a:t> such as long-sleeve shirts, long pants and normal work boots (including protective toe).</a:t>
            </a:r>
            <a:endParaRPr lang="es-CO" dirty="0"/>
          </a:p>
          <a:p>
            <a:r>
              <a:rPr lang="en-US" b="1" i="1" dirty="0"/>
              <a:t>Ordinary clothing;</a:t>
            </a:r>
            <a:r>
              <a:rPr lang="en-US" dirty="0"/>
              <a:t> such as winter coats, jackets and gloves</a:t>
            </a:r>
            <a:r>
              <a:rPr lang="en-US" dirty="0" smtClean="0"/>
              <a:t>.</a:t>
            </a:r>
            <a:r>
              <a:rPr lang="en-US" dirty="0"/>
              <a:t/>
            </a:r>
            <a:br>
              <a:rPr lang="en-US" dirty="0"/>
            </a:br>
            <a:endParaRPr lang="es-CO" dirty="0"/>
          </a:p>
        </p:txBody>
      </p:sp>
    </p:spTree>
    <p:extLst>
      <p:ext uri="{BB962C8B-B14F-4D97-AF65-F5344CB8AC3E}">
        <p14:creationId xmlns:p14="http://schemas.microsoft.com/office/powerpoint/2010/main" val="4222178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Employer Obligation/Worker Responsibility</a:t>
            </a:r>
            <a:endParaRPr lang="en-US" dirty="0"/>
          </a:p>
        </p:txBody>
      </p:sp>
      <p:pic>
        <p:nvPicPr>
          <p:cNvPr id="4" name="Content Placeholder 3" title="Table for Employer Obligations and Worker Responsibility"/>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096010" y="1480185"/>
            <a:ext cx="9785350" cy="4308475"/>
          </a:xfrm>
          <a:prstGeom prst="rect">
            <a:avLst/>
          </a:prstGeom>
        </p:spPr>
      </p:pic>
    </p:spTree>
    <p:extLst>
      <p:ext uri="{BB962C8B-B14F-4D97-AF65-F5344CB8AC3E}">
        <p14:creationId xmlns:p14="http://schemas.microsoft.com/office/powerpoint/2010/main" val="3341222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Construction Standards</a:t>
            </a:r>
            <a:endParaRPr lang="en-US" dirty="0"/>
          </a:p>
        </p:txBody>
      </p:sp>
      <p:pic>
        <p:nvPicPr>
          <p:cNvPr id="4" name="Content Placeholder 3" title="Block showing 29 CFR 1926 Subpart M"/>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643581" y="156845"/>
            <a:ext cx="6296025" cy="1208088"/>
          </a:xfrm>
          <a:prstGeom prst="rect">
            <a:avLst/>
          </a:prstGeom>
        </p:spPr>
      </p:pic>
      <p:pic>
        <p:nvPicPr>
          <p:cNvPr id="5" name="Picture 4" title="Block showing 29 CFR 1926 Subpart L"/>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43581" y="1476451"/>
            <a:ext cx="6295238" cy="1219048"/>
          </a:xfrm>
          <a:prstGeom prst="rect">
            <a:avLst/>
          </a:prstGeom>
        </p:spPr>
      </p:pic>
      <p:pic>
        <p:nvPicPr>
          <p:cNvPr id="6" name="Picture 5" title="Block showing 29 CFR 1926 Subpart 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43581" y="2775819"/>
            <a:ext cx="6295238" cy="1219048"/>
          </a:xfrm>
          <a:prstGeom prst="rect">
            <a:avLst/>
          </a:prstGeom>
        </p:spPr>
      </p:pic>
      <p:pic>
        <p:nvPicPr>
          <p:cNvPr id="7" name="Picture 6" title="Block showing 29 CFR 1926 Subpart X"/>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43581" y="4075187"/>
            <a:ext cx="6295238" cy="1219048"/>
          </a:xfrm>
          <a:prstGeom prst="rect">
            <a:avLst/>
          </a:prstGeom>
        </p:spPr>
      </p:pic>
      <p:sp>
        <p:nvSpPr>
          <p:cNvPr id="8" name="TextBox 7"/>
          <p:cNvSpPr txBox="1"/>
          <p:nvPr/>
        </p:nvSpPr>
        <p:spPr>
          <a:xfrm>
            <a:off x="638175" y="6334049"/>
            <a:ext cx="1771650" cy="369332"/>
          </a:xfrm>
          <a:prstGeom prst="rect">
            <a:avLst/>
          </a:prstGeom>
          <a:noFill/>
        </p:spPr>
        <p:txBody>
          <a:bodyPr wrap="square" rtlCol="0">
            <a:spAutoFit/>
          </a:bodyPr>
          <a:lstStyle/>
          <a:p>
            <a:r>
              <a:rPr lang="en-US" dirty="0">
                <a:solidFill>
                  <a:prstClr val="black"/>
                </a:solidFill>
              </a:rPr>
              <a:t>Page 10 - 11</a:t>
            </a:r>
            <a:endParaRPr lang="es-CO" dirty="0">
              <a:solidFill>
                <a:prstClr val="black"/>
              </a:solidFill>
            </a:endParaRPr>
          </a:p>
        </p:txBody>
      </p:sp>
      <p:pic>
        <p:nvPicPr>
          <p:cNvPr id="9" name="Picture 8" title="Block showing 29 CFR 1926 Subpart D"/>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43581" y="5355277"/>
            <a:ext cx="6295238" cy="1209524"/>
          </a:xfrm>
          <a:prstGeom prst="rect">
            <a:avLst/>
          </a:prstGeom>
        </p:spPr>
      </p:pic>
    </p:spTree>
    <p:extLst>
      <p:ext uri="{BB962C8B-B14F-4D97-AF65-F5344CB8AC3E}">
        <p14:creationId xmlns:p14="http://schemas.microsoft.com/office/powerpoint/2010/main" val="8146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Disclaimers</a:t>
            </a:r>
            <a:endParaRPr lang="en-US" dirty="0"/>
          </a:p>
        </p:txBody>
      </p:sp>
      <p:sp>
        <p:nvSpPr>
          <p:cNvPr id="3" name="Content Placeholder 2"/>
          <p:cNvSpPr>
            <a:spLocks noGrp="1"/>
          </p:cNvSpPr>
          <p:nvPr>
            <p:ph idx="4294967295"/>
          </p:nvPr>
        </p:nvSpPr>
        <p:spPr>
          <a:xfrm>
            <a:off x="365760" y="190500"/>
            <a:ext cx="11338560" cy="6557963"/>
          </a:xfrm>
        </p:spPr>
        <p:txBody>
          <a:bodyPr>
            <a:normAutofit fontScale="85000" lnSpcReduction="20000"/>
          </a:bodyPr>
          <a:lstStyle/>
          <a:p>
            <a:pPr marL="0" indent="0">
              <a:buNone/>
            </a:pPr>
            <a:r>
              <a:rPr lang="en-US" b="1" dirty="0"/>
              <a:t>GENERAL DISCLAIMER</a:t>
            </a:r>
            <a:endParaRPr lang="es-CO" dirty="0"/>
          </a:p>
          <a:p>
            <a:r>
              <a:rPr lang="en-US" dirty="0"/>
              <a:t>This material is not a substitute for any provision of the Occupational Safety and Health Administration (OSHA) or any standards issued by OSHA. If at any time it is discovered that the materials presented vary from Federal or State OSHA regulations, American National Standards Institute (ANSI), state laws or local ordinances, it is understood that those regulations, laws and ordinances will take precedence over the materials presented herein.  In some cases, the information given may imply a higher level of protection than required in some Federal or State OSHA regulations. The mention of any products or materials by brand name in no way constitutes endorsement. Any products or materials not mentioned within this manual that may be considered acceptable as protective devices, equipment, or practices is not intentional and should not rule out their acceptability as employee or environmental protection.</a:t>
            </a:r>
            <a:endParaRPr lang="es-CO" dirty="0"/>
          </a:p>
          <a:p>
            <a:pPr marL="0" indent="0">
              <a:buNone/>
            </a:pPr>
            <a:r>
              <a:rPr lang="en-US" b="1" dirty="0"/>
              <a:t>OSHA DISCLAIMER</a:t>
            </a:r>
            <a:endParaRPr lang="es-CO" dirty="0"/>
          </a:p>
          <a:p>
            <a:r>
              <a:rPr lang="en-US" dirty="0"/>
              <a:t>This material was produced under grant number Susan Harwood Grant # </a:t>
            </a:r>
            <a:r>
              <a:rPr lang="en-US" dirty="0" smtClean="0"/>
              <a:t>SH26315-SH4 </a:t>
            </a:r>
            <a:r>
              <a:rPr lang="en-US" dirty="0"/>
              <a:t>during Grant Year 2014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s-CO" dirty="0"/>
          </a:p>
          <a:p>
            <a:r>
              <a:rPr lang="en-US" dirty="0"/>
              <a:t>Finally, this </a:t>
            </a:r>
            <a:r>
              <a:rPr lang="en-US" i="1" dirty="0"/>
              <a:t>Managing Fall Protection Hazards Handbook</a:t>
            </a:r>
            <a:r>
              <a:rPr lang="en-US" dirty="0"/>
              <a:t> is intended to be used as a training aid and for general information only; the creator assumes no responsibility for any loss or damage resulting from its use.</a:t>
            </a:r>
            <a:endParaRPr lang="es-CO" dirty="0"/>
          </a:p>
          <a:p>
            <a:endParaRPr lang="es-CO" dirty="0"/>
          </a:p>
        </p:txBody>
      </p:sp>
    </p:spTree>
    <p:extLst>
      <p:ext uri="{BB962C8B-B14F-4D97-AF65-F5344CB8AC3E}">
        <p14:creationId xmlns:p14="http://schemas.microsoft.com/office/powerpoint/2010/main" val="2896498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Industry Consensus Standards for Fall Protection</a:t>
            </a:r>
            <a:r>
              <a:rPr lang="es-CO" dirty="0"/>
              <a:t/>
            </a:r>
            <a:br>
              <a:rPr lang="es-CO" dirty="0"/>
            </a:br>
            <a:endParaRPr lang="es-CO" dirty="0"/>
          </a:p>
        </p:txBody>
      </p:sp>
      <p:sp>
        <p:nvSpPr>
          <p:cNvPr id="3" name="Content Placeholder 2"/>
          <p:cNvSpPr>
            <a:spLocks noGrp="1"/>
          </p:cNvSpPr>
          <p:nvPr>
            <p:ph idx="1"/>
          </p:nvPr>
        </p:nvSpPr>
        <p:spPr>
          <a:xfrm>
            <a:off x="838200" y="1028700"/>
            <a:ext cx="10515600" cy="5148263"/>
          </a:xfrm>
        </p:spPr>
        <p:txBody>
          <a:bodyPr>
            <a:normAutofit lnSpcReduction="10000"/>
          </a:bodyPr>
          <a:lstStyle/>
          <a:p>
            <a:r>
              <a:rPr lang="en-US" b="1" i="1" u="sng" dirty="0"/>
              <a:t>American Society of Safety Engineers (ANSI A10.32)</a:t>
            </a:r>
            <a:r>
              <a:rPr lang="en-US" b="1" dirty="0"/>
              <a:t>			</a:t>
            </a:r>
            <a:endParaRPr lang="es-CO" b="1" dirty="0"/>
          </a:p>
          <a:p>
            <a:r>
              <a:rPr lang="en-US" b="1" dirty="0"/>
              <a:t>ANSI A10.32 – PERSONAL FALL PROTECTION USED IN CONSTRUCTION AND DEMOLITION OPERATIONS</a:t>
            </a:r>
            <a:endParaRPr lang="es-CO" dirty="0"/>
          </a:p>
          <a:p>
            <a:r>
              <a:rPr lang="en-US" dirty="0"/>
              <a:t>The A10.32 standard establishes performance criteria for personal fall protection equipment and systems in construction and demolition and provides guidelines, recommendations for their use and inspection. </a:t>
            </a:r>
            <a:endParaRPr lang="en-US" dirty="0" smtClean="0"/>
          </a:p>
          <a:p>
            <a:r>
              <a:rPr lang="en-US" b="1" i="1" u="sng" dirty="0"/>
              <a:t>American Society of Safety Engineers (ANSI Z359)</a:t>
            </a:r>
            <a:r>
              <a:rPr lang="en-US" b="1" dirty="0"/>
              <a:t>	</a:t>
            </a:r>
            <a:endParaRPr lang="es-CO" dirty="0"/>
          </a:p>
          <a:p>
            <a:pPr lvl="0"/>
            <a:r>
              <a:rPr lang="en-US" dirty="0"/>
              <a:t>ANSI Z359 was developed to provide standard safety requirements for personal fall arrest systems, subsystems, and components. Its primary purpose was to provide guidance in regards to the design of fall protection systems and the variety of equipment used in the industry.</a:t>
            </a:r>
            <a:endParaRPr lang="es-CO" dirty="0"/>
          </a:p>
          <a:p>
            <a:endParaRPr lang="es-CO" dirty="0"/>
          </a:p>
          <a:p>
            <a:endParaRPr lang="es-CO" dirty="0"/>
          </a:p>
        </p:txBody>
      </p:sp>
      <p:sp>
        <p:nvSpPr>
          <p:cNvPr id="4" name="TextBox 3"/>
          <p:cNvSpPr txBox="1"/>
          <p:nvPr/>
        </p:nvSpPr>
        <p:spPr>
          <a:xfrm>
            <a:off x="638175" y="6267450"/>
            <a:ext cx="3276600" cy="369332"/>
          </a:xfrm>
          <a:prstGeom prst="rect">
            <a:avLst/>
          </a:prstGeom>
          <a:noFill/>
        </p:spPr>
        <p:txBody>
          <a:bodyPr wrap="square" rtlCol="0">
            <a:spAutoFit/>
          </a:bodyPr>
          <a:lstStyle/>
          <a:p>
            <a:r>
              <a:rPr lang="en-US" dirty="0">
                <a:solidFill>
                  <a:prstClr val="black"/>
                </a:solidFill>
              </a:rPr>
              <a:t>Page 12 and 13</a:t>
            </a:r>
            <a:endParaRPr lang="es-CO" dirty="0">
              <a:solidFill>
                <a:prstClr val="black"/>
              </a:solidFill>
            </a:endParaRPr>
          </a:p>
        </p:txBody>
      </p:sp>
    </p:spTree>
    <p:extLst>
      <p:ext uri="{BB962C8B-B14F-4D97-AF65-F5344CB8AC3E}">
        <p14:creationId xmlns:p14="http://schemas.microsoft.com/office/powerpoint/2010/main" val="3954554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Qualified </a:t>
            </a:r>
            <a:r>
              <a:rPr lang="en-US" b="1" i="1" u="sng" dirty="0"/>
              <a:t>Person</a:t>
            </a:r>
            <a:r>
              <a:rPr lang="es-CO" b="1" dirty="0"/>
              <a:t/>
            </a:r>
            <a:br>
              <a:rPr lang="es-CO" b="1" dirty="0"/>
            </a:br>
            <a:endParaRPr lang="es-CO" dirty="0"/>
          </a:p>
        </p:txBody>
      </p:sp>
      <p:sp>
        <p:nvSpPr>
          <p:cNvPr id="3" name="Content Placeholder 2"/>
          <p:cNvSpPr>
            <a:spLocks noGrp="1"/>
          </p:cNvSpPr>
          <p:nvPr>
            <p:ph idx="1"/>
          </p:nvPr>
        </p:nvSpPr>
        <p:spPr>
          <a:xfrm>
            <a:off x="342899" y="1047750"/>
            <a:ext cx="11744325" cy="5734050"/>
          </a:xfrm>
        </p:spPr>
        <p:txBody>
          <a:bodyPr>
            <a:normAutofit fontScale="92500" lnSpcReduction="10000"/>
          </a:bodyPr>
          <a:lstStyle/>
          <a:p>
            <a:endParaRPr lang="en-US" b="1" i="1" dirty="0" smtClean="0"/>
          </a:p>
          <a:p>
            <a:endParaRPr lang="en-US" b="1" i="1" dirty="0"/>
          </a:p>
          <a:p>
            <a:r>
              <a:rPr lang="en-US" b="1" i="1" dirty="0" smtClean="0"/>
              <a:t>Qualified </a:t>
            </a:r>
            <a:r>
              <a:rPr lang="en-US" b="1" i="1" dirty="0"/>
              <a:t>person</a:t>
            </a:r>
            <a:r>
              <a:rPr lang="en-US" dirty="0"/>
              <a:t> means a person who, by possession of a recognized degree, certificate, or professional standing, or who by extensive knowledge, training and experience, can successfully demonstrate the ability to solve/resolve problems relating to the subject matter, the work, or the project.</a:t>
            </a:r>
            <a:endParaRPr lang="es-CO" dirty="0"/>
          </a:p>
          <a:p>
            <a:r>
              <a:rPr lang="en-US" b="1" dirty="0"/>
              <a:t>Per ANSI/ASSE Z359.0 </a:t>
            </a:r>
            <a:r>
              <a:rPr lang="en-US" dirty="0"/>
              <a:t>definition of a Qualified Person is as follows: Qualified Person. A person with recognized degree or professional certificate and with extensive knowledge, training, and experience in the fall protection and rescue field who is capable of designing, analyzing, evaluating and specifying fall protection and rescue systems to the extent required by this standard</a:t>
            </a:r>
            <a:r>
              <a:rPr lang="en-US" dirty="0" smtClean="0"/>
              <a:t>.</a:t>
            </a:r>
          </a:p>
          <a:p>
            <a:r>
              <a:rPr lang="en-US" b="1" dirty="0"/>
              <a:t>Within OSHA’s fall protection standards</a:t>
            </a:r>
            <a:r>
              <a:rPr lang="en-US" dirty="0"/>
              <a:t>, a “</a:t>
            </a:r>
            <a:r>
              <a:rPr lang="en-US" i="1" dirty="0"/>
              <a:t>Qualified Person”</a:t>
            </a:r>
            <a:r>
              <a:rPr lang="en-US" dirty="0"/>
              <a:t> may be required to ensure the proper design, installation and use of fall protection systems and plans.  One of the more important aspects of a fall protection system is the </a:t>
            </a:r>
            <a:r>
              <a:rPr lang="en-US" i="1" dirty="0"/>
              <a:t>anchorage</a:t>
            </a:r>
            <a:r>
              <a:rPr lang="en-US" dirty="0"/>
              <a:t> point for personal fall arrest systems (PFAS’s).</a:t>
            </a:r>
            <a:endParaRPr lang="es-CO" dirty="0"/>
          </a:p>
          <a:p>
            <a:endParaRPr lang="es-CO" dirty="0"/>
          </a:p>
          <a:p>
            <a:endParaRPr lang="es-CO" dirty="0"/>
          </a:p>
        </p:txBody>
      </p:sp>
      <p:pic>
        <p:nvPicPr>
          <p:cNvPr id="4" name="Picture 3" title="Image of a man at a desk"/>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1" y="-1"/>
            <a:ext cx="2898760" cy="1925703"/>
          </a:xfrm>
          <a:prstGeom prst="rect">
            <a:avLst/>
          </a:prstGeom>
        </p:spPr>
      </p:pic>
      <p:sp>
        <p:nvSpPr>
          <p:cNvPr id="5" name="TextBox 4"/>
          <p:cNvSpPr txBox="1"/>
          <p:nvPr/>
        </p:nvSpPr>
        <p:spPr>
          <a:xfrm>
            <a:off x="923925" y="1152525"/>
            <a:ext cx="3286125" cy="369332"/>
          </a:xfrm>
          <a:prstGeom prst="rect">
            <a:avLst/>
          </a:prstGeom>
          <a:noFill/>
        </p:spPr>
        <p:txBody>
          <a:bodyPr wrap="square" rtlCol="0">
            <a:spAutoFit/>
          </a:bodyPr>
          <a:lstStyle/>
          <a:p>
            <a:r>
              <a:rPr lang="en-US" dirty="0">
                <a:solidFill>
                  <a:prstClr val="black"/>
                </a:solidFill>
              </a:rPr>
              <a:t>Page 14</a:t>
            </a:r>
            <a:endParaRPr lang="es-CO" dirty="0">
              <a:solidFill>
                <a:prstClr val="black"/>
              </a:solidFill>
            </a:endParaRPr>
          </a:p>
        </p:txBody>
      </p:sp>
    </p:spTree>
    <p:extLst>
      <p:ext uri="{BB962C8B-B14F-4D97-AF65-F5344CB8AC3E}">
        <p14:creationId xmlns:p14="http://schemas.microsoft.com/office/powerpoint/2010/main" val="3851583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Competent Person</a:t>
            </a:r>
            <a:r>
              <a:rPr lang="es-CO" b="1" dirty="0"/>
              <a:t/>
            </a:r>
            <a:br>
              <a:rPr lang="es-CO" b="1" dirty="0"/>
            </a:br>
            <a:endParaRPr lang="es-CO" dirty="0"/>
          </a:p>
        </p:txBody>
      </p:sp>
      <p:sp>
        <p:nvSpPr>
          <p:cNvPr id="3" name="Content Placeholder 2"/>
          <p:cNvSpPr>
            <a:spLocks noGrp="1"/>
          </p:cNvSpPr>
          <p:nvPr>
            <p:ph idx="1"/>
          </p:nvPr>
        </p:nvSpPr>
        <p:spPr>
          <a:xfrm>
            <a:off x="838200" y="2387600"/>
            <a:ext cx="10515600" cy="4351338"/>
          </a:xfrm>
        </p:spPr>
        <p:txBody>
          <a:bodyPr>
            <a:normAutofit fontScale="92500"/>
          </a:bodyPr>
          <a:lstStyle/>
          <a:p>
            <a:r>
              <a:rPr lang="en-US" b="1" i="1" dirty="0"/>
              <a:t>Competent person </a:t>
            </a:r>
            <a:r>
              <a:rPr lang="en-US" dirty="0"/>
              <a:t>means one who is capable of identifying existing and predictable hazards in the surroundings or working conditions which are unsanitary, hazardous, or dangerous to employees, and who has authorization to take prompt corrective measures to eliminate them.</a:t>
            </a:r>
            <a:endParaRPr lang="es-CO" dirty="0"/>
          </a:p>
          <a:p>
            <a:r>
              <a:rPr lang="en-US" b="1" dirty="0"/>
              <a:t>Per ANSI/ASSE Z359.0 </a:t>
            </a:r>
            <a:r>
              <a:rPr lang="en-US" dirty="0"/>
              <a:t>definition of a Competent Person is as follows: Competent Person. An individual designated by the employer to be responsible for the immediate supervision, implementation, and monitoring of the employer’s managed fall protection program who through training and knowledge, is capable of identifying, evaluating and addressing existing and potential fall hazards, and who has the employer’s authority to take prompt corrective action with regard to such hazards.</a:t>
            </a:r>
            <a:endParaRPr lang="es-CO" dirty="0"/>
          </a:p>
          <a:p>
            <a:endParaRPr lang="es-CO" dirty="0"/>
          </a:p>
        </p:txBody>
      </p:sp>
      <p:pic>
        <p:nvPicPr>
          <p:cNvPr id="5" name="Picture 4" title="Image of another man sitting at a desk"/>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0900" y="1950"/>
            <a:ext cx="3544553" cy="2360194"/>
          </a:xfrm>
          <a:prstGeom prst="rect">
            <a:avLst/>
          </a:prstGeom>
        </p:spPr>
      </p:pic>
      <p:sp>
        <p:nvSpPr>
          <p:cNvPr id="7" name="TextBox 6"/>
          <p:cNvSpPr txBox="1"/>
          <p:nvPr/>
        </p:nvSpPr>
        <p:spPr>
          <a:xfrm>
            <a:off x="923925" y="1032669"/>
            <a:ext cx="3028950" cy="369332"/>
          </a:xfrm>
          <a:prstGeom prst="rect">
            <a:avLst/>
          </a:prstGeom>
          <a:noFill/>
        </p:spPr>
        <p:txBody>
          <a:bodyPr wrap="square" rtlCol="0">
            <a:spAutoFit/>
          </a:bodyPr>
          <a:lstStyle/>
          <a:p>
            <a:r>
              <a:rPr lang="en-US" dirty="0">
                <a:solidFill>
                  <a:prstClr val="black"/>
                </a:solidFill>
              </a:rPr>
              <a:t>Page 15</a:t>
            </a:r>
            <a:endParaRPr lang="es-CO" dirty="0">
              <a:solidFill>
                <a:prstClr val="black"/>
              </a:solidFill>
            </a:endParaRPr>
          </a:p>
        </p:txBody>
      </p:sp>
    </p:spTree>
    <p:extLst>
      <p:ext uri="{BB962C8B-B14F-4D97-AF65-F5344CB8AC3E}">
        <p14:creationId xmlns:p14="http://schemas.microsoft.com/office/powerpoint/2010/main" val="972655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Competent </a:t>
            </a:r>
            <a:r>
              <a:rPr lang="en-US" b="1" i="1" u="sng" dirty="0" smtClean="0"/>
              <a:t>Person </a:t>
            </a:r>
            <a:r>
              <a:rPr lang="es-CO" b="1" dirty="0"/>
              <a:t/>
            </a:r>
            <a:br>
              <a:rPr lang="es-CO" b="1" dirty="0"/>
            </a:br>
            <a:endParaRPr lang="es-CO" dirty="0"/>
          </a:p>
        </p:txBody>
      </p:sp>
      <p:sp>
        <p:nvSpPr>
          <p:cNvPr id="3" name="Content Placeholder 2"/>
          <p:cNvSpPr>
            <a:spLocks noGrp="1"/>
          </p:cNvSpPr>
          <p:nvPr>
            <p:ph idx="1"/>
          </p:nvPr>
        </p:nvSpPr>
        <p:spPr/>
        <p:txBody>
          <a:bodyPr>
            <a:normAutofit fontScale="70000" lnSpcReduction="20000"/>
          </a:bodyPr>
          <a:lstStyle/>
          <a:p>
            <a:pPr lvl="0"/>
            <a:r>
              <a:rPr lang="en-US" b="1" dirty="0"/>
              <a:t>Within OSHA’s fall protection standards</a:t>
            </a:r>
            <a:r>
              <a:rPr lang="en-US" dirty="0"/>
              <a:t>, a “</a:t>
            </a:r>
            <a:r>
              <a:rPr lang="en-US" i="1" dirty="0"/>
              <a:t>Competent Person”</a:t>
            </a:r>
            <a:r>
              <a:rPr lang="en-US" dirty="0"/>
              <a:t> is required to perform frequent and regular inspections of the job-site materials and equipment. </a:t>
            </a:r>
            <a:endParaRPr lang="es-CO" dirty="0"/>
          </a:p>
          <a:p>
            <a:pPr lvl="0"/>
            <a:r>
              <a:rPr lang="en-US" dirty="0"/>
              <a:t>This person is designated by the employer and must have the authorization to take prompt corrective measures to eliminate hazards and enforce safety rules. </a:t>
            </a:r>
            <a:endParaRPr lang="es-CO" dirty="0"/>
          </a:p>
          <a:p>
            <a:pPr lvl="0"/>
            <a:r>
              <a:rPr lang="en-US" dirty="0"/>
              <a:t>A competent person must also train each employee on how to recognize fall hazards and the procedures to be followed in order to minimize these hazards.</a:t>
            </a:r>
            <a:endParaRPr lang="es-CO" dirty="0"/>
          </a:p>
          <a:p>
            <a:pPr lvl="0"/>
            <a:r>
              <a:rPr lang="en-US" dirty="0"/>
              <a:t>Personal fall arrest systems and components subjected to impact loading shall be immediately removed from service and shall not be used again for employee protection until inspected and determined by a </a:t>
            </a:r>
            <a:r>
              <a:rPr lang="en-US" b="1" dirty="0"/>
              <a:t>competent person</a:t>
            </a:r>
            <a:r>
              <a:rPr lang="en-US" dirty="0"/>
              <a:t> to be undamaged and suitable for reuse.</a:t>
            </a:r>
            <a:endParaRPr lang="es-CO" dirty="0"/>
          </a:p>
          <a:p>
            <a:pPr lvl="0"/>
            <a:r>
              <a:rPr lang="en-US" dirty="0"/>
              <a:t>A personal fall arrest system is designed, tested, and supplied as a complete system. However, it is common practice for lanyards, connectors, lifelines, deceleration devices, and body harnesses to be interchanged since some components wear out before others. The employer and employee should realize that not all components are interchangeable. </a:t>
            </a:r>
            <a:endParaRPr lang="es-CO" dirty="0"/>
          </a:p>
          <a:p>
            <a:pPr lvl="0"/>
            <a:r>
              <a:rPr lang="en-US" dirty="0"/>
              <a:t>Any substitution or change to a personal fall arrest system should be fully evaluated or tested by a </a:t>
            </a:r>
            <a:r>
              <a:rPr lang="en-US" b="1" dirty="0"/>
              <a:t>competent person</a:t>
            </a:r>
            <a:r>
              <a:rPr lang="en-US" dirty="0"/>
              <a:t> to determine that it meets the standard, before the modified system is put in use.</a:t>
            </a:r>
            <a:endParaRPr lang="es-CO" dirty="0"/>
          </a:p>
          <a:p>
            <a:endParaRPr lang="es-CO" dirty="0"/>
          </a:p>
        </p:txBody>
      </p:sp>
    </p:spTree>
    <p:extLst>
      <p:ext uri="{BB962C8B-B14F-4D97-AF65-F5344CB8AC3E}">
        <p14:creationId xmlns:p14="http://schemas.microsoft.com/office/powerpoint/2010/main" val="748411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Training Requirements </a:t>
            </a:r>
            <a:r>
              <a:rPr lang="en-US" b="1" u="sng" dirty="0" smtClean="0"/>
              <a:t/>
            </a:r>
            <a:br>
              <a:rPr lang="en-US" b="1" u="sng" dirty="0" smtClean="0"/>
            </a:br>
            <a:r>
              <a:rPr lang="en-US" b="1" u="sng" dirty="0"/>
              <a:t/>
            </a:r>
            <a:br>
              <a:rPr lang="en-US" b="1" u="sng" dirty="0"/>
            </a:br>
            <a:endParaRPr lang="es-CO" u="sng" dirty="0"/>
          </a:p>
        </p:txBody>
      </p:sp>
      <p:sp>
        <p:nvSpPr>
          <p:cNvPr id="3" name="Content Placeholder 2"/>
          <p:cNvSpPr>
            <a:spLocks noGrp="1"/>
          </p:cNvSpPr>
          <p:nvPr>
            <p:ph idx="1"/>
          </p:nvPr>
        </p:nvSpPr>
        <p:spPr>
          <a:xfrm>
            <a:off x="838200" y="1276350"/>
            <a:ext cx="10515600" cy="5438775"/>
          </a:xfrm>
        </p:spPr>
        <p:txBody>
          <a:bodyPr>
            <a:normAutofit fontScale="85000" lnSpcReduction="20000"/>
          </a:bodyPr>
          <a:lstStyle/>
          <a:p>
            <a:endParaRPr lang="en-US" dirty="0" smtClean="0"/>
          </a:p>
          <a:p>
            <a:r>
              <a:rPr lang="en-US" dirty="0" smtClean="0"/>
              <a:t>The </a:t>
            </a:r>
            <a:r>
              <a:rPr lang="en-US" dirty="0"/>
              <a:t>employer shall assure that each employee has been trained, as necessary, by a </a:t>
            </a:r>
            <a:r>
              <a:rPr lang="en-US" b="1" dirty="0"/>
              <a:t>competent person</a:t>
            </a:r>
            <a:r>
              <a:rPr lang="en-US" dirty="0"/>
              <a:t> qualified in the following areas</a:t>
            </a:r>
            <a:r>
              <a:rPr lang="en-US" dirty="0" smtClean="0"/>
              <a:t>:</a:t>
            </a:r>
            <a:endParaRPr lang="es-CO" dirty="0"/>
          </a:p>
          <a:p>
            <a:pPr lvl="0"/>
            <a:r>
              <a:rPr lang="en-US" dirty="0"/>
              <a:t>The nature of fall hazards in the work area</a:t>
            </a:r>
            <a:r>
              <a:rPr lang="en-US" dirty="0" smtClean="0"/>
              <a:t>.</a:t>
            </a:r>
            <a:endParaRPr lang="es-CO" dirty="0"/>
          </a:p>
          <a:p>
            <a:pPr lvl="0"/>
            <a:r>
              <a:rPr lang="en-US" dirty="0"/>
              <a:t>The correct procedures for erecting, maintaining, disassembling, and inspecting the fall protection systems to be used</a:t>
            </a:r>
            <a:r>
              <a:rPr lang="en-US" dirty="0" smtClean="0"/>
              <a:t>.</a:t>
            </a:r>
            <a:endParaRPr lang="es-CO" dirty="0"/>
          </a:p>
          <a:p>
            <a:pPr lvl="0"/>
            <a:r>
              <a:rPr lang="en-US" dirty="0"/>
              <a:t>The role of employees in fall protection plans</a:t>
            </a:r>
            <a:r>
              <a:rPr lang="en-US" dirty="0" smtClean="0"/>
              <a:t>.</a:t>
            </a:r>
            <a:endParaRPr lang="es-CO" dirty="0"/>
          </a:p>
          <a:p>
            <a:pPr lvl="0"/>
            <a:r>
              <a:rPr lang="en-US" dirty="0"/>
              <a:t>OSHA fall protection standards. </a:t>
            </a:r>
            <a:endParaRPr lang="es-CO" dirty="0"/>
          </a:p>
          <a:p>
            <a:pPr lvl="0"/>
            <a:r>
              <a:rPr lang="en-US" dirty="0"/>
              <a:t>The use and operation of guardrail systems, personal fall arrest systems, safety net systems, warning line systems, safety monitoring systems, controlled access zones, and other protection to be used</a:t>
            </a:r>
            <a:r>
              <a:rPr lang="en-US" dirty="0" smtClean="0"/>
              <a:t>.</a:t>
            </a:r>
            <a:endParaRPr lang="es-CO" dirty="0"/>
          </a:p>
          <a:p>
            <a:pPr lvl="0"/>
            <a:r>
              <a:rPr lang="en-US" dirty="0"/>
              <a:t>The role of each employee in the safety monitoring system when this system is used</a:t>
            </a:r>
            <a:r>
              <a:rPr lang="en-US" dirty="0" smtClean="0"/>
              <a:t>.</a:t>
            </a:r>
            <a:endParaRPr lang="es-CO" dirty="0" smtClean="0"/>
          </a:p>
          <a:p>
            <a:pPr lvl="0"/>
            <a:r>
              <a:rPr lang="en-US" dirty="0" smtClean="0"/>
              <a:t>The </a:t>
            </a:r>
            <a:r>
              <a:rPr lang="en-US" dirty="0"/>
              <a:t>correct procedures for the handling and storage of equipment and materials and the erection of overhead protection</a:t>
            </a:r>
            <a:r>
              <a:rPr lang="en-US" dirty="0" smtClean="0"/>
              <a:t>.</a:t>
            </a:r>
            <a:r>
              <a:rPr lang="en-US" dirty="0"/>
              <a:t/>
            </a:r>
            <a:br>
              <a:rPr lang="en-US" dirty="0"/>
            </a:br>
            <a:endParaRPr lang="es-CO" dirty="0"/>
          </a:p>
        </p:txBody>
      </p:sp>
      <p:pic>
        <p:nvPicPr>
          <p:cNvPr id="4" name="Picture 3" title="Image of workers standing in a grou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40060" y="0"/>
            <a:ext cx="2855191" cy="1690687"/>
          </a:xfrm>
          <a:prstGeom prst="rect">
            <a:avLst/>
          </a:prstGeom>
        </p:spPr>
      </p:pic>
      <p:sp>
        <p:nvSpPr>
          <p:cNvPr id="5" name="TextBox 4"/>
          <p:cNvSpPr txBox="1"/>
          <p:nvPr/>
        </p:nvSpPr>
        <p:spPr>
          <a:xfrm>
            <a:off x="647700" y="6400800"/>
            <a:ext cx="2171700" cy="369332"/>
          </a:xfrm>
          <a:prstGeom prst="rect">
            <a:avLst/>
          </a:prstGeom>
          <a:noFill/>
        </p:spPr>
        <p:txBody>
          <a:bodyPr wrap="square" rtlCol="0">
            <a:spAutoFit/>
          </a:bodyPr>
          <a:lstStyle/>
          <a:p>
            <a:r>
              <a:rPr lang="en-US" dirty="0">
                <a:solidFill>
                  <a:prstClr val="black"/>
                </a:solidFill>
              </a:rPr>
              <a:t>Page 16</a:t>
            </a:r>
            <a:endParaRPr lang="es-CO" dirty="0">
              <a:solidFill>
                <a:prstClr val="black"/>
              </a:solidFill>
            </a:endParaRPr>
          </a:p>
        </p:txBody>
      </p:sp>
    </p:spTree>
    <p:extLst>
      <p:ext uri="{BB962C8B-B14F-4D97-AF65-F5344CB8AC3E}">
        <p14:creationId xmlns:p14="http://schemas.microsoft.com/office/powerpoint/2010/main" val="24075681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OSHA’s Fall Prevention Campaign</a:t>
            </a:r>
            <a:endParaRPr lang="es-CO" b="1" u="sng" dirty="0"/>
          </a:p>
        </p:txBody>
      </p:sp>
      <p:sp>
        <p:nvSpPr>
          <p:cNvPr id="3" name="Content Placeholder 2"/>
          <p:cNvSpPr>
            <a:spLocks noGrp="1"/>
          </p:cNvSpPr>
          <p:nvPr>
            <p:ph idx="1"/>
          </p:nvPr>
        </p:nvSpPr>
        <p:spPr/>
        <p:txBody>
          <a:bodyPr/>
          <a:lstStyle/>
          <a:p>
            <a:r>
              <a:rPr lang="en-US" b="1" dirty="0"/>
              <a:t>PLAN ahead to get the job done safely.</a:t>
            </a:r>
            <a:endParaRPr lang="es-CO" dirty="0"/>
          </a:p>
          <a:p>
            <a:r>
              <a:rPr lang="en-US" b="1" dirty="0"/>
              <a:t>PROVIDE the right equipment.</a:t>
            </a:r>
            <a:endParaRPr lang="es-CO" dirty="0"/>
          </a:p>
          <a:p>
            <a:r>
              <a:rPr lang="en-US" b="1" dirty="0"/>
              <a:t>TRAIN everyone to use the equipment safely.</a:t>
            </a:r>
            <a:endParaRPr lang="es-CO" dirty="0"/>
          </a:p>
          <a:p>
            <a:endParaRPr lang="es-CO" dirty="0"/>
          </a:p>
        </p:txBody>
      </p:sp>
      <p:pic>
        <p:nvPicPr>
          <p:cNvPr id="4" name="Picture 3" title="Image of OSHA's Safety Pays Falls Cost sticke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65902" y="3186647"/>
            <a:ext cx="2660196" cy="3403486"/>
          </a:xfrm>
          <a:prstGeom prst="rect">
            <a:avLst/>
          </a:prstGeom>
        </p:spPr>
      </p:pic>
    </p:spTree>
    <p:extLst>
      <p:ext uri="{BB962C8B-B14F-4D97-AF65-F5344CB8AC3E}">
        <p14:creationId xmlns:p14="http://schemas.microsoft.com/office/powerpoint/2010/main" val="43655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OSHA Fly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4300" y="181034"/>
            <a:ext cx="4254857" cy="6572147"/>
          </a:xfrm>
          <a:prstGeom prst="rect">
            <a:avLst/>
          </a:prstGeom>
        </p:spPr>
      </p:pic>
      <p:sp>
        <p:nvSpPr>
          <p:cNvPr id="2" name="Title 1" hidden="1"/>
          <p:cNvSpPr>
            <a:spLocks noGrp="1"/>
          </p:cNvSpPr>
          <p:nvPr>
            <p:ph type="title"/>
          </p:nvPr>
        </p:nvSpPr>
        <p:spPr/>
        <p:txBody>
          <a:bodyPr/>
          <a:lstStyle/>
          <a:p>
            <a:r>
              <a:rPr lang="en-US" dirty="0" smtClean="0"/>
              <a:t>OSHA Flyer Work Safe</a:t>
            </a:r>
            <a:endParaRPr lang="en-US" dirty="0"/>
          </a:p>
        </p:txBody>
      </p:sp>
    </p:spTree>
    <p:extLst>
      <p:ext uri="{BB962C8B-B14F-4D97-AF65-F5344CB8AC3E}">
        <p14:creationId xmlns:p14="http://schemas.microsoft.com/office/powerpoint/2010/main" val="545320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8175" y="123825"/>
            <a:ext cx="10934700" cy="6801862"/>
          </a:xfrm>
          <a:prstGeom prst="rect">
            <a:avLst/>
          </a:prstGeom>
          <a:noFill/>
        </p:spPr>
        <p:txBody>
          <a:bodyPr wrap="square" rtlCol="0">
            <a:spAutoFit/>
          </a:bodyPr>
          <a:lstStyle/>
          <a:p>
            <a:r>
              <a:rPr lang="en-US" sz="2800" b="1" u="sng" dirty="0">
                <a:solidFill>
                  <a:prstClr val="black"/>
                </a:solidFill>
              </a:rPr>
              <a:t>Conventional fall protection systems.</a:t>
            </a:r>
            <a:endParaRPr lang="es-CO" sz="2800" dirty="0">
              <a:solidFill>
                <a:prstClr val="black"/>
              </a:solidFill>
            </a:endParaRPr>
          </a:p>
          <a:p>
            <a:r>
              <a:rPr lang="en-US" sz="2800" dirty="0">
                <a:solidFill>
                  <a:prstClr val="black"/>
                </a:solidFill>
              </a:rPr>
              <a:t>Guardrail Systems</a:t>
            </a:r>
            <a:endParaRPr lang="es-CO" sz="2800" dirty="0">
              <a:solidFill>
                <a:prstClr val="black"/>
              </a:solidFill>
            </a:endParaRPr>
          </a:p>
          <a:p>
            <a:r>
              <a:rPr lang="en-US" sz="2800" dirty="0">
                <a:solidFill>
                  <a:prstClr val="black"/>
                </a:solidFill>
              </a:rPr>
              <a:t>Safety Net Systems</a:t>
            </a:r>
            <a:endParaRPr lang="es-CO" sz="2800" dirty="0">
              <a:solidFill>
                <a:prstClr val="black"/>
              </a:solidFill>
            </a:endParaRPr>
          </a:p>
          <a:p>
            <a:r>
              <a:rPr lang="en-US" sz="2800" dirty="0">
                <a:solidFill>
                  <a:prstClr val="black"/>
                </a:solidFill>
              </a:rPr>
              <a:t>Personal Fall Arrest Systems (PFAS)</a:t>
            </a:r>
          </a:p>
          <a:p>
            <a:endParaRPr lang="en-US" sz="2800" dirty="0">
              <a:solidFill>
                <a:prstClr val="black"/>
              </a:solidFill>
            </a:endParaRPr>
          </a:p>
          <a:p>
            <a:endParaRPr lang="en-US" sz="2800" dirty="0">
              <a:solidFill>
                <a:prstClr val="black"/>
              </a:solidFill>
            </a:endParaRPr>
          </a:p>
          <a:p>
            <a:r>
              <a:rPr lang="en-US" sz="2800" b="1" u="sng" dirty="0">
                <a:solidFill>
                  <a:prstClr val="black"/>
                </a:solidFill>
              </a:rPr>
              <a:t>Alternative Methods allowed by specific</a:t>
            </a:r>
            <a:r>
              <a:rPr lang="en-US" sz="2800" dirty="0">
                <a:solidFill>
                  <a:prstClr val="black"/>
                </a:solidFill>
              </a:rPr>
              <a:t> </a:t>
            </a:r>
            <a:r>
              <a:rPr lang="en-US" sz="2800" b="1" u="sng" dirty="0">
                <a:solidFill>
                  <a:prstClr val="black"/>
                </a:solidFill>
              </a:rPr>
              <a:t>regulations.</a:t>
            </a:r>
            <a:endParaRPr lang="es-CO" sz="2800" dirty="0">
              <a:solidFill>
                <a:prstClr val="black"/>
              </a:solidFill>
            </a:endParaRPr>
          </a:p>
          <a:p>
            <a:r>
              <a:rPr lang="en-US" sz="2800" dirty="0">
                <a:solidFill>
                  <a:prstClr val="black"/>
                </a:solidFill>
              </a:rPr>
              <a:t>Warning Line Systems</a:t>
            </a:r>
            <a:endParaRPr lang="es-CO" sz="2800" dirty="0">
              <a:solidFill>
                <a:prstClr val="black"/>
              </a:solidFill>
            </a:endParaRPr>
          </a:p>
          <a:p>
            <a:r>
              <a:rPr lang="en-US" sz="2800" dirty="0">
                <a:solidFill>
                  <a:prstClr val="black"/>
                </a:solidFill>
              </a:rPr>
              <a:t>Controlled Access Zones</a:t>
            </a:r>
            <a:endParaRPr lang="es-CO" sz="2800" dirty="0">
              <a:solidFill>
                <a:prstClr val="black"/>
              </a:solidFill>
            </a:endParaRPr>
          </a:p>
          <a:p>
            <a:r>
              <a:rPr lang="en-US" sz="2800" dirty="0">
                <a:solidFill>
                  <a:prstClr val="black"/>
                </a:solidFill>
              </a:rPr>
              <a:t>Controlled Decking Zone (CDZ)</a:t>
            </a:r>
            <a:endParaRPr lang="es-CO" sz="2800" dirty="0">
              <a:solidFill>
                <a:prstClr val="black"/>
              </a:solidFill>
            </a:endParaRPr>
          </a:p>
          <a:p>
            <a:r>
              <a:rPr lang="en-US" sz="2800" dirty="0">
                <a:solidFill>
                  <a:prstClr val="black"/>
                </a:solidFill>
              </a:rPr>
              <a:t>Safety Monitoring Systems</a:t>
            </a:r>
            <a:endParaRPr lang="es-CO" sz="2800" dirty="0">
              <a:solidFill>
                <a:prstClr val="black"/>
              </a:solidFill>
            </a:endParaRPr>
          </a:p>
          <a:p>
            <a:r>
              <a:rPr lang="en-US" sz="2800" dirty="0">
                <a:solidFill>
                  <a:prstClr val="black"/>
                </a:solidFill>
              </a:rPr>
              <a:t>Fall Protection Plans</a:t>
            </a:r>
            <a:endParaRPr lang="es-CO" sz="2800" dirty="0">
              <a:solidFill>
                <a:prstClr val="black"/>
              </a:solidFill>
            </a:endParaRPr>
          </a:p>
          <a:p>
            <a:endParaRPr lang="en-US" sz="2800" dirty="0">
              <a:solidFill>
                <a:prstClr val="black"/>
              </a:solidFill>
            </a:endParaRPr>
          </a:p>
          <a:p>
            <a:r>
              <a:rPr lang="en-US" b="1" i="1" dirty="0">
                <a:solidFill>
                  <a:prstClr val="black"/>
                </a:solidFill>
              </a:rPr>
              <a:t>NOTE:	</a:t>
            </a:r>
            <a:r>
              <a:rPr lang="en-US" dirty="0">
                <a:solidFill>
                  <a:prstClr val="black"/>
                </a:solidFill>
              </a:rPr>
              <a:t>There is a presumption that conventional fall protection systems are more often than not feasible and will not create a greater hazard. Accordingly, the employer has the burden of establishing that an alternative Methods allowed by specific regulations is appropriate.</a:t>
            </a:r>
            <a:endParaRPr lang="es-CO" dirty="0">
              <a:solidFill>
                <a:prstClr val="black"/>
              </a:solidFill>
            </a:endParaRPr>
          </a:p>
          <a:p>
            <a:endParaRPr lang="es-CO" dirty="0">
              <a:solidFill>
                <a:prstClr val="black"/>
              </a:solidFill>
            </a:endParaRPr>
          </a:p>
        </p:txBody>
      </p:sp>
      <p:sp>
        <p:nvSpPr>
          <p:cNvPr id="3" name="Title 2" hidden="1"/>
          <p:cNvSpPr>
            <a:spLocks noGrp="1"/>
          </p:cNvSpPr>
          <p:nvPr>
            <p:ph type="title"/>
          </p:nvPr>
        </p:nvSpPr>
        <p:spPr/>
        <p:txBody>
          <a:bodyPr/>
          <a:lstStyle/>
          <a:p>
            <a:r>
              <a:rPr lang="en-US" dirty="0" smtClean="0"/>
              <a:t>Methods for fall </a:t>
            </a:r>
            <a:r>
              <a:rPr lang="en-US" dirty="0" err="1" smtClean="0"/>
              <a:t>protectoin</a:t>
            </a:r>
            <a:endParaRPr lang="en-US" dirty="0"/>
          </a:p>
        </p:txBody>
      </p:sp>
    </p:spTree>
    <p:extLst>
      <p:ext uri="{BB962C8B-B14F-4D97-AF65-F5344CB8AC3E}">
        <p14:creationId xmlns:p14="http://schemas.microsoft.com/office/powerpoint/2010/main" val="715684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383804"/>
            <a:ext cx="6096000" cy="3385542"/>
          </a:xfrm>
          <a:prstGeom prst="rect">
            <a:avLst/>
          </a:prstGeom>
        </p:spPr>
        <p:txBody>
          <a:bodyPr>
            <a:spAutoFit/>
          </a:bodyPr>
          <a:lstStyle/>
          <a:p>
            <a:pPr algn="ctr">
              <a:spcBef>
                <a:spcPts val="600"/>
              </a:spcBef>
              <a:spcAft>
                <a:spcPts val="600"/>
              </a:spcAft>
            </a:pPr>
            <a:r>
              <a:rPr lang="en-US" b="1" dirty="0">
                <a:solidFill>
                  <a:prstClr val="black"/>
                </a:solidFill>
                <a:ea typeface="Times New Roman" panose="02020603050405020304" pitchFamily="18" charset="0"/>
              </a:rPr>
              <a:t>(Active)</a:t>
            </a:r>
            <a:endParaRPr lang="es-CO"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b="1" dirty="0">
                <a:solidFill>
                  <a:prstClr val="black"/>
                </a:solidFill>
                <a:ea typeface="Times New Roman" panose="02020603050405020304" pitchFamily="18" charset="0"/>
              </a:rPr>
              <a:t>Personal Fall Arrest Systems (PFAS)</a:t>
            </a:r>
            <a:endParaRPr lang="es-CO"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b="1" dirty="0">
                <a:solidFill>
                  <a:prstClr val="black"/>
                </a:solidFill>
                <a:ea typeface="Times New Roman" panose="02020603050405020304" pitchFamily="18" charset="0"/>
              </a:rPr>
              <a:t>Positioning Device Systems</a:t>
            </a:r>
            <a:endParaRPr lang="es-CO"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b="1" dirty="0">
                <a:solidFill>
                  <a:prstClr val="black"/>
                </a:solidFill>
                <a:ea typeface="Times New Roman" panose="02020603050405020304" pitchFamily="18" charset="0"/>
              </a:rPr>
              <a:t>Restraint System</a:t>
            </a:r>
            <a:endParaRPr lang="es-CO"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b="1" dirty="0">
                <a:solidFill>
                  <a:prstClr val="black"/>
                </a:solidFill>
                <a:ea typeface="Times New Roman" panose="02020603050405020304" pitchFamily="18" charset="0"/>
              </a:rPr>
              <a:t>Warning Line Systems</a:t>
            </a:r>
            <a:endParaRPr lang="es-CO"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b="1" dirty="0">
                <a:solidFill>
                  <a:prstClr val="black"/>
                </a:solidFill>
                <a:ea typeface="Times New Roman" panose="02020603050405020304" pitchFamily="18" charset="0"/>
              </a:rPr>
              <a:t>Controlled Access Zones</a:t>
            </a:r>
            <a:endParaRPr lang="es-CO"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b="1" dirty="0">
                <a:solidFill>
                  <a:prstClr val="black"/>
                </a:solidFill>
                <a:ea typeface="Times New Roman" panose="02020603050405020304" pitchFamily="18" charset="0"/>
              </a:rPr>
              <a:t>Controlled Decking Zone</a:t>
            </a:r>
            <a:endParaRPr lang="es-CO" sz="1600" dirty="0">
              <a:solidFill>
                <a:prstClr val="black"/>
              </a:solidFill>
              <a:latin typeface="Times New Roman" panose="02020603050405020304" pitchFamily="18" charset="0"/>
              <a:ea typeface="Times New Roman" panose="02020603050405020304" pitchFamily="18" charset="0"/>
            </a:endParaRPr>
          </a:p>
          <a:p>
            <a:pPr marL="342900" indent="-342900">
              <a:spcBef>
                <a:spcPts val="600"/>
              </a:spcBef>
              <a:spcAft>
                <a:spcPts val="600"/>
              </a:spcAft>
              <a:buFont typeface="Symbol" panose="05050102010706020507" pitchFamily="18" charset="2"/>
              <a:buChar char=""/>
            </a:pPr>
            <a:r>
              <a:rPr lang="en-US" b="1" dirty="0">
                <a:solidFill>
                  <a:prstClr val="black"/>
                </a:solidFill>
                <a:ea typeface="Times New Roman" panose="02020603050405020304" pitchFamily="18" charset="0"/>
              </a:rPr>
              <a:t>Safety Monitoring Systems</a:t>
            </a:r>
            <a:endParaRPr lang="es-CO" sz="1600" dirty="0">
              <a:solidFill>
                <a:prstClr val="black"/>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5972175" y="1543050"/>
            <a:ext cx="4943475" cy="1754326"/>
          </a:xfrm>
          <a:prstGeom prst="rect">
            <a:avLst/>
          </a:prstGeom>
          <a:noFill/>
        </p:spPr>
        <p:txBody>
          <a:bodyPr wrap="square" rtlCol="0">
            <a:spAutoFit/>
          </a:bodyPr>
          <a:lstStyle/>
          <a:p>
            <a:pPr algn="ctr"/>
            <a:r>
              <a:rPr lang="en-US" b="1" dirty="0">
                <a:solidFill>
                  <a:prstClr val="black"/>
                </a:solidFill>
              </a:rPr>
              <a:t>(Passive)</a:t>
            </a:r>
            <a:endParaRPr lang="es-CO" dirty="0">
              <a:solidFill>
                <a:prstClr val="black"/>
              </a:solidFill>
            </a:endParaRPr>
          </a:p>
          <a:p>
            <a:r>
              <a:rPr lang="en-US" b="1" dirty="0">
                <a:solidFill>
                  <a:prstClr val="black"/>
                </a:solidFill>
              </a:rPr>
              <a:t>Safety Net Systems</a:t>
            </a:r>
            <a:endParaRPr lang="es-CO" dirty="0">
              <a:solidFill>
                <a:prstClr val="black"/>
              </a:solidFill>
            </a:endParaRPr>
          </a:p>
          <a:p>
            <a:r>
              <a:rPr lang="en-US" b="1" dirty="0">
                <a:solidFill>
                  <a:prstClr val="black"/>
                </a:solidFill>
              </a:rPr>
              <a:t>Protection from Falling Objects</a:t>
            </a:r>
            <a:endParaRPr lang="es-CO" dirty="0">
              <a:solidFill>
                <a:prstClr val="black"/>
              </a:solidFill>
            </a:endParaRPr>
          </a:p>
          <a:p>
            <a:r>
              <a:rPr lang="en-US" b="1" dirty="0">
                <a:solidFill>
                  <a:prstClr val="black"/>
                </a:solidFill>
              </a:rPr>
              <a:t>Guardrails</a:t>
            </a:r>
            <a:endParaRPr lang="es-CO" dirty="0">
              <a:solidFill>
                <a:prstClr val="black"/>
              </a:solidFill>
            </a:endParaRPr>
          </a:p>
          <a:p>
            <a:r>
              <a:rPr lang="en-US" b="1" dirty="0">
                <a:solidFill>
                  <a:prstClr val="black"/>
                </a:solidFill>
              </a:rPr>
              <a:t>Hole Covers</a:t>
            </a:r>
            <a:endParaRPr lang="es-CO" dirty="0">
              <a:solidFill>
                <a:prstClr val="black"/>
              </a:solidFill>
            </a:endParaRPr>
          </a:p>
          <a:p>
            <a:r>
              <a:rPr lang="en-US" b="1" dirty="0">
                <a:solidFill>
                  <a:prstClr val="black"/>
                </a:solidFill>
              </a:rPr>
              <a:t>Elimination of Fall Hazards</a:t>
            </a:r>
            <a:endParaRPr lang="es-CO" dirty="0">
              <a:solidFill>
                <a:prstClr val="black"/>
              </a:solidFill>
            </a:endParaRPr>
          </a:p>
        </p:txBody>
      </p:sp>
      <p:sp>
        <p:nvSpPr>
          <p:cNvPr id="2" name="Title 1" hidden="1"/>
          <p:cNvSpPr>
            <a:spLocks noGrp="1"/>
          </p:cNvSpPr>
          <p:nvPr>
            <p:ph type="title"/>
          </p:nvPr>
        </p:nvSpPr>
        <p:spPr/>
        <p:txBody>
          <a:bodyPr/>
          <a:lstStyle/>
          <a:p>
            <a:r>
              <a:rPr lang="en-US" dirty="0" smtClean="0"/>
              <a:t>Types of active/passive protection systems</a:t>
            </a:r>
            <a:endParaRPr lang="en-US" dirty="0"/>
          </a:p>
        </p:txBody>
      </p:sp>
    </p:spTree>
    <p:extLst>
      <p:ext uri="{BB962C8B-B14F-4D97-AF65-F5344CB8AC3E}">
        <p14:creationId xmlns:p14="http://schemas.microsoft.com/office/powerpoint/2010/main" val="3447500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Guardrail Systems</a:t>
            </a:r>
            <a:r>
              <a:rPr lang="es-CO" b="1" i="1" dirty="0"/>
              <a:t/>
            </a:r>
            <a:br>
              <a:rPr lang="es-CO" b="1" i="1" dirty="0"/>
            </a:br>
            <a:endParaRPr lang="es-CO" dirty="0"/>
          </a:p>
        </p:txBody>
      </p:sp>
      <p:sp>
        <p:nvSpPr>
          <p:cNvPr id="3" name="Content Placeholder 2"/>
          <p:cNvSpPr>
            <a:spLocks noGrp="1"/>
          </p:cNvSpPr>
          <p:nvPr>
            <p:ph idx="1"/>
          </p:nvPr>
        </p:nvSpPr>
        <p:spPr>
          <a:xfrm>
            <a:off x="647700" y="1162050"/>
            <a:ext cx="10801350" cy="5172075"/>
          </a:xfrm>
        </p:spPr>
        <p:txBody>
          <a:bodyPr>
            <a:normAutofit fontScale="62500" lnSpcReduction="20000"/>
          </a:bodyPr>
          <a:lstStyle/>
          <a:p>
            <a:r>
              <a:rPr lang="en-US" b="1" u="sng" dirty="0"/>
              <a:t>Guardrail Systems</a:t>
            </a:r>
            <a:endParaRPr lang="es-CO" b="1" i="1" dirty="0"/>
          </a:p>
          <a:p>
            <a:r>
              <a:rPr lang="en-US" i="1" dirty="0"/>
              <a:t>“Guardrail system”</a:t>
            </a:r>
            <a:r>
              <a:rPr lang="en-US" dirty="0"/>
              <a:t> means a barrier erected to prevent employees from falling to lower levels.</a:t>
            </a:r>
            <a:endParaRPr lang="es-CO" dirty="0"/>
          </a:p>
          <a:p>
            <a:r>
              <a:rPr lang="en-US" dirty="0"/>
              <a:t>Guardrail systems and their use shall comply with the following provisions:</a:t>
            </a:r>
            <a:endParaRPr lang="es-CO" dirty="0"/>
          </a:p>
          <a:p>
            <a:pPr lvl="0"/>
            <a:r>
              <a:rPr lang="en-US" dirty="0"/>
              <a:t>The top edge height of </a:t>
            </a:r>
            <a:r>
              <a:rPr lang="en-US" dirty="0" err="1"/>
              <a:t>toprails</a:t>
            </a:r>
            <a:r>
              <a:rPr lang="en-US" dirty="0"/>
              <a:t>, or (equivalent) guardrails must be 42 inches (1.1 meters) plus or minus 3 inches (8 centimeters), above the walking/working level. When workers are using stilts, the top edge height of the top rail, or equivalent member, must be increased an amount equal to the height of the stilts.</a:t>
            </a:r>
            <a:endParaRPr lang="es-CO" dirty="0"/>
          </a:p>
          <a:p>
            <a:pPr lvl="0"/>
            <a:r>
              <a:rPr lang="en-US" dirty="0"/>
              <a:t>Screens, </a:t>
            </a:r>
            <a:r>
              <a:rPr lang="en-US" dirty="0" err="1"/>
              <a:t>midrails</a:t>
            </a:r>
            <a:r>
              <a:rPr lang="en-US" dirty="0"/>
              <a:t>, mesh, intermediate vertical members, or equivalent intermediate structural members must be installed between the top edge of the guardrail system and the walking/working surface when there are no walls or parapet walls at least 21 inches (53 centimeters) high.</a:t>
            </a:r>
            <a:endParaRPr lang="es-CO" dirty="0"/>
          </a:p>
          <a:p>
            <a:pPr lvl="0"/>
            <a:r>
              <a:rPr lang="en-US" dirty="0"/>
              <a:t>When </a:t>
            </a:r>
            <a:r>
              <a:rPr lang="en-US" dirty="0" err="1"/>
              <a:t>midrails</a:t>
            </a:r>
            <a:r>
              <a:rPr lang="en-US" dirty="0"/>
              <a:t> are used, they must be installed at a height midway between the top edge of the guardrail system and the walking/working level.</a:t>
            </a:r>
            <a:endParaRPr lang="es-CO" dirty="0"/>
          </a:p>
          <a:p>
            <a:pPr lvl="0"/>
            <a:r>
              <a:rPr lang="en-US" dirty="0"/>
              <a:t>When screens and mesh are used, they must extend from the top rail to the walking/working level and along the entire opening between top rail supports.</a:t>
            </a:r>
            <a:endParaRPr lang="es-CO" dirty="0"/>
          </a:p>
          <a:p>
            <a:pPr lvl="0"/>
            <a:r>
              <a:rPr lang="en-US" dirty="0"/>
              <a:t>Intermediate members, such as balusters, when used between posts, shall not be more than 19 inches (48 centimeters) apart.</a:t>
            </a:r>
            <a:endParaRPr lang="es-CO" dirty="0"/>
          </a:p>
          <a:p>
            <a:pPr lvl="0"/>
            <a:r>
              <a:rPr lang="en-US" dirty="0"/>
              <a:t>If wire rope is used for </a:t>
            </a:r>
            <a:r>
              <a:rPr lang="en-US" dirty="0" err="1"/>
              <a:t>toprails</a:t>
            </a:r>
            <a:r>
              <a:rPr lang="en-US" dirty="0"/>
              <a:t>, it must be flagged at not more 6 feet intervals (1.8 meters) with high-visibility material. Wire rope guardrails must be at least one-quarter inch (0.6 centimeters) nominal diameter or thickness to prevent cuts and lacerations.</a:t>
            </a:r>
            <a:endParaRPr lang="es-CO" dirty="0"/>
          </a:p>
          <a:p>
            <a:pPr lvl="0"/>
            <a:r>
              <a:rPr lang="en-US" dirty="0"/>
              <a:t>All guardrail systems must be smooth surfaced</a:t>
            </a:r>
            <a:r>
              <a:rPr lang="en-US" dirty="0" smtClean="0"/>
              <a:t>.</a:t>
            </a:r>
            <a:endParaRPr lang="es-CO" dirty="0"/>
          </a:p>
        </p:txBody>
      </p:sp>
      <p:sp>
        <p:nvSpPr>
          <p:cNvPr id="10" name="TextBox 9"/>
          <p:cNvSpPr txBox="1"/>
          <p:nvPr/>
        </p:nvSpPr>
        <p:spPr>
          <a:xfrm>
            <a:off x="647700" y="6238875"/>
            <a:ext cx="2276475" cy="369332"/>
          </a:xfrm>
          <a:prstGeom prst="rect">
            <a:avLst/>
          </a:prstGeom>
          <a:noFill/>
        </p:spPr>
        <p:txBody>
          <a:bodyPr wrap="square" rtlCol="0">
            <a:spAutoFit/>
          </a:bodyPr>
          <a:lstStyle/>
          <a:p>
            <a:r>
              <a:rPr lang="en-US" dirty="0">
                <a:solidFill>
                  <a:prstClr val="black"/>
                </a:solidFill>
              </a:rPr>
              <a:t>Page 27</a:t>
            </a:r>
            <a:endParaRPr lang="es-CO" dirty="0">
              <a:solidFill>
                <a:prstClr val="black"/>
              </a:solidFill>
            </a:endParaRPr>
          </a:p>
        </p:txBody>
      </p:sp>
    </p:spTree>
    <p:extLst>
      <p:ext uri="{BB962C8B-B14F-4D97-AF65-F5344CB8AC3E}">
        <p14:creationId xmlns:p14="http://schemas.microsoft.com/office/powerpoint/2010/main" val="431487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Disclaimer continued</a:t>
            </a:r>
            <a:endParaRPr lang="en-US" dirty="0"/>
          </a:p>
        </p:txBody>
      </p:sp>
      <p:sp>
        <p:nvSpPr>
          <p:cNvPr id="3" name="Content Placeholder 2"/>
          <p:cNvSpPr>
            <a:spLocks noGrp="1"/>
          </p:cNvSpPr>
          <p:nvPr>
            <p:ph idx="4294967295"/>
          </p:nvPr>
        </p:nvSpPr>
        <p:spPr>
          <a:xfrm>
            <a:off x="1676400" y="684213"/>
            <a:ext cx="10515600" cy="4351337"/>
          </a:xfrm>
        </p:spPr>
        <p:txBody>
          <a:bodyPr>
            <a:normAutofit fontScale="92500" lnSpcReduction="10000"/>
          </a:bodyPr>
          <a:lstStyle/>
          <a:p>
            <a:r>
              <a:rPr lang="en-US" dirty="0"/>
              <a:t>The content of this </a:t>
            </a:r>
            <a:r>
              <a:rPr lang="en-US" i="1" dirty="0"/>
              <a:t>Managing Fall Protection Hazards Handbook</a:t>
            </a:r>
            <a:r>
              <a:rPr lang="en-US" dirty="0"/>
              <a:t> is mostly taken from OSHA’s fall protection standards 29 CFR 1926 Subpart M and other standards. Other contributions come from OSHA Letters of Interpretation, OSHA Fact Sheets and posters. Additional information on scaffolds, steel erection, general industry and stairways &amp; ladders is also provided. The Construction Safety Council will also like to acknowledge the following for their support as well…</a:t>
            </a:r>
            <a:endParaRPr lang="es-CO" dirty="0"/>
          </a:p>
          <a:p>
            <a:pPr lvl="0"/>
            <a:r>
              <a:rPr lang="en-US" dirty="0"/>
              <a:t>The Occupational Safety and Health Administration (OSHA)</a:t>
            </a:r>
            <a:endParaRPr lang="es-CO" dirty="0"/>
          </a:p>
          <a:p>
            <a:pPr lvl="0"/>
            <a:r>
              <a:rPr lang="en-US" dirty="0"/>
              <a:t>CPWR – The Center for Construction Research and Training (</a:t>
            </a:r>
            <a:r>
              <a:rPr lang="en-US" dirty="0" err="1"/>
              <a:t>eLCOSH</a:t>
            </a:r>
            <a:r>
              <a:rPr lang="en-US" dirty="0"/>
              <a:t> images)</a:t>
            </a:r>
            <a:endParaRPr lang="es-CO" dirty="0"/>
          </a:p>
          <a:p>
            <a:pPr lvl="0"/>
            <a:r>
              <a:rPr lang="en-US" dirty="0"/>
              <a:t>Oregon OSHA</a:t>
            </a:r>
            <a:endParaRPr lang="es-CO" dirty="0"/>
          </a:p>
          <a:p>
            <a:endParaRPr lang="es-CO" dirty="0"/>
          </a:p>
        </p:txBody>
      </p:sp>
      <p:sp>
        <p:nvSpPr>
          <p:cNvPr id="4" name="TextBox 3"/>
          <p:cNvSpPr txBox="1"/>
          <p:nvPr/>
        </p:nvSpPr>
        <p:spPr>
          <a:xfrm>
            <a:off x="623087" y="6247051"/>
            <a:ext cx="946768" cy="369332"/>
          </a:xfrm>
          <a:prstGeom prst="rect">
            <a:avLst/>
          </a:prstGeom>
          <a:noFill/>
        </p:spPr>
        <p:txBody>
          <a:bodyPr wrap="square" rtlCol="0">
            <a:spAutoFit/>
          </a:bodyPr>
          <a:lstStyle/>
          <a:p>
            <a:r>
              <a:rPr lang="en-US" dirty="0">
                <a:solidFill>
                  <a:prstClr val="black"/>
                </a:solidFill>
              </a:rPr>
              <a:t>Page ii</a:t>
            </a:r>
            <a:endParaRPr lang="es-CO" dirty="0">
              <a:solidFill>
                <a:prstClr val="black"/>
              </a:solidFill>
            </a:endParaRPr>
          </a:p>
        </p:txBody>
      </p:sp>
    </p:spTree>
    <p:extLst>
      <p:ext uri="{BB962C8B-B14F-4D97-AF65-F5344CB8AC3E}">
        <p14:creationId xmlns:p14="http://schemas.microsoft.com/office/powerpoint/2010/main" val="730306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Image of a wood guardrail"/>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1665" y="752474"/>
            <a:ext cx="11074585" cy="4168071"/>
          </a:xfrm>
          <a:prstGeom prst="rect">
            <a:avLst/>
          </a:prstGeom>
        </p:spPr>
      </p:pic>
      <p:sp>
        <p:nvSpPr>
          <p:cNvPr id="5" name="TextBox 4"/>
          <p:cNvSpPr txBox="1"/>
          <p:nvPr/>
        </p:nvSpPr>
        <p:spPr>
          <a:xfrm>
            <a:off x="619125" y="5943600"/>
            <a:ext cx="3028950" cy="369332"/>
          </a:xfrm>
          <a:prstGeom prst="rect">
            <a:avLst/>
          </a:prstGeom>
          <a:noFill/>
        </p:spPr>
        <p:txBody>
          <a:bodyPr wrap="square" rtlCol="0">
            <a:spAutoFit/>
          </a:bodyPr>
          <a:lstStyle/>
          <a:p>
            <a:r>
              <a:rPr lang="en-US" dirty="0">
                <a:solidFill>
                  <a:prstClr val="black"/>
                </a:solidFill>
              </a:rPr>
              <a:t>Page 22 for general guide lines</a:t>
            </a:r>
            <a:endParaRPr lang="es-CO" dirty="0">
              <a:solidFill>
                <a:prstClr val="black"/>
              </a:solidFill>
            </a:endParaRPr>
          </a:p>
        </p:txBody>
      </p:sp>
      <p:sp>
        <p:nvSpPr>
          <p:cNvPr id="2" name="Title 1" hidden="1"/>
          <p:cNvSpPr>
            <a:spLocks noGrp="1"/>
          </p:cNvSpPr>
          <p:nvPr>
            <p:ph type="title"/>
          </p:nvPr>
        </p:nvSpPr>
        <p:spPr/>
        <p:txBody>
          <a:bodyPr/>
          <a:lstStyle/>
          <a:p>
            <a:r>
              <a:rPr lang="en-US" dirty="0" smtClean="0"/>
              <a:t>General Guideline for wood guardrail</a:t>
            </a:r>
            <a:endParaRPr lang="en-US" dirty="0"/>
          </a:p>
        </p:txBody>
      </p:sp>
    </p:spTree>
    <p:extLst>
      <p:ext uri="{BB962C8B-B14F-4D97-AF65-F5344CB8AC3E}">
        <p14:creationId xmlns:p14="http://schemas.microsoft.com/office/powerpoint/2010/main" val="582826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Safety Net Systems</a:t>
            </a:r>
            <a:r>
              <a:rPr lang="es-CO" b="1" i="1" dirty="0"/>
              <a:t/>
            </a:r>
            <a:br>
              <a:rPr lang="es-CO" b="1" i="1" dirty="0"/>
            </a:br>
            <a:endParaRPr lang="es-CO" dirty="0"/>
          </a:p>
        </p:txBody>
      </p:sp>
      <p:sp>
        <p:nvSpPr>
          <p:cNvPr id="3" name="Content Placeholder 2"/>
          <p:cNvSpPr>
            <a:spLocks noGrp="1"/>
          </p:cNvSpPr>
          <p:nvPr>
            <p:ph idx="1"/>
          </p:nvPr>
        </p:nvSpPr>
        <p:spPr/>
        <p:txBody>
          <a:bodyPr>
            <a:normAutofit fontScale="62500" lnSpcReduction="20000"/>
          </a:bodyPr>
          <a:lstStyle/>
          <a:p>
            <a:pPr lvl="0"/>
            <a:r>
              <a:rPr lang="en-US" i="1" dirty="0"/>
              <a:t>"Safety net systems." </a:t>
            </a:r>
            <a:r>
              <a:rPr lang="en-US" dirty="0"/>
              <a:t>Safety net systems and their use shall comply with the following provisions:</a:t>
            </a:r>
            <a:endParaRPr lang="es-CO" dirty="0"/>
          </a:p>
          <a:p>
            <a:pPr lvl="0"/>
            <a:r>
              <a:rPr lang="en-US" dirty="0"/>
              <a:t>Safety nets shall be installed as close as practicable under the walking/working surface on which employees are working, but in no case more than 30 feet (9.1 m) below such level. When nets are used on bridges, the potential fall area from the walking/working surface to the net shall be unobstructed.</a:t>
            </a:r>
            <a:endParaRPr lang="es-CO" dirty="0"/>
          </a:p>
          <a:p>
            <a:pPr lvl="0"/>
            <a:r>
              <a:rPr lang="en-US" dirty="0"/>
              <a:t>Safety nets shall be installed with sufficient clearance under them to prevent contact with the surface or structures below when subjected to an impact force.</a:t>
            </a:r>
            <a:endParaRPr lang="es-CO" dirty="0"/>
          </a:p>
          <a:p>
            <a:pPr lvl="0"/>
            <a:r>
              <a:rPr lang="en-US" dirty="0"/>
              <a:t>Defective nets shall not be used. Safety nets shall be inspected at least once a week for wear, damage, and other deterioration. Defective components shall be removed from service. Safety nets shall also be inspected after any occurrence which could affect the integrity of the safety net system.</a:t>
            </a:r>
            <a:endParaRPr lang="es-CO" dirty="0"/>
          </a:p>
          <a:p>
            <a:pPr lvl="0"/>
            <a:r>
              <a:rPr lang="en-US" dirty="0"/>
              <a:t>Materials, scrap pieces, equipment, and tools which have fallen into the safety net shall be removed as soon as possible from the net and at least before the next work shift.</a:t>
            </a:r>
            <a:endParaRPr lang="es-CO" dirty="0"/>
          </a:p>
          <a:p>
            <a:pPr lvl="0"/>
            <a:r>
              <a:rPr lang="en-US" dirty="0"/>
              <a:t>The maximum size of each safety net mesh opening shall not exceed 36 square inches (230 cm) nor be longer than 6 inches (15 cm) on any side, and the opening, measured center-to-center of mesh ropes or webbing, shall not be longer than 6 inches (15 cm).</a:t>
            </a:r>
            <a:endParaRPr lang="es-CO" dirty="0"/>
          </a:p>
          <a:p>
            <a:pPr lvl="0"/>
            <a:r>
              <a:rPr lang="en-US" dirty="0"/>
              <a:t>Each safety net (or section of it) shall have a border rope for webbing with a minimum breaking strength of 5,000 pounds (22.2 </a:t>
            </a:r>
            <a:r>
              <a:rPr lang="en-US" dirty="0" err="1"/>
              <a:t>kN</a:t>
            </a:r>
            <a:r>
              <a:rPr lang="en-US" dirty="0"/>
              <a:t>).</a:t>
            </a:r>
            <a:endParaRPr lang="es-CO" dirty="0"/>
          </a:p>
          <a:p>
            <a:endParaRPr lang="es-CO" dirty="0"/>
          </a:p>
        </p:txBody>
      </p:sp>
      <p:sp>
        <p:nvSpPr>
          <p:cNvPr id="4" name="TextBox 3"/>
          <p:cNvSpPr txBox="1"/>
          <p:nvPr/>
        </p:nvSpPr>
        <p:spPr>
          <a:xfrm>
            <a:off x="619125" y="6372225"/>
            <a:ext cx="2790825" cy="369332"/>
          </a:xfrm>
          <a:prstGeom prst="rect">
            <a:avLst/>
          </a:prstGeom>
          <a:noFill/>
        </p:spPr>
        <p:txBody>
          <a:bodyPr wrap="square" rtlCol="0">
            <a:spAutoFit/>
          </a:bodyPr>
          <a:lstStyle/>
          <a:p>
            <a:r>
              <a:rPr lang="en-US" dirty="0">
                <a:solidFill>
                  <a:prstClr val="black"/>
                </a:solidFill>
              </a:rPr>
              <a:t>Page 23</a:t>
            </a:r>
            <a:endParaRPr lang="es-CO" dirty="0">
              <a:solidFill>
                <a:prstClr val="black"/>
              </a:solidFill>
            </a:endParaRPr>
          </a:p>
        </p:txBody>
      </p:sp>
    </p:spTree>
    <p:extLst>
      <p:ext uri="{BB962C8B-B14F-4D97-AF65-F5344CB8AC3E}">
        <p14:creationId xmlns:p14="http://schemas.microsoft.com/office/powerpoint/2010/main" val="3988413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Table for height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013" y="200025"/>
            <a:ext cx="12349013" cy="2922995"/>
          </a:xfrm>
          <a:prstGeom prst="rect">
            <a:avLst/>
          </a:prstGeom>
        </p:spPr>
      </p:pic>
      <p:pic>
        <p:nvPicPr>
          <p:cNvPr id="5" name="Picture 4" title="Image of a man working near a safety ne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2784" y="2956156"/>
            <a:ext cx="4518471" cy="3862564"/>
          </a:xfrm>
          <a:prstGeom prst="rect">
            <a:avLst/>
          </a:prstGeom>
        </p:spPr>
      </p:pic>
      <p:sp>
        <p:nvSpPr>
          <p:cNvPr id="2" name="Title 1" hidden="1"/>
          <p:cNvSpPr>
            <a:spLocks noGrp="1"/>
          </p:cNvSpPr>
          <p:nvPr>
            <p:ph type="title"/>
          </p:nvPr>
        </p:nvSpPr>
        <p:spPr/>
        <p:txBody>
          <a:bodyPr/>
          <a:lstStyle/>
          <a:p>
            <a:r>
              <a:rPr lang="en-US" dirty="0" smtClean="0"/>
              <a:t>Distances</a:t>
            </a:r>
            <a:endParaRPr lang="en-US" dirty="0"/>
          </a:p>
        </p:txBody>
      </p:sp>
    </p:spTree>
    <p:extLst>
      <p:ext uri="{BB962C8B-B14F-4D97-AF65-F5344CB8AC3E}">
        <p14:creationId xmlns:p14="http://schemas.microsoft.com/office/powerpoint/2010/main" val="263519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looking up at a worker through fall protection nett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8742" y="332122"/>
            <a:ext cx="5944115" cy="2536156"/>
          </a:xfrm>
          <a:prstGeom prst="rect">
            <a:avLst/>
          </a:prstGeom>
        </p:spPr>
      </p:pic>
      <p:pic>
        <p:nvPicPr>
          <p:cNvPr id="3" name="Picture 2" title="Photo looking up  through fall protection nett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8742" y="3132432"/>
            <a:ext cx="5944115" cy="3450635"/>
          </a:xfrm>
          <a:prstGeom prst="rect">
            <a:avLst/>
          </a:prstGeom>
        </p:spPr>
      </p:pic>
      <p:sp>
        <p:nvSpPr>
          <p:cNvPr id="4" name="Title 3" hidden="1"/>
          <p:cNvSpPr>
            <a:spLocks noGrp="1"/>
          </p:cNvSpPr>
          <p:nvPr>
            <p:ph type="title"/>
          </p:nvPr>
        </p:nvSpPr>
        <p:spPr/>
        <p:txBody>
          <a:bodyPr/>
          <a:lstStyle/>
          <a:p>
            <a:r>
              <a:rPr lang="en-US" dirty="0" smtClean="0"/>
              <a:t>Pictures of fall protection  netting</a:t>
            </a:r>
            <a:endParaRPr lang="en-US" dirty="0"/>
          </a:p>
        </p:txBody>
      </p:sp>
    </p:spTree>
    <p:extLst>
      <p:ext uri="{BB962C8B-B14F-4D97-AF65-F5344CB8AC3E}">
        <p14:creationId xmlns:p14="http://schemas.microsoft.com/office/powerpoint/2010/main" val="347356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Course participants will learn</a:t>
            </a:r>
            <a:r>
              <a:rPr lang="es-CO" dirty="0"/>
              <a:t/>
            </a:r>
            <a:br>
              <a:rPr lang="es-CO" dirty="0"/>
            </a:br>
            <a:endParaRPr lang="es-CO" dirty="0"/>
          </a:p>
        </p:txBody>
      </p:sp>
      <p:sp>
        <p:nvSpPr>
          <p:cNvPr id="3" name="Content Placeholder 2"/>
          <p:cNvSpPr>
            <a:spLocks noGrp="1"/>
          </p:cNvSpPr>
          <p:nvPr>
            <p:ph idx="1"/>
          </p:nvPr>
        </p:nvSpPr>
        <p:spPr/>
        <p:txBody>
          <a:bodyPr/>
          <a:lstStyle/>
          <a:p>
            <a:pPr lvl="0"/>
            <a:r>
              <a:rPr lang="en-US" dirty="0"/>
              <a:t>Occupational Safety &amp; Health Administration (OSHA) fall protection standards.</a:t>
            </a:r>
            <a:endParaRPr lang="es-CO" dirty="0"/>
          </a:p>
          <a:p>
            <a:pPr lvl="0"/>
            <a:r>
              <a:rPr lang="en-US" dirty="0"/>
              <a:t>The correct procedures for erecting, maintaining, disassembling and inspecting fall protection systems.</a:t>
            </a:r>
            <a:endParaRPr lang="es-CO" dirty="0"/>
          </a:p>
          <a:p>
            <a:pPr lvl="0"/>
            <a:r>
              <a:rPr lang="en-US" dirty="0"/>
              <a:t>How and when to make managerial decisions, such as how to implement a job-site</a:t>
            </a:r>
            <a:r>
              <a:rPr lang="en-US" b="1" dirty="0"/>
              <a:t> </a:t>
            </a:r>
            <a:r>
              <a:rPr lang="en-US" i="1" dirty="0"/>
              <a:t>Fall Management System</a:t>
            </a:r>
            <a:r>
              <a:rPr lang="en-US" dirty="0"/>
              <a:t>.</a:t>
            </a:r>
            <a:endParaRPr lang="es-CO" dirty="0"/>
          </a:p>
          <a:p>
            <a:endParaRPr lang="es-CO" dirty="0"/>
          </a:p>
        </p:txBody>
      </p:sp>
    </p:spTree>
    <p:extLst>
      <p:ext uri="{BB962C8B-B14F-4D97-AF65-F5344CB8AC3E}">
        <p14:creationId xmlns:p14="http://schemas.microsoft.com/office/powerpoint/2010/main" val="374808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Reasons for Development</a:t>
            </a:r>
            <a:r>
              <a:rPr lang="es-CO" dirty="0"/>
              <a:t/>
            </a:r>
            <a:br>
              <a:rPr lang="es-CO" dirty="0"/>
            </a:br>
            <a:endParaRPr lang="es-CO" dirty="0"/>
          </a:p>
        </p:txBody>
      </p:sp>
      <p:sp>
        <p:nvSpPr>
          <p:cNvPr id="3" name="Content Placeholder 2"/>
          <p:cNvSpPr>
            <a:spLocks noGrp="1"/>
          </p:cNvSpPr>
          <p:nvPr>
            <p:ph idx="1"/>
          </p:nvPr>
        </p:nvSpPr>
        <p:spPr/>
        <p:txBody>
          <a:bodyPr/>
          <a:lstStyle/>
          <a:p>
            <a:pPr lvl="0"/>
            <a:r>
              <a:rPr lang="en-US" dirty="0"/>
              <a:t>Protect the safety and health of the worker.</a:t>
            </a:r>
            <a:endParaRPr lang="es-CO" dirty="0"/>
          </a:p>
          <a:p>
            <a:pPr lvl="0"/>
            <a:r>
              <a:rPr lang="en-US" dirty="0"/>
              <a:t>Train competent persons to perform frequent and regular inspections of the job-site, materials and equipment. </a:t>
            </a:r>
            <a:endParaRPr lang="es-CO" dirty="0"/>
          </a:p>
          <a:p>
            <a:pPr lvl="0"/>
            <a:r>
              <a:rPr lang="en-US" dirty="0"/>
              <a:t>Help employers understand and react to fall hazards in construction and comply with Federal rules and regulations.</a:t>
            </a:r>
            <a:endParaRPr lang="es-CO" dirty="0"/>
          </a:p>
        </p:txBody>
      </p:sp>
    </p:spTree>
    <p:extLst>
      <p:ext uri="{BB962C8B-B14F-4D97-AF65-F5344CB8AC3E}">
        <p14:creationId xmlns:p14="http://schemas.microsoft.com/office/powerpoint/2010/main" val="168129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Employers have the responsibility to:</a:t>
            </a:r>
            <a:r>
              <a:rPr lang="es-CO" dirty="0"/>
              <a:t/>
            </a:r>
            <a:br>
              <a:rPr lang="es-CO" dirty="0"/>
            </a:br>
            <a:endParaRPr lang="es-CO" dirty="0"/>
          </a:p>
        </p:txBody>
      </p:sp>
      <p:sp>
        <p:nvSpPr>
          <p:cNvPr id="3" name="Content Placeholder 2"/>
          <p:cNvSpPr>
            <a:spLocks noGrp="1"/>
          </p:cNvSpPr>
          <p:nvPr>
            <p:ph idx="1"/>
          </p:nvPr>
        </p:nvSpPr>
        <p:spPr/>
        <p:txBody>
          <a:bodyPr>
            <a:normAutofit lnSpcReduction="10000"/>
          </a:bodyPr>
          <a:lstStyle/>
          <a:p>
            <a:pPr lvl="0"/>
            <a:r>
              <a:rPr lang="en-US" dirty="0"/>
              <a:t>Develop safety programs to comply with OSHA standards.</a:t>
            </a:r>
            <a:endParaRPr lang="es-CO" dirty="0"/>
          </a:p>
          <a:p>
            <a:pPr lvl="0"/>
            <a:r>
              <a:rPr lang="en-US" dirty="0"/>
              <a:t>Provide for frequent and regular inspections of the job-sites, materials, and equipment to be made by competent persons designated by the employers.</a:t>
            </a:r>
            <a:endParaRPr lang="es-CO" dirty="0"/>
          </a:p>
          <a:p>
            <a:pPr lvl="0"/>
            <a:r>
              <a:rPr lang="en-US" dirty="0"/>
              <a:t>Not allow the use of any machinery, tool, material, or equipment which is not in compliance with any applicable requirement of [OSHA]. Such machine, tool, material, or equipment shall either be identified as unsafe by tagging or locking the controls to render them inoperable or shall be physically removed from its place of operation.</a:t>
            </a:r>
            <a:endParaRPr lang="es-CO" dirty="0"/>
          </a:p>
          <a:p>
            <a:pPr lvl="0"/>
            <a:r>
              <a:rPr lang="en-US" dirty="0"/>
              <a:t>The employer shall permit only those employees qualified by training or experience to operate equipment and machinery.</a:t>
            </a:r>
            <a:endParaRPr lang="es-CO" dirty="0" smtClean="0">
              <a:effectLst/>
            </a:endParaRPr>
          </a:p>
          <a:p>
            <a:endParaRPr lang="es-CO" dirty="0"/>
          </a:p>
        </p:txBody>
      </p:sp>
      <p:sp>
        <p:nvSpPr>
          <p:cNvPr id="4" name="TextBox 3"/>
          <p:cNvSpPr txBox="1"/>
          <p:nvPr/>
        </p:nvSpPr>
        <p:spPr>
          <a:xfrm>
            <a:off x="838200" y="6392708"/>
            <a:ext cx="1678423" cy="369332"/>
          </a:xfrm>
          <a:prstGeom prst="rect">
            <a:avLst/>
          </a:prstGeom>
          <a:noFill/>
        </p:spPr>
        <p:txBody>
          <a:bodyPr wrap="square" rtlCol="0">
            <a:spAutoFit/>
          </a:bodyPr>
          <a:lstStyle/>
          <a:p>
            <a:r>
              <a:rPr lang="en-US" dirty="0">
                <a:solidFill>
                  <a:prstClr val="black"/>
                </a:solidFill>
              </a:rPr>
              <a:t>Page iii</a:t>
            </a:r>
            <a:endParaRPr lang="es-CO" dirty="0">
              <a:solidFill>
                <a:prstClr val="black"/>
              </a:solidFill>
            </a:endParaRPr>
          </a:p>
        </p:txBody>
      </p:sp>
    </p:spTree>
    <p:extLst>
      <p:ext uri="{BB962C8B-B14F-4D97-AF65-F5344CB8AC3E}">
        <p14:creationId xmlns:p14="http://schemas.microsoft.com/office/powerpoint/2010/main" val="147896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Employer’s responsibility to train workers:</a:t>
            </a:r>
            <a:r>
              <a:rPr lang="es-CO" dirty="0"/>
              <a:t/>
            </a:r>
            <a:br>
              <a:rPr lang="es-CO" dirty="0"/>
            </a:br>
            <a:endParaRPr lang="es-CO" dirty="0"/>
          </a:p>
        </p:txBody>
      </p:sp>
      <p:sp>
        <p:nvSpPr>
          <p:cNvPr id="3" name="Content Placeholder 2"/>
          <p:cNvSpPr>
            <a:spLocks noGrp="1"/>
          </p:cNvSpPr>
          <p:nvPr>
            <p:ph idx="1"/>
          </p:nvPr>
        </p:nvSpPr>
        <p:spPr/>
        <p:txBody>
          <a:bodyPr/>
          <a:lstStyle/>
          <a:p>
            <a:pPr lvl="0"/>
            <a:r>
              <a:rPr lang="en-US" dirty="0"/>
              <a:t>The employer should avail himself of the safety and health training programs the Secretary provides.</a:t>
            </a:r>
            <a:endParaRPr lang="es-CO" dirty="0"/>
          </a:p>
          <a:p>
            <a:pPr lvl="0"/>
            <a:r>
              <a:rPr lang="en-US" dirty="0"/>
              <a:t>The employer shall instruct each employee in the recognition and avoidance of unsafe conditions and the regulations applicable to his work environment to control or eliminate any hazards or other exposure to illness or injury.</a:t>
            </a:r>
            <a:endParaRPr lang="es-CO" dirty="0"/>
          </a:p>
          <a:p>
            <a:endParaRPr lang="es-CO" dirty="0"/>
          </a:p>
        </p:txBody>
      </p:sp>
    </p:spTree>
    <p:extLst>
      <p:ext uri="{BB962C8B-B14F-4D97-AF65-F5344CB8AC3E}">
        <p14:creationId xmlns:p14="http://schemas.microsoft.com/office/powerpoint/2010/main" val="136663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Intended Audience</a:t>
            </a:r>
            <a:r>
              <a:rPr lang="es-CO" dirty="0"/>
              <a:t/>
            </a:r>
            <a:br>
              <a:rPr lang="es-CO" dirty="0"/>
            </a:br>
            <a:endParaRPr lang="es-CO" dirty="0"/>
          </a:p>
        </p:txBody>
      </p:sp>
      <p:sp>
        <p:nvSpPr>
          <p:cNvPr id="3" name="Content Placeholder 2"/>
          <p:cNvSpPr>
            <a:spLocks noGrp="1"/>
          </p:cNvSpPr>
          <p:nvPr>
            <p:ph idx="1"/>
          </p:nvPr>
        </p:nvSpPr>
        <p:spPr/>
        <p:txBody>
          <a:bodyPr>
            <a:normAutofit fontScale="92500" lnSpcReduction="20000"/>
          </a:bodyPr>
          <a:lstStyle/>
          <a:p>
            <a:r>
              <a:rPr lang="en-US" dirty="0"/>
              <a:t>The target audience is the construction employer, manager, employee or employee representative who, as part of a safety and health program, would either be acting to fulfill the requirements of a competent person (to conduct frequent and regular inspections of a job-site) or performing safety and health evaluations for their member employees and performing training as described in OSHA’s construction safety &amp; health standard 29 CFR 1926.</a:t>
            </a:r>
            <a:endParaRPr lang="es-CO" dirty="0"/>
          </a:p>
          <a:p>
            <a:pPr lvl="0"/>
            <a:r>
              <a:rPr lang="en-US" dirty="0"/>
              <a:t>Job-site Competent Persons</a:t>
            </a:r>
            <a:endParaRPr lang="es-CO" dirty="0" smtClean="0">
              <a:effectLst/>
            </a:endParaRPr>
          </a:p>
          <a:p>
            <a:pPr lvl="0"/>
            <a:r>
              <a:rPr lang="en-US" dirty="0"/>
              <a:t>Qualified Persons</a:t>
            </a:r>
            <a:endParaRPr lang="es-CO" dirty="0" smtClean="0">
              <a:effectLst/>
            </a:endParaRPr>
          </a:p>
          <a:p>
            <a:pPr lvl="0"/>
            <a:r>
              <a:rPr lang="en-US" dirty="0"/>
              <a:t>Site Supervisors</a:t>
            </a:r>
            <a:endParaRPr lang="es-CO" dirty="0" smtClean="0">
              <a:effectLst/>
            </a:endParaRPr>
          </a:p>
          <a:p>
            <a:pPr lvl="0"/>
            <a:r>
              <a:rPr lang="en-US" dirty="0"/>
              <a:t>Owners</a:t>
            </a:r>
            <a:endParaRPr lang="es-CO" dirty="0" smtClean="0">
              <a:effectLst/>
            </a:endParaRPr>
          </a:p>
          <a:p>
            <a:pPr marL="0" indent="0">
              <a:buNone/>
            </a:pPr>
            <a:r>
              <a:rPr lang="en-US" dirty="0"/>
              <a:t/>
            </a:r>
            <a:br>
              <a:rPr lang="en-US" dirty="0"/>
            </a:br>
            <a:endParaRPr lang="es-CO" dirty="0"/>
          </a:p>
        </p:txBody>
      </p:sp>
    </p:spTree>
    <p:extLst>
      <p:ext uri="{BB962C8B-B14F-4D97-AF65-F5344CB8AC3E}">
        <p14:creationId xmlns:p14="http://schemas.microsoft.com/office/powerpoint/2010/main" val="31904198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3904</Words>
  <Application>Microsoft Office PowerPoint</Application>
  <PresentationFormat>Custom</PresentationFormat>
  <Paragraphs>265</Paragraphs>
  <Slides>43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1_Office Theme</vt:lpstr>
      <vt:lpstr>Acrobat Document</vt:lpstr>
      <vt:lpstr>LWRC SAFETY TRAINING CENTER</vt:lpstr>
      <vt:lpstr>Work Smart, Build Safe! </vt:lpstr>
      <vt:lpstr>Disclaimers</vt:lpstr>
      <vt:lpstr>Disclaimer continued</vt:lpstr>
      <vt:lpstr>Course participants will learn </vt:lpstr>
      <vt:lpstr>Reasons for Development </vt:lpstr>
      <vt:lpstr>Employers have the responsibility to: </vt:lpstr>
      <vt:lpstr> Employer’s responsibility to train workers: </vt:lpstr>
      <vt:lpstr>Intended Audience </vt:lpstr>
      <vt:lpstr>Table of Contents:</vt:lpstr>
      <vt:lpstr>Discussion Points</vt:lpstr>
      <vt:lpstr>Contractor Fall Management System </vt:lpstr>
      <vt:lpstr>Occupational Safety &amp; Health Administration (OSHA) </vt:lpstr>
      <vt:lpstr>General Duty Clause… </vt:lpstr>
      <vt:lpstr>What is OSHA’s General Duty Clause? </vt:lpstr>
      <vt:lpstr>Fall Fatalities in Construction</vt:lpstr>
      <vt:lpstr>Fatal Fact #1 </vt:lpstr>
      <vt:lpstr>Fatal Fact #2 </vt:lpstr>
      <vt:lpstr>Fatal Fact #3 </vt:lpstr>
      <vt:lpstr>Fatal Fact #4 </vt:lpstr>
      <vt:lpstr>OSHA flyer</vt:lpstr>
      <vt:lpstr>Employee Rights Employers Responsibilities</vt:lpstr>
      <vt:lpstr>Refusing work is protected if… </vt:lpstr>
      <vt:lpstr>Refusing work </vt:lpstr>
      <vt:lpstr>OSHA’s Multi-Employer Worksite Citation Policy </vt:lpstr>
      <vt:lpstr>Your Rights as a Whistleblower </vt:lpstr>
      <vt:lpstr>Employers must Provide and Pay for most Personal Protective Equipment (PPE) </vt:lpstr>
      <vt:lpstr>Employer Obligation/Worker Responsibility</vt:lpstr>
      <vt:lpstr>Construction Standards</vt:lpstr>
      <vt:lpstr>Industry Consensus Standards for Fall Protection </vt:lpstr>
      <vt:lpstr>Qualified Person </vt:lpstr>
      <vt:lpstr>Competent Person </vt:lpstr>
      <vt:lpstr>Competent Person  </vt:lpstr>
      <vt:lpstr>Training Requirements   </vt:lpstr>
      <vt:lpstr>OSHA’s Fall Prevention Campaign</vt:lpstr>
      <vt:lpstr>OSHA Flyer Work Safe</vt:lpstr>
      <vt:lpstr>Methods for fall protectoin</vt:lpstr>
      <vt:lpstr>Types of active/passive protection systems</vt:lpstr>
      <vt:lpstr>Guardrail Systems </vt:lpstr>
      <vt:lpstr>General Guideline for wood guardrail</vt:lpstr>
      <vt:lpstr>Safety Net Systems </vt:lpstr>
      <vt:lpstr>Distances</vt:lpstr>
      <vt:lpstr>Pictures of fall protection  netting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LWRC SAFETY TRAINING CENTER</dc:title>
  <dc:creator>Dan Ramir</dc:creator>
  <cp:lastModifiedBy>Robertson, Donna - OSHA</cp:lastModifiedBy>
  <cp:revision>9</cp:revision>
  <dcterms:created xsi:type="dcterms:W3CDTF">2015-12-17T20:50:06Z</dcterms:created>
  <dcterms:modified xsi:type="dcterms:W3CDTF">2017-04-17T18:59:43Z</dcterms:modified>
</cp:coreProperties>
</file>