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69" r:id="rId4"/>
    <p:sldMasterId id="2147483671" r:id="rId5"/>
    <p:sldMasterId id="2147483673" r:id="rId6"/>
    <p:sldMasterId id="2147483680" r:id="rId7"/>
    <p:sldMasterId id="2147483682" r:id="rId8"/>
  </p:sldMasterIdLst>
  <p:notesMasterIdLst>
    <p:notesMasterId r:id="rId71"/>
  </p:notesMasterIdLst>
  <p:sldIdLst>
    <p:sldId id="256" r:id="rId9"/>
    <p:sldId id="257" r:id="rId10"/>
    <p:sldId id="274" r:id="rId11"/>
    <p:sldId id="280" r:id="rId12"/>
    <p:sldId id="286" r:id="rId13"/>
    <p:sldId id="283" r:id="rId14"/>
    <p:sldId id="362" r:id="rId15"/>
    <p:sldId id="281" r:id="rId16"/>
    <p:sldId id="284" r:id="rId17"/>
    <p:sldId id="394" r:id="rId18"/>
    <p:sldId id="285" r:id="rId19"/>
    <p:sldId id="353" r:id="rId20"/>
    <p:sldId id="363" r:id="rId21"/>
    <p:sldId id="334" r:id="rId22"/>
    <p:sldId id="343" r:id="rId23"/>
    <p:sldId id="337" r:id="rId24"/>
    <p:sldId id="344" r:id="rId25"/>
    <p:sldId id="291" r:id="rId26"/>
    <p:sldId id="364" r:id="rId27"/>
    <p:sldId id="358" r:id="rId28"/>
    <p:sldId id="366" r:id="rId29"/>
    <p:sldId id="365" r:id="rId30"/>
    <p:sldId id="372" r:id="rId31"/>
    <p:sldId id="367" r:id="rId32"/>
    <p:sldId id="373" r:id="rId33"/>
    <p:sldId id="368" r:id="rId34"/>
    <p:sldId id="369" r:id="rId35"/>
    <p:sldId id="370" r:id="rId36"/>
    <p:sldId id="390" r:id="rId37"/>
    <p:sldId id="375" r:id="rId38"/>
    <p:sldId id="377" r:id="rId39"/>
    <p:sldId id="378" r:id="rId40"/>
    <p:sldId id="374" r:id="rId41"/>
    <p:sldId id="392" r:id="rId42"/>
    <p:sldId id="387" r:id="rId43"/>
    <p:sldId id="379" r:id="rId44"/>
    <p:sldId id="380" r:id="rId45"/>
    <p:sldId id="391" r:id="rId46"/>
    <p:sldId id="381" r:id="rId47"/>
    <p:sldId id="356" r:id="rId48"/>
    <p:sldId id="389" r:id="rId49"/>
    <p:sldId id="382" r:id="rId50"/>
    <p:sldId id="383" r:id="rId51"/>
    <p:sldId id="385" r:id="rId52"/>
    <p:sldId id="384" r:id="rId53"/>
    <p:sldId id="360" r:id="rId54"/>
    <p:sldId id="331" r:id="rId55"/>
    <p:sldId id="350" r:id="rId56"/>
    <p:sldId id="351" r:id="rId57"/>
    <p:sldId id="352" r:id="rId58"/>
    <p:sldId id="354" r:id="rId59"/>
    <p:sldId id="361" r:id="rId60"/>
    <p:sldId id="397" r:id="rId61"/>
    <p:sldId id="399" r:id="rId62"/>
    <p:sldId id="355" r:id="rId63"/>
    <p:sldId id="332" r:id="rId64"/>
    <p:sldId id="333" r:id="rId65"/>
    <p:sldId id="324" r:id="rId66"/>
    <p:sldId id="325" r:id="rId67"/>
    <p:sldId id="396" r:id="rId68"/>
    <p:sldId id="400" r:id="rId69"/>
    <p:sldId id="401" r:id="rId7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20" autoAdjust="0"/>
  </p:normalViewPr>
  <p:slideViewPr>
    <p:cSldViewPr>
      <p:cViewPr>
        <p:scale>
          <a:sx n="58" d="100"/>
          <a:sy n="58" d="100"/>
        </p:scale>
        <p:origin x="-902" y="-5"/>
      </p:cViewPr>
      <p:guideLst>
        <p:guide orient="horz" pos="2160"/>
        <p:guide pos="2880"/>
      </p:guideLst>
    </p:cSldViewPr>
  </p:slideViewPr>
  <p:notesTextViewPr>
    <p:cViewPr>
      <p:scale>
        <a:sx n="150" d="100"/>
        <a:sy n="150" d="100"/>
      </p:scale>
      <p:origin x="0" y="0"/>
    </p:cViewPr>
  </p:notesTextViewPr>
  <p:sorterViewPr>
    <p:cViewPr>
      <p:scale>
        <a:sx n="106" d="100"/>
        <a:sy n="106" d="100"/>
      </p:scale>
      <p:origin x="0" y="0"/>
    </p:cViewPr>
  </p:sorterViewPr>
  <p:notesViewPr>
    <p:cSldViewPr>
      <p:cViewPr>
        <p:scale>
          <a:sx n="110" d="100"/>
          <a:sy n="110" d="100"/>
        </p:scale>
        <p:origin x="-772" y="45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CE8D9EE-14BA-4694-B9DE-378E9078F296}" type="datetimeFigureOut">
              <a:rPr lang="en-US" smtClean="0"/>
              <a:pPr/>
              <a:t>6/9/2017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7BC99A56-93F4-40C0-AAFC-B66DB3A051FB}" type="slidenum">
              <a:rPr lang="en-US" smtClean="0"/>
              <a:pPr/>
              <a:t>‹#›</a:t>
            </a:fld>
            <a:endParaRPr lang="en-US"/>
          </a:p>
        </p:txBody>
      </p:sp>
    </p:spTree>
    <p:extLst>
      <p:ext uri="{BB962C8B-B14F-4D97-AF65-F5344CB8AC3E}">
        <p14:creationId xmlns:p14="http://schemas.microsoft.com/office/powerpoint/2010/main" val="399949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of Topic</a:t>
            </a:r>
          </a:p>
          <a:p>
            <a:r>
              <a:rPr lang="en-US" dirty="0" smtClean="0"/>
              <a:t>Introduction of Presenter</a:t>
            </a:r>
          </a:p>
          <a:p>
            <a:r>
              <a:rPr lang="en-US" dirty="0" smtClean="0"/>
              <a:t>Acknowledge Charlotte Halverson’s contribution to presentation</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1</a:t>
            </a:fld>
            <a:endParaRPr lang="en-US" dirty="0"/>
          </a:p>
        </p:txBody>
      </p:sp>
    </p:spTree>
    <p:extLst>
      <p:ext uri="{BB962C8B-B14F-4D97-AF65-F5344CB8AC3E}">
        <p14:creationId xmlns:p14="http://schemas.microsoft.com/office/powerpoint/2010/main" val="286157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Do you need Respiratory</a:t>
            </a:r>
            <a:r>
              <a:rPr lang="en-US" baseline="0" dirty="0" smtClean="0"/>
              <a:t> Protection</a:t>
            </a:r>
          </a:p>
          <a:p>
            <a:r>
              <a:rPr lang="en-US" baseline="0" dirty="0" smtClean="0"/>
              <a:t>Decision Tree</a:t>
            </a:r>
          </a:p>
          <a:p>
            <a:r>
              <a:rPr lang="en-US" baseline="0" dirty="0" smtClean="0"/>
              <a:t>Decision 1 – Do you need the Respirator</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10</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42561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2 – if you</a:t>
            </a:r>
            <a:r>
              <a:rPr lang="en-US" baseline="0" dirty="0" smtClean="0"/>
              <a:t> do need a Respirator then you need to decide this </a:t>
            </a:r>
            <a:endParaRPr lang="en-US" dirty="0" smtClean="0"/>
          </a:p>
          <a:p>
            <a:pPr marL="640594" lvl="1" indent="-174708">
              <a:buFont typeface="Arial" pitchFamily="34" charset="0"/>
              <a:buChar char="•"/>
            </a:pPr>
            <a:r>
              <a:rPr lang="en-US" dirty="0" smtClean="0"/>
              <a:t>Right </a:t>
            </a:r>
            <a:r>
              <a:rPr lang="en-US" dirty="0"/>
              <a:t>mask for the job</a:t>
            </a:r>
          </a:p>
          <a:p>
            <a:pPr marL="640594" lvl="1" indent="-174708">
              <a:buFont typeface="Arial" pitchFamily="34" charset="0"/>
              <a:buChar char="•"/>
            </a:pPr>
            <a:r>
              <a:rPr lang="en-US" dirty="0"/>
              <a:t>The right fit for the mask</a:t>
            </a:r>
          </a:p>
          <a:p>
            <a:pPr marL="640594" lvl="1" indent="-174708">
              <a:buFont typeface="Arial" pitchFamily="34" charset="0"/>
              <a:buChar char="•"/>
            </a:pPr>
            <a:r>
              <a:rPr lang="en-US" dirty="0"/>
              <a:t>Have masks </a:t>
            </a:r>
            <a:r>
              <a:rPr lang="en-US" dirty="0" smtClean="0"/>
              <a:t>available</a:t>
            </a:r>
          </a:p>
          <a:p>
            <a:pPr marL="640594" lvl="1" indent="-174708">
              <a:buFont typeface="Arial" pitchFamily="34" charset="0"/>
              <a:buChar char="•"/>
            </a:pPr>
            <a:r>
              <a:rPr lang="en-US" dirty="0" smtClean="0"/>
              <a:t>Choices</a:t>
            </a:r>
            <a:r>
              <a:rPr lang="en-US" baseline="0" dirty="0" smtClean="0"/>
              <a:t> can be expensive </a:t>
            </a:r>
            <a:endParaRPr lang="en-US" dirty="0"/>
          </a:p>
          <a:p>
            <a:pPr marL="640594" lvl="1" indent="-174708">
              <a:buFont typeface="Arial" pitchFamily="34" charset="0"/>
              <a:buChar char="•"/>
            </a:pPr>
            <a:endParaRPr lang="en-US" dirty="0" smtClean="0"/>
          </a:p>
          <a:p>
            <a:r>
              <a:rPr lang="en-US" dirty="0" smtClean="0"/>
              <a:t>Compliance</a:t>
            </a:r>
            <a:r>
              <a:rPr lang="en-US" baseline="0" dirty="0" smtClean="0"/>
              <a:t> can be an issue – going to discuss the Respiratory Standard and Respirator Program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11</a:t>
            </a:fld>
            <a:endParaRPr lang="en-US"/>
          </a:p>
        </p:txBody>
      </p:sp>
    </p:spTree>
    <p:extLst>
      <p:ext uri="{BB962C8B-B14F-4D97-AF65-F5344CB8AC3E}">
        <p14:creationId xmlns:p14="http://schemas.microsoft.com/office/powerpoint/2010/main" val="1611655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OSHA’s </a:t>
            </a:r>
            <a:r>
              <a:rPr lang="en-US" dirty="0"/>
              <a:t>Respiratory Protection </a:t>
            </a:r>
            <a:r>
              <a:rPr lang="en-US" dirty="0" smtClean="0"/>
              <a:t>Standard is 29 </a:t>
            </a:r>
            <a:r>
              <a:rPr lang="en-US" dirty="0"/>
              <a:t>CFR </a:t>
            </a:r>
            <a:r>
              <a:rPr lang="en-US" dirty="0" smtClean="0"/>
              <a:t>1910.134</a:t>
            </a:r>
          </a:p>
          <a:p>
            <a:r>
              <a:rPr lang="en-US" dirty="0" smtClean="0"/>
              <a:t> </a:t>
            </a:r>
            <a:r>
              <a:rPr lang="en-US" dirty="0"/>
              <a:t>located </a:t>
            </a:r>
            <a:r>
              <a:rPr lang="en-US" dirty="0" smtClean="0"/>
              <a:t>on the OSHA website shown on this slide </a:t>
            </a:r>
          </a:p>
          <a:p>
            <a:r>
              <a:rPr lang="en-US" dirty="0" smtClean="0"/>
              <a:t>Can get to</a:t>
            </a:r>
            <a:r>
              <a:rPr lang="en-US" baseline="0" dirty="0" smtClean="0"/>
              <a:t> this place 3 different ways</a:t>
            </a:r>
          </a:p>
          <a:p>
            <a:r>
              <a:rPr lang="en-US" baseline="0" dirty="0" smtClean="0"/>
              <a:t>1- Search</a:t>
            </a:r>
          </a:p>
          <a:p>
            <a:r>
              <a:rPr lang="en-US" baseline="0" dirty="0" smtClean="0"/>
              <a:t>2- Regulations</a:t>
            </a:r>
          </a:p>
          <a:p>
            <a:r>
              <a:rPr lang="en-US" baseline="0" dirty="0" smtClean="0"/>
              <a:t>3- A-Z Index (respirators)</a:t>
            </a:r>
          </a:p>
          <a:p>
            <a:r>
              <a:rPr lang="en-US" baseline="0" dirty="0" smtClean="0"/>
              <a:t>4- Google search</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12</a:t>
            </a:fld>
            <a:endParaRPr lang="en-US" smtClean="0">
              <a:solidFill>
                <a:srgbClr val="000000"/>
              </a:solidFill>
            </a:endParaRPr>
          </a:p>
        </p:txBody>
      </p:sp>
    </p:spTree>
    <p:extLst>
      <p:ext uri="{BB962C8B-B14F-4D97-AF65-F5344CB8AC3E}">
        <p14:creationId xmlns:p14="http://schemas.microsoft.com/office/powerpoint/2010/main" val="1658868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Respiratory Standard applies to General Industry as well as others</a:t>
            </a:r>
          </a:p>
          <a:p>
            <a:r>
              <a:rPr lang="en-US" dirty="0" smtClean="0"/>
              <a:t>Do not see Agriculture</a:t>
            </a:r>
            <a:r>
              <a:rPr lang="en-US" baseline="0" dirty="0" smtClean="0"/>
              <a:t> </a:t>
            </a:r>
            <a:endParaRPr lang="en-US" dirty="0" smtClean="0"/>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13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70223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a:t>
            </a:r>
            <a:r>
              <a:rPr lang="en-US" baseline="0" dirty="0" smtClean="0"/>
              <a:t> Standards in 1928</a:t>
            </a:r>
          </a:p>
          <a:p>
            <a:r>
              <a:rPr lang="en-US" baseline="0" dirty="0" smtClean="0"/>
              <a:t>Deal mostly with machinery equipment safety </a:t>
            </a:r>
          </a:p>
          <a:p>
            <a:r>
              <a:rPr lang="en-US" baseline="0" dirty="0" smtClean="0"/>
              <a:t>Not to PPE including Respiratory Protection</a:t>
            </a:r>
          </a:p>
          <a:p>
            <a:r>
              <a:rPr lang="en-US" baseline="0" dirty="0" smtClean="0"/>
              <a:t>This can be confusing </a:t>
            </a:r>
          </a:p>
          <a:p>
            <a:endParaRPr lang="en-US" baseline="0"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14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238535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are the General Industry standards that</a:t>
            </a:r>
            <a:r>
              <a:rPr lang="en-US" baseline="0" dirty="0" smtClean="0"/>
              <a:t> can be applicable to Agriculture </a:t>
            </a:r>
            <a:endParaRPr lang="en-US" dirty="0"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C8DDB67E-9307-4272-B2B9-ABFA28E78770}" type="slidenum">
              <a:rPr lang="en-US" sz="1200" i="0">
                <a:solidFill>
                  <a:srgbClr val="000000"/>
                </a:solidFill>
                <a:latin typeface="Times New Roman" pitchFamily="18" charset="0"/>
              </a:rPr>
              <a:pPr/>
              <a:t>15</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60363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OSHA can cite</a:t>
            </a:r>
            <a:r>
              <a:rPr lang="en-US" baseline="0" dirty="0" smtClean="0"/>
              <a:t> under General Industry Standards </a:t>
            </a:r>
            <a:r>
              <a:rPr lang="en-US" baseline="0" dirty="0" smtClean="0">
                <a:solidFill>
                  <a:srgbClr val="FF0000"/>
                </a:solidFill>
              </a:rPr>
              <a:t>&amp; the General Duty Clause.  This can be confusing for agriculture settings.</a:t>
            </a:r>
          </a:p>
          <a:p>
            <a:endParaRPr lang="en-US" baseline="0" dirty="0" smtClean="0">
              <a:solidFill>
                <a:srgbClr val="FF0000"/>
              </a:solidFill>
            </a:endParaRPr>
          </a:p>
          <a:p>
            <a:r>
              <a:rPr lang="en-US" baseline="0" dirty="0" smtClean="0"/>
              <a:t>We Have another webinar – Ag Exempt; this discusses Enforcement Guidance for Small Farming Operations.</a:t>
            </a:r>
          </a:p>
          <a:p>
            <a:endParaRPr lang="en-US" baseline="0" dirty="0" smtClean="0"/>
          </a:p>
          <a:p>
            <a:pPr algn="l"/>
            <a:r>
              <a:rPr lang="en-US" baseline="0" dirty="0" smtClean="0"/>
              <a:t>The Appropriations Act exempts small farming operations from enforcement of all rules, regulations, standards or orders under the Occupational Safety and Health Act.  A farming operation is exempt from all OSHA activities if it: </a:t>
            </a:r>
          </a:p>
          <a:p>
            <a:pPr marL="171450" indent="-171450">
              <a:buFont typeface="Arial" pitchFamily="34" charset="0"/>
              <a:buChar char="•"/>
            </a:pPr>
            <a:r>
              <a:rPr lang="en-US" baseline="0" dirty="0" smtClean="0"/>
              <a:t>Employs 10 or fewer employees currently and at all times during the last 12 months; and </a:t>
            </a:r>
          </a:p>
          <a:p>
            <a:pPr marL="171450" indent="-171450">
              <a:buFont typeface="Arial" pitchFamily="34" charset="0"/>
              <a:buChar char="•"/>
            </a:pPr>
            <a:r>
              <a:rPr lang="en-US" baseline="0" dirty="0" smtClean="0"/>
              <a:t>Has not had an active temporary labor camp during the proceeding 12 months.</a:t>
            </a:r>
          </a:p>
          <a:p>
            <a:endParaRPr lang="en-US" baseline="0" dirty="0" smtClean="0"/>
          </a:p>
          <a:p>
            <a:r>
              <a:rPr lang="en-US" baseline="0" dirty="0" smtClean="0"/>
              <a:t>Photo property of </a:t>
            </a:r>
            <a:r>
              <a:rPr lang="en-US" baseline="0" dirty="0" err="1" smtClean="0"/>
              <a:t>AgriSafe</a:t>
            </a:r>
            <a:r>
              <a:rPr lang="en-US" baseline="0" dirty="0" smtClean="0"/>
              <a:t> Network</a:t>
            </a:r>
            <a:endParaRPr lang="en-US" dirty="0" smtClean="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29A35E15-8404-49B3-BF6B-A502E4D2E9A6}" type="slidenum">
              <a:rPr lang="en-US" sz="1200" i="0">
                <a:solidFill>
                  <a:srgbClr val="000000"/>
                </a:solidFill>
                <a:latin typeface="Times New Roman" pitchFamily="18" charset="0"/>
              </a:rPr>
              <a:pPr/>
              <a:t>16</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71090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Photos</a:t>
            </a:r>
            <a:r>
              <a:rPr lang="en-US" baseline="0" dirty="0" smtClean="0"/>
              <a:t> property of </a:t>
            </a:r>
            <a:r>
              <a:rPr lang="en-US" baseline="0" dirty="0" err="1" smtClean="0"/>
              <a:t>AgriSafe</a:t>
            </a:r>
            <a:r>
              <a:rPr lang="en-US" baseline="0" dirty="0" smtClean="0"/>
              <a:t> Network</a:t>
            </a:r>
          </a:p>
          <a:p>
            <a:endParaRPr lang="en-US" baseline="0" dirty="0" smtClean="0"/>
          </a:p>
          <a:p>
            <a:r>
              <a:rPr lang="en-US" dirty="0" smtClean="0"/>
              <a:t>Additional OSHA standards related to Agriculture,</a:t>
            </a:r>
            <a:r>
              <a:rPr lang="en-US" baseline="0" dirty="0" smtClean="0"/>
              <a:t> but would be cited by OSHA under the General Duty Clause</a:t>
            </a:r>
            <a:endParaRPr lang="en-US" dirty="0" smtClean="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842EFF60-AEB7-4576-AB05-957835AE23A5}" type="slidenum">
              <a:rPr lang="en-US" sz="1200" i="0">
                <a:solidFill>
                  <a:srgbClr val="000000"/>
                </a:solidFill>
                <a:latin typeface="Times New Roman" pitchFamily="18" charset="0"/>
              </a:rPr>
              <a:pPr/>
              <a:t>17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03737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Many states have different OSHA Instruction</a:t>
            </a:r>
          </a:p>
          <a:p>
            <a:r>
              <a:rPr lang="en-US" dirty="0" smtClean="0"/>
              <a:t>Could require</a:t>
            </a:r>
            <a:r>
              <a:rPr lang="en-US" baseline="0" dirty="0" smtClean="0"/>
              <a:t> more under each state plan – be sure to check with your state</a:t>
            </a:r>
          </a:p>
          <a:p>
            <a:r>
              <a:rPr lang="en-US" baseline="0" dirty="0" smtClean="0"/>
              <a:t>State OSHA can be a resource</a:t>
            </a:r>
          </a:p>
          <a:p>
            <a:endParaRPr lang="en-US" dirty="0" smtClean="0"/>
          </a:p>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18</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625332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Standard</a:t>
            </a:r>
            <a:r>
              <a:rPr lang="en-US" baseline="0" dirty="0" smtClean="0"/>
              <a:t> is organized to assist employers in following all aspects of the Respiratory Standard [29 CFR 1910.134]</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19</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64317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about the Susan Harwood Training Grant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2</a:t>
            </a:fld>
            <a:endParaRPr lang="en-US" dirty="0"/>
          </a:p>
        </p:txBody>
      </p:sp>
    </p:spTree>
    <p:extLst>
      <p:ext uri="{BB962C8B-B14F-4D97-AF65-F5344CB8AC3E}">
        <p14:creationId xmlns:p14="http://schemas.microsoft.com/office/powerpoint/2010/main" val="314867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C</a:t>
            </a:r>
            <a:r>
              <a:rPr lang="en-US" baseline="0" dirty="0" smtClean="0"/>
              <a:t> of the Standard is the </a:t>
            </a:r>
            <a:r>
              <a:rPr lang="en-US" dirty="0" smtClean="0"/>
              <a:t>Respiratory Program </a:t>
            </a:r>
          </a:p>
          <a:p>
            <a:r>
              <a:rPr lang="en-US" dirty="0" smtClean="0"/>
              <a:t>includes the following 8 elements </a:t>
            </a:r>
          </a:p>
          <a:p>
            <a:r>
              <a:rPr lang="en-US" dirty="0" smtClean="0"/>
              <a:t>1.  Selection</a:t>
            </a:r>
          </a:p>
          <a:p>
            <a:r>
              <a:rPr lang="en-US" dirty="0" smtClean="0"/>
              <a:t>2.  Medical evaluation</a:t>
            </a:r>
          </a:p>
          <a:p>
            <a:r>
              <a:rPr lang="en-US" dirty="0" smtClean="0"/>
              <a:t>3.  Fit testing</a:t>
            </a:r>
          </a:p>
          <a:p>
            <a:r>
              <a:rPr lang="en-US" dirty="0" smtClean="0"/>
              <a:t>4.  Use</a:t>
            </a:r>
          </a:p>
          <a:p>
            <a:r>
              <a:rPr lang="en-US" dirty="0" smtClean="0"/>
              <a:t>5.  Maintenance and care</a:t>
            </a:r>
          </a:p>
          <a:p>
            <a:r>
              <a:rPr lang="en-US" dirty="0" smtClean="0"/>
              <a:t>6.  Breathing air quality and use</a:t>
            </a:r>
          </a:p>
          <a:p>
            <a:r>
              <a:rPr lang="en-US" dirty="0" smtClean="0"/>
              <a:t>7.  Training</a:t>
            </a:r>
          </a:p>
          <a:p>
            <a:r>
              <a:rPr lang="en-US" dirty="0" smtClean="0"/>
              <a:t>8.  Program evaluation</a:t>
            </a:r>
          </a:p>
          <a:p>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20</a:t>
            </a:fld>
            <a:endParaRPr lang="en-US"/>
          </a:p>
        </p:txBody>
      </p:sp>
    </p:spTree>
    <p:extLst>
      <p:ext uri="{BB962C8B-B14F-4D97-AF65-F5344CB8AC3E}">
        <p14:creationId xmlns:p14="http://schemas.microsoft.com/office/powerpoint/2010/main" val="140468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A</a:t>
            </a:r>
            <a:r>
              <a:rPr lang="en-US" baseline="0" dirty="0" smtClean="0"/>
              <a:t> Respiratory Program that meets the OSHA standard must :</a:t>
            </a:r>
          </a:p>
          <a:p>
            <a:endParaRPr lang="en-US" dirty="0" smtClean="0"/>
          </a:p>
          <a:p>
            <a:pPr marL="174708" indent="-174708">
              <a:buFont typeface="Arial" pitchFamily="34" charset="0"/>
              <a:buChar char="•"/>
            </a:pPr>
            <a:r>
              <a:rPr lang="en-US" dirty="0" smtClean="0"/>
              <a:t>develop a written program with worksite-specific procedures when respirators are necessary or required by the employer</a:t>
            </a:r>
          </a:p>
          <a:p>
            <a:pPr marL="174708" indent="-174708">
              <a:buFont typeface="Arial" pitchFamily="34" charset="0"/>
              <a:buChar char="•"/>
            </a:pPr>
            <a:r>
              <a:rPr lang="en-US" dirty="0" smtClean="0"/>
              <a:t>update program as necessary to reflect changes in workplace conditions that affect respirator use</a:t>
            </a:r>
          </a:p>
          <a:p>
            <a:pPr marL="174708" indent="-174708">
              <a:buFont typeface="Arial" pitchFamily="34" charset="0"/>
              <a:buChar char="•"/>
            </a:pPr>
            <a:r>
              <a:rPr lang="en-US" dirty="0" smtClean="0"/>
              <a:t>designate a program administrator who is qualified by appropriate training or experience to administer or oversee the program and conduct the required program evaluations</a:t>
            </a:r>
          </a:p>
          <a:p>
            <a:pPr marL="174708" indent="-174708">
              <a:buFont typeface="Arial" pitchFamily="34" charset="0"/>
              <a:buChar char="•"/>
            </a:pPr>
            <a:r>
              <a:rPr lang="en-US" dirty="0" smtClean="0"/>
              <a:t>provide respirators, training, and medical evaluations at </a:t>
            </a:r>
            <a:r>
              <a:rPr lang="en-US" dirty="0" smtClean="0">
                <a:solidFill>
                  <a:srgbClr val="FF0000"/>
                </a:solidFill>
              </a:rPr>
              <a:t>no cost to the employee</a:t>
            </a:r>
          </a:p>
          <a:p>
            <a:pPr marL="174708" indent="-174708">
              <a:buFont typeface="Arial" pitchFamily="34" charset="0"/>
              <a:buChar char="•"/>
            </a:pPr>
            <a:endParaRPr lang="en-US" dirty="0" smtClean="0">
              <a:solidFill>
                <a:srgbClr val="FF0000"/>
              </a:solidFill>
            </a:endParaRPr>
          </a:p>
          <a:p>
            <a:r>
              <a:rPr lang="en-US" dirty="0" smtClean="0">
                <a:solidFill>
                  <a:srgbClr val="FF0000"/>
                </a:solidFill>
              </a:rPr>
              <a:t>Other resources: </a:t>
            </a:r>
          </a:p>
          <a:p>
            <a:pPr marL="174708" indent="-174708">
              <a:buFontTx/>
              <a:buChar char="-"/>
            </a:pPr>
            <a:r>
              <a:rPr lang="en-US" dirty="0" smtClean="0">
                <a:solidFill>
                  <a:srgbClr val="FF0000"/>
                </a:solidFill>
              </a:rPr>
              <a:t>CPL</a:t>
            </a:r>
            <a:r>
              <a:rPr lang="en-US" baseline="0" dirty="0" smtClean="0">
                <a:solidFill>
                  <a:srgbClr val="FF0000"/>
                </a:solidFill>
              </a:rPr>
              <a:t> 02-00-120 OSHA Instruction for Inspection Procedures for the Respiratory Protection Standard 09/25/1998  - tells how OSHA enforces this standard (what OSHA expects)</a:t>
            </a:r>
          </a:p>
          <a:p>
            <a:pPr marL="174708" indent="-174708">
              <a:buFontTx/>
              <a:buChar char="-"/>
            </a:pPr>
            <a:r>
              <a:rPr lang="en-US" baseline="0" dirty="0" smtClean="0">
                <a:solidFill>
                  <a:srgbClr val="FF0000"/>
                </a:solidFill>
              </a:rPr>
              <a:t>Letters of Interpretation can be helpful –located on OSHA website </a:t>
            </a:r>
            <a:endParaRPr lang="en-US" dirty="0" smtClean="0">
              <a:solidFill>
                <a:srgbClr val="FF0000"/>
              </a:solidFill>
            </a:endParaRPr>
          </a:p>
          <a:p>
            <a:pPr marL="174708" indent="-174708">
              <a:buFont typeface="Arial" pitchFamily="34" charset="0"/>
              <a:buChar char="•"/>
            </a:pPr>
            <a:endParaRPr lang="en-US" dirty="0" smtClean="0">
              <a:solidFill>
                <a:srgbClr val="FF0000"/>
              </a:solidFill>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21</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292412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When a Respirator</a:t>
            </a:r>
            <a:r>
              <a:rPr lang="en-US" baseline="0" dirty="0" smtClean="0"/>
              <a:t> is </a:t>
            </a:r>
            <a:r>
              <a:rPr lang="en-US" u="sng" baseline="0" dirty="0" smtClean="0"/>
              <a:t>not required:</a:t>
            </a:r>
          </a:p>
          <a:p>
            <a:r>
              <a:rPr lang="en-US" baseline="0" dirty="0" smtClean="0"/>
              <a:t> </a:t>
            </a:r>
          </a:p>
          <a:p>
            <a:r>
              <a:rPr lang="en-US" dirty="0" smtClean="0"/>
              <a:t>Employer may provide respirators at employee’s request or permit employees to use their own respirators, if employer determines that such use in itself will not create a hazard</a:t>
            </a:r>
          </a:p>
          <a:p>
            <a:endParaRPr lang="en-US" dirty="0" smtClean="0"/>
          </a:p>
          <a:p>
            <a:r>
              <a:rPr lang="en-US" dirty="0" smtClean="0"/>
              <a:t>If voluntary use is permissible, employer must provide users with the information contained in </a:t>
            </a:r>
            <a:r>
              <a:rPr lang="en-US" u="sng" dirty="0" smtClean="0">
                <a:solidFill>
                  <a:srgbClr val="FF0000"/>
                </a:solidFill>
              </a:rPr>
              <a:t>Appendix </a:t>
            </a:r>
            <a:r>
              <a:rPr lang="en-US" u="none" dirty="0" smtClean="0">
                <a:solidFill>
                  <a:srgbClr val="FF0000"/>
                </a:solidFill>
              </a:rPr>
              <a:t>D.</a:t>
            </a:r>
            <a:r>
              <a:rPr lang="en-US" u="none" baseline="0" dirty="0" smtClean="0">
                <a:solidFill>
                  <a:srgbClr val="FF0000"/>
                </a:solidFill>
              </a:rPr>
              <a:t>  </a:t>
            </a:r>
            <a:r>
              <a:rPr lang="en-US" u="none" dirty="0" smtClean="0">
                <a:solidFill>
                  <a:srgbClr val="FF0000"/>
                </a:solidFill>
              </a:rPr>
              <a:t>Employer should document that they provided this information. This is not a training.  Can copy this and give it to them so be sure to document what you did.  Document for each individual even</a:t>
            </a:r>
            <a:r>
              <a:rPr lang="en-US" u="none" baseline="0" dirty="0" smtClean="0">
                <a:solidFill>
                  <a:srgbClr val="FF0000"/>
                </a:solidFill>
              </a:rPr>
              <a:t> if do a group session.</a:t>
            </a:r>
            <a:endParaRPr lang="en-US" u="none" dirty="0" smtClean="0">
              <a:solidFill>
                <a:srgbClr val="FF0000"/>
              </a:solidFill>
            </a:endParaRPr>
          </a:p>
          <a:p>
            <a:endParaRPr lang="en-US" u="sng" dirty="0" smtClean="0">
              <a:solidFill>
                <a:srgbClr val="FF0000"/>
              </a:solidFill>
            </a:endParaRPr>
          </a:p>
          <a:p>
            <a:r>
              <a:rPr lang="en-US" dirty="0" smtClean="0"/>
              <a:t>Must establish and implement those elements of a written program necessary to ensure that employee is medically able to use the respirator and that it is cleaned, stored, and maintained so it does not present a health hazard to the user.</a:t>
            </a:r>
            <a:br>
              <a:rPr lang="en-US" dirty="0" smtClean="0"/>
            </a:br>
            <a:r>
              <a:rPr lang="en-US" dirty="0" smtClean="0"/>
              <a:t/>
            </a:r>
            <a:br>
              <a:rPr lang="en-US" dirty="0" smtClean="0"/>
            </a:br>
            <a:r>
              <a:rPr lang="en-US" dirty="0" smtClean="0"/>
              <a:t>Exception:  Employers are not required to include in a written program employees whose only use of respirators involves voluntary use of filtering face pieces (dust masks).  </a:t>
            </a:r>
          </a:p>
          <a:p>
            <a:r>
              <a:rPr lang="en-US" dirty="0" smtClean="0"/>
              <a:t>Employer</a:t>
            </a:r>
            <a:r>
              <a:rPr lang="en-US" baseline="0" dirty="0" smtClean="0"/>
              <a:t> needs to be sure that the mask does not become the hazard.  (For example the mask causing or contributing to a medical condition). </a:t>
            </a:r>
            <a:endParaRPr lang="en-US" dirty="0" smtClean="0"/>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22</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385413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Hierarchy of Industrial Hygiene</a:t>
            </a:r>
            <a:r>
              <a:rPr lang="en-US" baseline="0" dirty="0" smtClean="0"/>
              <a:t>  - this can be difficult in Agriculture – many times PPE is the only option</a:t>
            </a:r>
            <a:endParaRPr lang="en-US" dirty="0" smtClean="0"/>
          </a:p>
          <a:p>
            <a:endParaRPr lang="en-US" dirty="0" smtClean="0"/>
          </a:p>
          <a:p>
            <a:r>
              <a:rPr lang="en-US" dirty="0" smtClean="0"/>
              <a:t>The primary means to control occupational diseases caused by breathing contaminated air is through the use of feasible engineering controls, such as enclosures, confinement of operations, ventilation, or substitution of less toxic materials</a:t>
            </a:r>
          </a:p>
          <a:p>
            <a:endParaRPr lang="en-US" dirty="0" smtClean="0"/>
          </a:p>
          <a:p>
            <a:r>
              <a:rPr lang="en-US" dirty="0" smtClean="0"/>
              <a:t>When effective engineering controls are not feasible, or while they are being instituted, appropriate respirators shall be used pursuant to this standard</a:t>
            </a:r>
          </a:p>
          <a:p>
            <a:endParaRPr lang="en-US" dirty="0" smtClean="0"/>
          </a:p>
          <a:p>
            <a:r>
              <a:rPr lang="en-US" dirty="0" smtClean="0"/>
              <a:t>Employer shall provide respirators, when necessary, which are applicable and suitable for the purpose intended</a:t>
            </a:r>
          </a:p>
          <a:p>
            <a:endParaRPr lang="en-US" dirty="0" smtClean="0"/>
          </a:p>
          <a:p>
            <a:r>
              <a:rPr lang="en-US" dirty="0" smtClean="0"/>
              <a:t>Employer shall be responsible for establishment and maintenance of a respirator program which includes the requirements of paragraph (c), Respiratory protection program</a:t>
            </a:r>
          </a:p>
          <a:p>
            <a:endParaRPr lang="en-US" dirty="0" smtClean="0"/>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85976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Photos from OSHA</a:t>
            </a:r>
            <a:r>
              <a:rPr lang="en-US" baseline="0" dirty="0" smtClean="0"/>
              <a:t>.gov power point</a:t>
            </a:r>
            <a:endParaRPr lang="en-US" dirty="0" smtClean="0"/>
          </a:p>
          <a:p>
            <a:endParaRPr lang="en-US" dirty="0" smtClean="0"/>
          </a:p>
          <a:p>
            <a:r>
              <a:rPr lang="en-US" dirty="0" smtClean="0"/>
              <a:t>Employer must select and provide an appropriate respirator based on the respiratory hazards to which the worker is exposed and workplace and user factors that affect respirator performance and reliability</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959934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Select a NIOSH-certified respirator that shall be used in compliance with the conditions of its certification</a:t>
            </a:r>
          </a:p>
          <a:p>
            <a:r>
              <a:rPr lang="en-US" sz="1100" dirty="0"/>
              <a:t>Identify and evaluate the respiratory hazards in the workplace, including a reasonable estimate of employee exposures and identification of the contaminant’s chemical state and physical form</a:t>
            </a:r>
          </a:p>
          <a:p>
            <a:r>
              <a:rPr lang="en-US" sz="1100" dirty="0"/>
              <a:t>Where exposure cannot be identified or reasonably estimated, the atmosphere shall be considered Immediately Dangerous to Life or Health (IDLH)</a:t>
            </a:r>
          </a:p>
          <a:p>
            <a:r>
              <a:rPr lang="en-US" sz="1100" dirty="0"/>
              <a:t>Select respirators from a sufficient number of models and sizes so that the respirator is acceptable to, and correctly fits, the user</a:t>
            </a:r>
          </a:p>
          <a:p>
            <a:endParaRPr lang="en-US" dirty="0" smtClean="0"/>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25</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99107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can be physician,</a:t>
            </a:r>
            <a:r>
              <a:rPr lang="en-US" baseline="0" dirty="0" smtClean="0"/>
              <a:t> nurse, nurse practitioner, physician assistant </a:t>
            </a:r>
          </a:p>
          <a:p>
            <a:r>
              <a:rPr lang="en-US" baseline="0" dirty="0" smtClean="0"/>
              <a:t>Does not have to be a </a:t>
            </a:r>
            <a:r>
              <a:rPr lang="en-US" baseline="0" dirty="0" err="1" smtClean="0"/>
              <a:t>physican</a:t>
            </a:r>
            <a:r>
              <a:rPr lang="en-US" baseline="0" dirty="0" smtClean="0"/>
              <a:t>. </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26</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433864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Must provide a medical evaluation to determine employee’s ability to use a respirator, before fit testing and use</a:t>
            </a:r>
          </a:p>
          <a:p>
            <a:r>
              <a:rPr lang="en-US" dirty="0" smtClean="0"/>
              <a:t>Must identify a PLHCP to perform medical evaluations using a medical questionnaire or an initial medical examination that obtains the same information</a:t>
            </a:r>
          </a:p>
          <a:p>
            <a:r>
              <a:rPr lang="en-US" dirty="0" smtClean="0"/>
              <a:t>Medical evaluation must obtain the information requested by the questionnaire in Sections 1 and 2, Part A of App. C</a:t>
            </a:r>
          </a:p>
          <a:p>
            <a:r>
              <a:rPr lang="en-US" dirty="0" smtClean="0"/>
              <a:t>Follow-up medical examination is required for an employee who gives a positive response to any question among questions 1 through 8 in Section 2, Part A of App. C or whose initial medical examination demonstrates the need for a follow-up medical examination</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00566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Annual review of medical status is not required- depends</a:t>
            </a:r>
            <a:r>
              <a:rPr lang="en-US" baseline="0" dirty="0" smtClean="0"/>
              <a:t> on each person</a:t>
            </a:r>
            <a:endParaRPr lang="en-US" dirty="0" smtClean="0"/>
          </a:p>
          <a:p>
            <a:r>
              <a:rPr lang="en-US" dirty="0" smtClean="0"/>
              <a:t>At a minimum, employer must provide additional medical evaluations if:</a:t>
            </a:r>
          </a:p>
          <a:p>
            <a:r>
              <a:rPr lang="en-US" dirty="0" smtClean="0"/>
              <a:t>Employee reports medical signs or symptoms related to the ability to use a respirator</a:t>
            </a:r>
          </a:p>
          <a:p>
            <a:r>
              <a:rPr lang="en-US" dirty="0" smtClean="0"/>
              <a:t>PLHCP, supervisor, or program administrator informs the employer that an employee needs to be reevaluated</a:t>
            </a:r>
          </a:p>
          <a:p>
            <a:r>
              <a:rPr lang="en-US" dirty="0" smtClean="0"/>
              <a:t>Information from the respirator program, including observations made during fit testing and program evaluation, indicates a need</a:t>
            </a:r>
          </a:p>
          <a:p>
            <a:r>
              <a:rPr lang="en-US" dirty="0" smtClean="0"/>
              <a:t>Change occurs in workplace conditions that may substantially increase the physiological burden on an employee</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28</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14877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a:t>
            </a:r>
            <a:r>
              <a:rPr lang="en-US" baseline="0" dirty="0" smtClean="0"/>
              <a:t> property of </a:t>
            </a:r>
            <a:r>
              <a:rPr lang="en-US" baseline="0" dirty="0" err="1" smtClean="0"/>
              <a:t>AgriSafe</a:t>
            </a:r>
            <a:r>
              <a:rPr lang="en-US" baseline="0" dirty="0" smtClean="0"/>
              <a:t> Network</a:t>
            </a:r>
          </a:p>
          <a:p>
            <a:endParaRPr lang="en-US" baseline="0" dirty="0" smtClean="0"/>
          </a:p>
          <a:p>
            <a:r>
              <a:rPr lang="en-US" baseline="0" dirty="0" smtClean="0"/>
              <a:t>Fit testing must be done for each employee prior to use of a respirator</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29</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169544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Primary Goal of  Webinar</a:t>
            </a:r>
          </a:p>
          <a:p>
            <a:endParaRPr lang="en-US" dirty="0"/>
          </a:p>
          <a:p>
            <a:r>
              <a:rPr lang="en-US" dirty="0" smtClean="0"/>
              <a:t>Goals: </a:t>
            </a:r>
          </a:p>
          <a:p>
            <a:pPr marL="174708" indent="-174708">
              <a:buFont typeface="Arial" pitchFamily="34" charset="0"/>
              <a:buChar char="•"/>
            </a:pPr>
            <a:r>
              <a:rPr lang="en-US" dirty="0"/>
              <a:t>Recognize the diverse respiratory hazards unique to agricultural and the justification for a comprehensive respiratory program. </a:t>
            </a:r>
          </a:p>
          <a:p>
            <a:pPr marL="174708" indent="-174708">
              <a:buFont typeface="Arial" pitchFamily="34" charset="0"/>
              <a:buChar char="•"/>
            </a:pPr>
            <a:r>
              <a:rPr lang="en-US" dirty="0"/>
              <a:t>Identify the OSHA respirator standards that apply to an agricultural setting. </a:t>
            </a:r>
          </a:p>
          <a:p>
            <a:pPr marL="174708" indent="-174708">
              <a:buFont typeface="Arial" pitchFamily="34" charset="0"/>
              <a:buChar char="•"/>
            </a:pPr>
            <a:r>
              <a:rPr lang="en-US" dirty="0"/>
              <a:t>Understand  key components of an effective respiratory protection program </a:t>
            </a:r>
          </a:p>
          <a:p>
            <a:pPr marL="174708" indent="-174708">
              <a:buFont typeface="Arial" pitchFamily="34" charset="0"/>
              <a:buChar char="•"/>
            </a:pPr>
            <a:r>
              <a:rPr lang="en-US" dirty="0"/>
              <a:t>Access resources, templates, medical evaluations, and further trainings to effectively implement a respiratory program. </a:t>
            </a:r>
            <a:endParaRPr lang="en-US" dirty="0" smtClean="0"/>
          </a:p>
          <a:p>
            <a:pPr marL="174708" indent="-174708">
              <a:buFont typeface="Arial" pitchFamily="34" charset="0"/>
              <a:buChar char="•"/>
            </a:pPr>
            <a:endParaRPr lang="en-US" dirty="0"/>
          </a:p>
          <a:p>
            <a:r>
              <a:rPr lang="en-US" dirty="0" smtClean="0"/>
              <a:t>Discuss who the intended audience is</a:t>
            </a:r>
          </a:p>
        </p:txBody>
      </p:sp>
      <p:sp>
        <p:nvSpPr>
          <p:cNvPr id="4" name="Slide Number Placeholder 3"/>
          <p:cNvSpPr>
            <a:spLocks noGrp="1"/>
          </p:cNvSpPr>
          <p:nvPr>
            <p:ph type="sldNum" sz="quarter" idx="10"/>
          </p:nvPr>
        </p:nvSpPr>
        <p:spPr/>
        <p:txBody>
          <a:bodyPr/>
          <a:lstStyle/>
          <a:p>
            <a:fld id="{7BC99A56-93F4-40C0-AAFC-B66DB3A051FB}" type="slidenum">
              <a:rPr lang="en-US" smtClean="0"/>
              <a:pPr/>
              <a:t>3</a:t>
            </a:fld>
            <a:endParaRPr lang="en-US" dirty="0"/>
          </a:p>
        </p:txBody>
      </p:sp>
    </p:spTree>
    <p:extLst>
      <p:ext uri="{BB962C8B-B14F-4D97-AF65-F5344CB8AC3E}">
        <p14:creationId xmlns:p14="http://schemas.microsoft.com/office/powerpoint/2010/main" val="21214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Employees using tight-fitting face piece respirators must pass an appropriate qualitative fit test (QLFT) or quantitative fit test (QNFT):</a:t>
            </a:r>
          </a:p>
          <a:p>
            <a:r>
              <a:rPr lang="en-US" dirty="0" smtClean="0"/>
              <a:t>prior to initial use,</a:t>
            </a:r>
          </a:p>
          <a:p>
            <a:r>
              <a:rPr lang="en-US" dirty="0" smtClean="0"/>
              <a:t>whenever a different respirator face piece (size, style, model or make) is used, and</a:t>
            </a:r>
          </a:p>
          <a:p>
            <a:r>
              <a:rPr lang="en-US" dirty="0" smtClean="0"/>
              <a:t>at least annually thereafter</a:t>
            </a:r>
          </a:p>
          <a:p>
            <a:r>
              <a:rPr lang="en-US" dirty="0" smtClean="0"/>
              <a:t>Must conduct an additional fit test whenever the employee reports, or the employer or PLHCP makes visual observations of, changes in the employee’s physical condition (e.g., facial scarring, dental changes, cosmetic surgery, or obvious change in body weight) that could affect respirator fit</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30</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4120495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property of </a:t>
            </a:r>
            <a:r>
              <a:rPr lang="en-US" dirty="0" err="1" smtClean="0"/>
              <a:t>AgriSafe</a:t>
            </a:r>
            <a:r>
              <a:rPr lang="en-US" dirty="0" smtClean="0"/>
              <a:t> Network</a:t>
            </a:r>
          </a:p>
          <a:p>
            <a:r>
              <a:rPr lang="en-US" dirty="0" smtClean="0"/>
              <a:t>Two types of Fit</a:t>
            </a:r>
            <a:r>
              <a:rPr lang="en-US" baseline="0" dirty="0" smtClean="0"/>
              <a:t> Testing</a:t>
            </a:r>
          </a:p>
          <a:p>
            <a:r>
              <a:rPr lang="en-US" baseline="0" dirty="0" smtClean="0"/>
              <a:t>Need to use OSHA approved fit testing protocols </a:t>
            </a:r>
          </a:p>
          <a:p>
            <a:r>
              <a:rPr lang="en-US" dirty="0" smtClean="0"/>
              <a:t>The fit test must be administered using an OSHA-accepted QLFT or QNFT protocol contained in Appendix A</a:t>
            </a:r>
          </a:p>
          <a:p>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31</a:t>
            </a:fld>
            <a:endParaRPr lang="en-US"/>
          </a:p>
        </p:txBody>
      </p:sp>
    </p:spTree>
    <p:extLst>
      <p:ext uri="{BB962C8B-B14F-4D97-AF65-F5344CB8AC3E}">
        <p14:creationId xmlns:p14="http://schemas.microsoft.com/office/powerpoint/2010/main" val="5650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Paragraph</a:t>
            </a:r>
            <a:r>
              <a:rPr lang="en-US" baseline="0" dirty="0" smtClean="0"/>
              <a:t> G of the Standard</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32</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164030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Photos</a:t>
            </a:r>
            <a:r>
              <a:rPr lang="en-US" baseline="0" dirty="0" smtClean="0"/>
              <a:t> from OSHA Website </a:t>
            </a:r>
            <a:endParaRPr lang="en-US" dirty="0" smtClean="0"/>
          </a:p>
          <a:p>
            <a:r>
              <a:rPr lang="en-US" dirty="0" smtClean="0"/>
              <a:t>User Seal check is part of teaching user to determine proper fit test when</a:t>
            </a:r>
            <a:r>
              <a:rPr lang="en-US" baseline="0" dirty="0" smtClean="0"/>
              <a:t> using respiratory protection </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33</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3762077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 face piece fit test method</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479817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Education</a:t>
            </a:r>
            <a:r>
              <a:rPr lang="en-US" baseline="0" dirty="0" smtClean="0"/>
              <a:t> needs to include demonstration to be effective</a:t>
            </a:r>
          </a:p>
          <a:p>
            <a:r>
              <a:rPr lang="en-US" baseline="0" dirty="0" smtClean="0"/>
              <a:t>Photos property of </a:t>
            </a:r>
            <a:r>
              <a:rPr lang="en-US" baseline="0" dirty="0" err="1" smtClean="0"/>
              <a:t>AgriSafe</a:t>
            </a:r>
            <a:r>
              <a:rPr lang="en-US" baseline="0" dirty="0" smtClean="0"/>
              <a:t> Network</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35</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3863183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Part of respiratory program includes continuing</a:t>
            </a:r>
            <a:r>
              <a:rPr lang="en-US" baseline="0" dirty="0" smtClean="0"/>
              <a:t> to evaluate respirator effectiveness by maintaining surveillance of work are conditions and degree of exposure or stress.</a:t>
            </a:r>
          </a:p>
          <a:p>
            <a:r>
              <a:rPr lang="en-US" baseline="0" dirty="0" smtClean="0"/>
              <a:t>Respiratory effectiveness may be affected by changes.</a:t>
            </a:r>
          </a:p>
          <a:p>
            <a:r>
              <a:rPr lang="en-US" baseline="0" dirty="0" smtClean="0"/>
              <a:t>Instruction needs to include when to leave respirator use area and they also must know when to replace or repair their respirator</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36</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45752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a:t>
            </a:r>
            <a:r>
              <a:rPr lang="en-US" baseline="0" dirty="0" smtClean="0"/>
              <a:t> from OSHA website </a:t>
            </a:r>
            <a:endParaRPr lang="en-US" dirty="0" smtClean="0"/>
          </a:p>
          <a:p>
            <a:r>
              <a:rPr lang="en-US" dirty="0" smtClean="0"/>
              <a:t>Maintenance</a:t>
            </a:r>
            <a:r>
              <a:rPr lang="en-US" baseline="0" dirty="0" smtClean="0"/>
              <a:t> and Care is a critical part of the respiratory program</a:t>
            </a:r>
          </a:p>
          <a:p>
            <a:r>
              <a:rPr lang="en-US" baseline="0" dirty="0" smtClean="0"/>
              <a:t>Follow procedures in Appendix B-2 or by manufactures recommendations</a:t>
            </a:r>
          </a:p>
          <a:p>
            <a:r>
              <a:rPr lang="en-US" baseline="0" dirty="0" smtClean="0"/>
              <a:t>Establish a cleaning procedure and guidelines </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749564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May need to delete this</a:t>
            </a:r>
            <a:r>
              <a:rPr lang="en-US" baseline="0" dirty="0" smtClean="0"/>
              <a:t> slide due to limited time</a:t>
            </a:r>
            <a:endParaRPr lang="en-US" dirty="0" smtClean="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4ADB0F4-3814-4828-9613-4609969B02FB}" type="slidenum">
              <a:rPr lang="en-US" sz="1200" i="0">
                <a:solidFill>
                  <a:srgbClr val="000000"/>
                </a:solidFill>
                <a:latin typeface="Times New Roman" pitchFamily="18" charset="0"/>
              </a:rPr>
              <a:pPr/>
              <a:t>38</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352994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All filters, cartridges and canisters</a:t>
            </a:r>
            <a:br>
              <a:rPr lang="en-US" dirty="0" smtClean="0"/>
            </a:br>
            <a:r>
              <a:rPr lang="en-US" dirty="0" smtClean="0"/>
              <a:t>used in the workplace must be labeled</a:t>
            </a:r>
            <a:br>
              <a:rPr lang="en-US" dirty="0" smtClean="0"/>
            </a:br>
            <a:r>
              <a:rPr lang="en-US" dirty="0" smtClean="0"/>
              <a:t>and color coded with the NIOSH</a:t>
            </a:r>
            <a:br>
              <a:rPr lang="en-US" dirty="0" smtClean="0"/>
            </a:br>
            <a:r>
              <a:rPr lang="en-US" dirty="0" smtClean="0"/>
              <a:t>approval label</a:t>
            </a:r>
          </a:p>
          <a:p>
            <a:r>
              <a:rPr lang="en-US" dirty="0" smtClean="0"/>
              <a:t>The label must not be removed and must remain legible</a:t>
            </a:r>
          </a:p>
          <a:p>
            <a:r>
              <a:rPr lang="en-US" dirty="0" smtClean="0"/>
              <a:t>“TC number” is no longer on cartridges or filters (Part 84)</a:t>
            </a:r>
          </a:p>
          <a:p>
            <a:r>
              <a:rPr lang="en-US" dirty="0" smtClean="0"/>
              <a:t>Marked with “NIOSH”, manufacturer’s name and part number, and an abbreviation to indicate cartridge or filter type (e.g., N95, P100, etc.)</a:t>
            </a:r>
          </a:p>
          <a:p>
            <a:r>
              <a:rPr lang="en-US" dirty="0" smtClean="0"/>
              <a:t>Matrix approval label supplied, usually as insert in box</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39</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14809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Agriculture has multiple high</a:t>
            </a:r>
            <a:r>
              <a:rPr lang="en-US" baseline="0" dirty="0" smtClean="0"/>
              <a:t> risk areas </a:t>
            </a:r>
            <a:r>
              <a:rPr lang="en-US" dirty="0" smtClean="0"/>
              <a:t>– as listed on this slide</a:t>
            </a:r>
          </a:p>
          <a:p>
            <a:r>
              <a:rPr lang="en-US" dirty="0" smtClean="0"/>
              <a:t>Respiratory exposures are one of the risks and respiratory</a:t>
            </a:r>
            <a:r>
              <a:rPr lang="en-US" baseline="0" dirty="0" smtClean="0"/>
              <a:t> </a:t>
            </a:r>
            <a:r>
              <a:rPr lang="en-US" dirty="0" smtClean="0"/>
              <a:t>hazards  are very prevalent and can be complex</a:t>
            </a:r>
          </a:p>
        </p:txBody>
      </p:sp>
      <p:sp>
        <p:nvSpPr>
          <p:cNvPr id="4" name="Slide Number Placeholder 3"/>
          <p:cNvSpPr>
            <a:spLocks noGrp="1"/>
          </p:cNvSpPr>
          <p:nvPr>
            <p:ph type="sldNum" sz="quarter" idx="10"/>
          </p:nvPr>
        </p:nvSpPr>
        <p:spPr/>
        <p:txBody>
          <a:bodyPr/>
          <a:lstStyle/>
          <a:p>
            <a:fld id="{7BC99A56-93F4-40C0-AAFC-B66DB3A051FB}" type="slidenum">
              <a:rPr lang="en-US" smtClean="0"/>
              <a:pPr/>
              <a:t>4</a:t>
            </a:fld>
            <a:endParaRPr lang="en-US" dirty="0"/>
          </a:p>
        </p:txBody>
      </p:sp>
    </p:spTree>
    <p:extLst>
      <p:ext uri="{BB962C8B-B14F-4D97-AF65-F5344CB8AC3E}">
        <p14:creationId xmlns:p14="http://schemas.microsoft.com/office/powerpoint/2010/main" val="3932012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Types</a:t>
            </a:r>
            <a:r>
              <a:rPr lang="en-US" baseline="0" dirty="0" smtClean="0"/>
              <a:t> of cartridges for canister respirator – photos property of </a:t>
            </a:r>
            <a:r>
              <a:rPr lang="en-US" baseline="0" dirty="0" err="1" smtClean="0"/>
              <a:t>AgriSafe</a:t>
            </a:r>
            <a:r>
              <a:rPr lang="en-US" baseline="0" dirty="0" smtClean="0"/>
              <a:t> Network</a:t>
            </a:r>
            <a:endParaRPr lang="en-US" dirty="0"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66F1791D-1E11-4981-B70D-1877A94B93A9}" type="slidenum">
              <a:rPr lang="en-US" sz="1200" i="0">
                <a:solidFill>
                  <a:srgbClr val="000000"/>
                </a:solidFill>
                <a:latin typeface="Times New Roman" pitchFamily="18" charset="0"/>
              </a:rPr>
              <a:pPr/>
              <a:t>40</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642328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Photos property of </a:t>
            </a:r>
            <a:r>
              <a:rPr lang="en-US" dirty="0" err="1" smtClean="0"/>
              <a:t>AgriSafe</a:t>
            </a:r>
            <a:r>
              <a:rPr lang="en-US" dirty="0" smtClean="0"/>
              <a:t> </a:t>
            </a:r>
            <a:r>
              <a:rPr lang="en-US" dirty="0" err="1" smtClean="0"/>
              <a:t>Netork</a:t>
            </a:r>
            <a:r>
              <a:rPr lang="en-US" dirty="0" smtClean="0"/>
              <a:t> </a:t>
            </a:r>
          </a:p>
          <a:p>
            <a:r>
              <a:rPr lang="en-US" dirty="0" smtClean="0"/>
              <a:t>Effective training is part</a:t>
            </a:r>
            <a:r>
              <a:rPr lang="en-US" baseline="0" dirty="0" smtClean="0"/>
              <a:t> of training and information for employees who are required to wear respirators</a:t>
            </a:r>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41</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1963236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Employees who are required to use respirators must be trained such that they can demonstrate knowledge of at least:</a:t>
            </a:r>
          </a:p>
          <a:p>
            <a:r>
              <a:rPr lang="en-US" dirty="0" smtClean="0"/>
              <a:t>why the respirator is necessary and how improper fit, use, or maintenance can compromise its protective effect</a:t>
            </a:r>
          </a:p>
          <a:p>
            <a:r>
              <a:rPr lang="en-US" dirty="0" smtClean="0"/>
              <a:t>limitations and capabilities of the respirator</a:t>
            </a:r>
          </a:p>
          <a:p>
            <a:r>
              <a:rPr lang="en-US" dirty="0" smtClean="0"/>
              <a:t>effective use in emergency situations</a:t>
            </a:r>
          </a:p>
          <a:p>
            <a:r>
              <a:rPr lang="en-US" dirty="0" smtClean="0"/>
              <a:t>how to inspect, put on and remove, use and check the seals</a:t>
            </a:r>
          </a:p>
          <a:p>
            <a:r>
              <a:rPr lang="en-US" dirty="0" smtClean="0"/>
              <a:t>maintenance and storage</a:t>
            </a:r>
          </a:p>
          <a:p>
            <a:r>
              <a:rPr lang="en-US" dirty="0" smtClean="0"/>
              <a:t>recognition of medical signs and symptoms that may limit or prevent effective use</a:t>
            </a:r>
          </a:p>
          <a:p>
            <a:r>
              <a:rPr lang="en-US" dirty="0" smtClean="0"/>
              <a:t>general requirements of this standard</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42</a:t>
            </a:fld>
            <a:endParaRPr lang="en-US" sz="1200" i="0">
              <a:solidFill>
                <a:srgbClr val="000000"/>
              </a:solidFill>
              <a:latin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17" y="4570730"/>
            <a:ext cx="5707937" cy="380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562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Training must be provided prior to use, unless acceptable training has been provided by another employer within the past 12 months</a:t>
            </a:r>
          </a:p>
          <a:p>
            <a:r>
              <a:rPr lang="en-US" dirty="0" smtClean="0"/>
              <a:t>Retraining is required annually, and when:</a:t>
            </a:r>
          </a:p>
          <a:p>
            <a:r>
              <a:rPr lang="en-US" dirty="0" smtClean="0"/>
              <a:t>changes in the workplace or type of respirator render previous training obsolete</a:t>
            </a:r>
          </a:p>
          <a:p>
            <a:r>
              <a:rPr lang="en-US" dirty="0" smtClean="0"/>
              <a:t>there are inadequacies in the employee’s knowledge or use</a:t>
            </a:r>
          </a:p>
          <a:p>
            <a:r>
              <a:rPr lang="en-US" dirty="0" smtClean="0"/>
              <a:t>any other situation arises in which retraining appears necessary</a:t>
            </a:r>
          </a:p>
          <a:p>
            <a:r>
              <a:rPr lang="en-US" dirty="0" smtClean="0"/>
              <a:t>The basic advisory information in Appendix D must be provided to employees who wear respirators when use is not required by this standard or by the employer</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865809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Must conduct evaluations of the workplace as necessary to ensure effective implementation of the program</a:t>
            </a:r>
          </a:p>
          <a:p>
            <a:r>
              <a:rPr lang="en-US" dirty="0" smtClean="0"/>
              <a:t>Must regularly consult employees required to use respirators to assess their views on program effectiveness and to identify and correct any problems</a:t>
            </a:r>
          </a:p>
          <a:p>
            <a:r>
              <a:rPr lang="en-US" dirty="0" smtClean="0"/>
              <a:t>factors to be assessed include, but are not limited to:</a:t>
            </a:r>
          </a:p>
          <a:p>
            <a:r>
              <a:rPr lang="en-US" dirty="0" smtClean="0"/>
              <a:t>respirator fit (including effect on workplace performance)</a:t>
            </a:r>
          </a:p>
          <a:p>
            <a:r>
              <a:rPr lang="en-US" dirty="0" smtClean="0"/>
              <a:t>appropriate selection </a:t>
            </a:r>
          </a:p>
          <a:p>
            <a:r>
              <a:rPr lang="en-US" dirty="0" smtClean="0"/>
              <a:t>proper use </a:t>
            </a:r>
          </a:p>
          <a:p>
            <a:r>
              <a:rPr lang="en-US" dirty="0" smtClean="0"/>
              <a:t>proper maintenance</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4040019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Records of medical evaluations must be retained and made available per 29 CFR 1910.1020</a:t>
            </a:r>
          </a:p>
          <a:p>
            <a:r>
              <a:rPr lang="en-US" dirty="0" smtClean="0"/>
              <a:t>A record of fit tests must be established and retained until the next fit test is administered</a:t>
            </a:r>
          </a:p>
          <a:p>
            <a:r>
              <a:rPr lang="en-US" dirty="0" smtClean="0"/>
              <a:t>A written copy of the current program must be retained</a:t>
            </a:r>
          </a:p>
          <a:p>
            <a:r>
              <a:rPr lang="en-US" dirty="0" smtClean="0"/>
              <a:t>Written materials required to be retained must be made available upon request to affected employees and OSHA</a:t>
            </a:r>
          </a:p>
          <a:p>
            <a:endParaRPr lang="en-US" dirty="0"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18A37E97-3B86-4330-ACC0-5446E2F597A8}" type="slidenum">
              <a:rPr lang="en-US" sz="1200" i="0">
                <a:solidFill>
                  <a:srgbClr val="000000"/>
                </a:solidFill>
                <a:latin typeface="Times New Roman" pitchFamily="18" charset="0"/>
              </a:rPr>
              <a:pPr/>
              <a:t>45</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731133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Photos</a:t>
            </a:r>
            <a:r>
              <a:rPr lang="en-US" baseline="0" dirty="0" smtClean="0"/>
              <a:t> property of </a:t>
            </a:r>
            <a:r>
              <a:rPr lang="en-US" baseline="0" dirty="0" err="1" smtClean="0"/>
              <a:t>AgriSafe</a:t>
            </a:r>
            <a:r>
              <a:rPr lang="en-US" baseline="0" dirty="0" smtClean="0"/>
              <a:t> Network</a:t>
            </a:r>
            <a:endParaRPr lang="en-US" dirty="0" smtClean="0"/>
          </a:p>
          <a:p>
            <a:r>
              <a:rPr lang="en-US" dirty="0" smtClean="0"/>
              <a:t>Important to have Choices and Comfort even when the Respirator is part of a Respiratory Program </a:t>
            </a: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BA7B63FC-7DFD-404C-B45F-4453D8EFDDA8}" type="slidenum">
              <a:rPr lang="en-US" sz="1200" i="0">
                <a:solidFill>
                  <a:srgbClr val="000000"/>
                </a:solidFill>
                <a:latin typeface="Times New Roman" pitchFamily="18" charset="0"/>
              </a:rPr>
              <a:pPr/>
              <a:t>46</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164282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OSHA</a:t>
            </a:r>
            <a:r>
              <a:rPr lang="en-US" baseline="0" dirty="0" smtClean="0"/>
              <a:t> Resources available on OSHA. </a:t>
            </a:r>
            <a:r>
              <a:rPr lang="en-US" baseline="0" dirty="0" err="1" smtClean="0"/>
              <a:t>Gov</a:t>
            </a:r>
            <a:endParaRPr lang="en-US" baseline="0" dirty="0" smtClean="0"/>
          </a:p>
          <a:p>
            <a:r>
              <a:rPr lang="en-US" baseline="0" dirty="0" smtClean="0"/>
              <a:t>How to get to this location</a:t>
            </a:r>
          </a:p>
          <a:p>
            <a:r>
              <a:rPr lang="en-US" baseline="0" dirty="0" smtClean="0"/>
              <a:t>Search Bar</a:t>
            </a:r>
          </a:p>
          <a:p>
            <a:r>
              <a:rPr lang="en-US" baseline="0" dirty="0" smtClean="0"/>
              <a:t>A-Z Index</a:t>
            </a:r>
            <a:endParaRPr lang="en-US" dirty="0"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9E27A38-CC6D-4CCD-AF44-8094554FB365}" type="slidenum">
              <a:rPr lang="en-US" sz="1200" i="0">
                <a:solidFill>
                  <a:srgbClr val="000000"/>
                </a:solidFill>
                <a:latin typeface="Times New Roman" pitchFamily="18" charset="0"/>
              </a:rPr>
              <a:pPr/>
              <a:t>47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618506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Step</a:t>
            </a:r>
            <a:r>
              <a:rPr lang="en-US" baseline="0" dirty="0" smtClean="0"/>
              <a:t> by Step on how to get to right area</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48</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048057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Sample</a:t>
            </a:r>
            <a:r>
              <a:rPr lang="en-US" baseline="0" dirty="0" smtClean="0"/>
              <a:t> Respiratory Protection Program </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49</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43644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Photos property of </a:t>
            </a:r>
            <a:r>
              <a:rPr lang="en-US" dirty="0" err="1" smtClean="0"/>
              <a:t>AgriSafe</a:t>
            </a:r>
            <a:r>
              <a:rPr lang="en-US" dirty="0" smtClean="0"/>
              <a:t> Network</a:t>
            </a:r>
          </a:p>
          <a:p>
            <a:endParaRPr lang="en-US" dirty="0"/>
          </a:p>
          <a:p>
            <a:r>
              <a:rPr lang="en-US" dirty="0" smtClean="0"/>
              <a:t>Because the work place is also home this adds more complexity to protecting the person and family members who may be exposed to respiratory and other agricultural hazards </a:t>
            </a: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8FD0251C-F078-41E0-84BF-E4847CFD0B8C}" type="slidenum">
              <a:rPr lang="en-US" sz="1200" i="0">
                <a:solidFill>
                  <a:srgbClr val="000000"/>
                </a:solidFill>
                <a:latin typeface="Times New Roman" pitchFamily="18" charset="0"/>
              </a:rPr>
              <a:pPr/>
              <a:t>5</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254145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On line printable OSHA Resource – OSHA Publication 3384-09 2011</a:t>
            </a:r>
          </a:p>
          <a:p>
            <a:endParaRPr lang="en-US" dirty="0" smtClean="0"/>
          </a:p>
          <a:p>
            <a:r>
              <a:rPr lang="en-US" dirty="0" smtClean="0"/>
              <a:t>‘ Small</a:t>
            </a:r>
            <a:r>
              <a:rPr lang="en-US" baseline="0" dirty="0" smtClean="0"/>
              <a:t> Entity Compliance Guide for the Respiratory Protection Standard’</a:t>
            </a:r>
          </a:p>
          <a:p>
            <a:pPr marL="171450" indent="-171450">
              <a:buFont typeface="Arial" pitchFamily="34" charset="0"/>
              <a:buChar char="•"/>
            </a:pPr>
            <a:r>
              <a:rPr lang="en-US" baseline="0" dirty="0" smtClean="0"/>
              <a:t>The Guide includes all aspects of the Standard, including a sample program</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50</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94087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3M</a:t>
            </a:r>
            <a:r>
              <a:rPr lang="en-US" baseline="0" dirty="0" smtClean="0"/>
              <a:t> has a good online resource </a:t>
            </a:r>
          </a:p>
          <a:p>
            <a:r>
              <a:rPr lang="en-US" baseline="0" dirty="0" smtClean="0"/>
              <a:t>Specific Step by Step Guide</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51</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892741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Oregon</a:t>
            </a:r>
            <a:r>
              <a:rPr lang="en-US" baseline="0" dirty="0" smtClean="0"/>
              <a:t> OSHA resources include an agricultural specific respiratory protection guide for agricultural employers </a:t>
            </a:r>
          </a:p>
          <a:p>
            <a:r>
              <a:rPr lang="en-US" baseline="0" dirty="0" smtClean="0"/>
              <a:t>How to find this resource:</a:t>
            </a:r>
          </a:p>
          <a:p>
            <a:r>
              <a:rPr lang="en-US" baseline="0" dirty="0" smtClean="0"/>
              <a:t>Oregon OSHA </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52</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104014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Oregon</a:t>
            </a:r>
            <a:r>
              <a:rPr lang="en-US" baseline="0" dirty="0" smtClean="0"/>
              <a:t> OSHA resources include an agricultural specific respiratory protection guide for agricultural employers </a:t>
            </a:r>
          </a:p>
          <a:p>
            <a:r>
              <a:rPr lang="en-US" baseline="0" dirty="0" smtClean="0"/>
              <a:t>How to find this resource:</a:t>
            </a:r>
          </a:p>
          <a:p>
            <a:r>
              <a:rPr lang="en-US" baseline="0" dirty="0" smtClean="0"/>
              <a:t>Oregon OSHA </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53</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769928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Oregon</a:t>
            </a:r>
            <a:r>
              <a:rPr lang="en-US" baseline="0" dirty="0" smtClean="0"/>
              <a:t> OSHA resources include an agricultural specific respiratory protection guide for agricultural employers </a:t>
            </a:r>
          </a:p>
          <a:p>
            <a:r>
              <a:rPr lang="en-US" baseline="0" dirty="0" smtClean="0"/>
              <a:t>How to find this resource:</a:t>
            </a:r>
          </a:p>
          <a:p>
            <a:r>
              <a:rPr lang="en-US" baseline="0" dirty="0" smtClean="0"/>
              <a:t>Oregon OSHA </a:t>
            </a:r>
            <a:endParaRPr lang="en-US" dirty="0"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F5BF850-EAD3-4543-9DFB-FF62E83D8F37}" type="slidenum">
              <a:rPr lang="en-US" sz="1200" i="0">
                <a:solidFill>
                  <a:srgbClr val="000000"/>
                </a:solidFill>
                <a:latin typeface="Times New Roman" pitchFamily="18" charset="0"/>
              </a:rPr>
              <a:pPr/>
              <a:t>54</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1199417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Go to our website to find more information</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F9E27A38-CC6D-4CCD-AF44-8094554FB365}" type="slidenum">
              <a:rPr lang="en-US" sz="1200" i="0">
                <a:solidFill>
                  <a:srgbClr val="000000"/>
                </a:solidFill>
                <a:latin typeface="Times New Roman" pitchFamily="18" charset="0"/>
              </a:rPr>
              <a:pPr/>
              <a:t>55</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985071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E180CFF7-C05B-4A85-93FF-DFFFFE2D7730}" type="slidenum">
              <a:rPr lang="en-US" sz="1200" i="0">
                <a:solidFill>
                  <a:srgbClr val="000000"/>
                </a:solidFill>
                <a:latin typeface="Times New Roman" pitchFamily="18" charset="0"/>
              </a:rPr>
              <a:pPr/>
              <a:t>56</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3288133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Agricultural Operations Safety and Health Topics Page on OSHA website</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57066" indent="-291179" eaLnBrk="0" hangingPunct="0">
              <a:defRPr sz="2000" i="1">
                <a:solidFill>
                  <a:schemeClr val="tx1"/>
                </a:solidFill>
                <a:latin typeface="Arial" charset="0"/>
              </a:defRPr>
            </a:lvl2pPr>
            <a:lvl3pPr marL="1164717" indent="-232943" eaLnBrk="0" hangingPunct="0">
              <a:defRPr sz="2000" i="1">
                <a:solidFill>
                  <a:schemeClr val="tx1"/>
                </a:solidFill>
                <a:latin typeface="Arial" charset="0"/>
              </a:defRPr>
            </a:lvl3pPr>
            <a:lvl4pPr marL="1630604" indent="-232943" eaLnBrk="0" hangingPunct="0">
              <a:defRPr sz="2000" i="1">
                <a:solidFill>
                  <a:schemeClr val="tx1"/>
                </a:solidFill>
                <a:latin typeface="Arial" charset="0"/>
              </a:defRPr>
            </a:lvl4pPr>
            <a:lvl5pPr marL="2096491" indent="-232943" eaLnBrk="0" hangingPunct="0">
              <a:defRPr sz="2000" i="1">
                <a:solidFill>
                  <a:schemeClr val="tx1"/>
                </a:solidFill>
                <a:latin typeface="Arial" charset="0"/>
              </a:defRPr>
            </a:lvl5pPr>
            <a:lvl6pPr marL="2562377" indent="-232943" eaLnBrk="0" fontAlgn="base" hangingPunct="0">
              <a:spcBef>
                <a:spcPct val="50000"/>
              </a:spcBef>
              <a:spcAft>
                <a:spcPct val="0"/>
              </a:spcAft>
              <a:defRPr sz="2000" i="1">
                <a:solidFill>
                  <a:schemeClr val="tx1"/>
                </a:solidFill>
                <a:latin typeface="Arial" charset="0"/>
              </a:defRPr>
            </a:lvl6pPr>
            <a:lvl7pPr marL="3028264" indent="-232943" eaLnBrk="0" fontAlgn="base" hangingPunct="0">
              <a:spcBef>
                <a:spcPct val="50000"/>
              </a:spcBef>
              <a:spcAft>
                <a:spcPct val="0"/>
              </a:spcAft>
              <a:defRPr sz="2000" i="1">
                <a:solidFill>
                  <a:schemeClr val="tx1"/>
                </a:solidFill>
                <a:latin typeface="Arial" charset="0"/>
              </a:defRPr>
            </a:lvl7pPr>
            <a:lvl8pPr marL="3494151" indent="-232943" eaLnBrk="0" fontAlgn="base" hangingPunct="0">
              <a:spcBef>
                <a:spcPct val="50000"/>
              </a:spcBef>
              <a:spcAft>
                <a:spcPct val="0"/>
              </a:spcAft>
              <a:defRPr sz="2000" i="1">
                <a:solidFill>
                  <a:schemeClr val="tx1"/>
                </a:solidFill>
                <a:latin typeface="Arial" charset="0"/>
              </a:defRPr>
            </a:lvl8pPr>
            <a:lvl9pPr marL="3960038" indent="-232943" eaLnBrk="0" fontAlgn="base" hangingPunct="0">
              <a:spcBef>
                <a:spcPct val="50000"/>
              </a:spcBef>
              <a:spcAft>
                <a:spcPct val="0"/>
              </a:spcAft>
              <a:defRPr sz="2000" i="1">
                <a:solidFill>
                  <a:schemeClr val="tx1"/>
                </a:solidFill>
                <a:latin typeface="Arial" charset="0"/>
              </a:defRPr>
            </a:lvl9pPr>
          </a:lstStyle>
          <a:p>
            <a:fld id="{0D4FD8CD-D66E-4554-897C-4622DC087495}" type="slidenum">
              <a:rPr lang="en-US" sz="1200" i="0">
                <a:solidFill>
                  <a:srgbClr val="000000"/>
                </a:solidFill>
                <a:latin typeface="Times New Roman" pitchFamily="18" charset="0"/>
              </a:rPr>
              <a:pPr/>
              <a:t>57</a:t>
            </a:fld>
            <a:endParaRPr lang="en-US" sz="1200" i="0">
              <a:solidFill>
                <a:srgbClr val="000000"/>
              </a:solidFill>
              <a:latin typeface="Times New Roman" pitchFamily="18" charset="0"/>
            </a:endParaRPr>
          </a:p>
        </p:txBody>
      </p:sp>
    </p:spTree>
    <p:extLst>
      <p:ext uri="{BB962C8B-B14F-4D97-AF65-F5344CB8AC3E}">
        <p14:creationId xmlns:p14="http://schemas.microsoft.com/office/powerpoint/2010/main" val="24712461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smtClean="0"/>
              <a:t>Review Employee Rights</a:t>
            </a:r>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58</a:t>
            </a:fld>
            <a:endParaRPr lang="en-US" smtClean="0">
              <a:solidFill>
                <a:srgbClr val="000000"/>
              </a:solidFill>
            </a:endParaRPr>
          </a:p>
        </p:txBody>
      </p:sp>
    </p:spTree>
    <p:extLst>
      <p:ext uri="{BB962C8B-B14F-4D97-AF65-F5344CB8AC3E}">
        <p14:creationId xmlns:p14="http://schemas.microsoft.com/office/powerpoint/2010/main" val="1552295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Review Employee Rights</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59</a:t>
            </a:fld>
            <a:endParaRPr lang="en-US" smtClean="0">
              <a:solidFill>
                <a:srgbClr val="000000"/>
              </a:solidFill>
            </a:endParaRPr>
          </a:p>
        </p:txBody>
      </p:sp>
    </p:spTree>
    <p:extLst>
      <p:ext uri="{BB962C8B-B14F-4D97-AF65-F5344CB8AC3E}">
        <p14:creationId xmlns:p14="http://schemas.microsoft.com/office/powerpoint/2010/main" val="389063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types of operations and exposures</a:t>
            </a:r>
          </a:p>
          <a:p>
            <a:r>
              <a:rPr lang="en-US" dirty="0" smtClean="0"/>
              <a:t>Ag Industry has several types of Respiratory Hazards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6</a:t>
            </a:fld>
            <a:endParaRPr lang="en-US"/>
          </a:p>
        </p:txBody>
      </p:sp>
    </p:spTree>
    <p:extLst>
      <p:ext uri="{BB962C8B-B14F-4D97-AF65-F5344CB8AC3E}">
        <p14:creationId xmlns:p14="http://schemas.microsoft.com/office/powerpoint/2010/main" val="648453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smtClean="0"/>
              <a:t>Review Employee Rights – OSHA Publication Fact Sheet (FS) 3638</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60</a:t>
            </a:fld>
            <a:endParaRPr lang="en-US" smtClean="0">
              <a:solidFill>
                <a:srgbClr val="000000"/>
              </a:solidFill>
            </a:endParaRPr>
          </a:p>
        </p:txBody>
      </p:sp>
    </p:spTree>
    <p:extLst>
      <p:ext uri="{BB962C8B-B14F-4D97-AF65-F5344CB8AC3E}">
        <p14:creationId xmlns:p14="http://schemas.microsoft.com/office/powerpoint/2010/main" val="27444051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08478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protecting the respiratory system we need to understand the respiratory system includes the “entire” respiratory track which includes from the nose, sinuses, upper airways, bronchioles and lungs. </a:t>
            </a:r>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7</a:t>
            </a:fld>
            <a:endParaRPr lang="en-US"/>
          </a:p>
        </p:txBody>
      </p:sp>
    </p:spTree>
    <p:extLst>
      <p:ext uri="{BB962C8B-B14F-4D97-AF65-F5344CB8AC3E}">
        <p14:creationId xmlns:p14="http://schemas.microsoft.com/office/powerpoint/2010/main" val="401771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concerned about the particles that can reach the tiny airways of the lungs called Alveoli. </a:t>
            </a:r>
          </a:p>
          <a:p>
            <a:r>
              <a:rPr lang="en-US" dirty="0" err="1" smtClean="0"/>
              <a:t>Respirable</a:t>
            </a:r>
            <a:r>
              <a:rPr lang="en-US" dirty="0" smtClean="0"/>
              <a:t> dust along with fumes and gases can reach these areas of the lung where the exchange of oxygen takes place.</a:t>
            </a:r>
          </a:p>
          <a:p>
            <a:endParaRPr lang="en-US" dirty="0"/>
          </a:p>
          <a:p>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8</a:t>
            </a:fld>
            <a:endParaRPr lang="en-US"/>
          </a:p>
        </p:txBody>
      </p:sp>
    </p:spTree>
    <p:extLst>
      <p:ext uri="{BB962C8B-B14F-4D97-AF65-F5344CB8AC3E}">
        <p14:creationId xmlns:p14="http://schemas.microsoft.com/office/powerpoint/2010/main" val="347981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signs and symptoms that we need to be aware of that can signal</a:t>
            </a:r>
            <a:r>
              <a:rPr lang="en-US" baseline="0" dirty="0" smtClean="0"/>
              <a:t> problems related to </a:t>
            </a:r>
            <a:r>
              <a:rPr lang="en-US" dirty="0" smtClean="0"/>
              <a:t>respiratory exposures and illnesses.</a:t>
            </a:r>
          </a:p>
          <a:p>
            <a:r>
              <a:rPr lang="en-US" dirty="0" smtClean="0"/>
              <a:t>Monday morning</a:t>
            </a:r>
            <a:r>
              <a:rPr lang="en-US" baseline="0" dirty="0" smtClean="0"/>
              <a:t> syndrome – when you are gone for a few days and your symptoms subside and when you </a:t>
            </a:r>
            <a:r>
              <a:rPr lang="en-US" baseline="0" dirty="0" err="1" smtClean="0"/>
              <a:t>you</a:t>
            </a:r>
            <a:r>
              <a:rPr lang="en-US" baseline="0" dirty="0" smtClean="0"/>
              <a:t> return to the exposures then they come back.</a:t>
            </a:r>
            <a:endParaRPr lang="en-US" dirty="0" smtClean="0"/>
          </a:p>
          <a:p>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pPr/>
              <a:t>9</a:t>
            </a:fld>
            <a:endParaRPr lang="en-US"/>
          </a:p>
        </p:txBody>
      </p:sp>
    </p:spTree>
    <p:extLst>
      <p:ext uri="{BB962C8B-B14F-4D97-AF65-F5344CB8AC3E}">
        <p14:creationId xmlns:p14="http://schemas.microsoft.com/office/powerpoint/2010/main" val="42500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92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6/9/2017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64D9E89-FA4A-4B1D-8BF5-5FDECFBCBADF}" type="slidenum">
              <a:rPr lang="en-US"/>
              <a:pPr>
                <a:defRPr/>
              </a:pPr>
              <a:t>‹#›</a:t>
            </a:fld>
            <a:endParaRPr lang="en-US"/>
          </a:p>
        </p:txBody>
      </p:sp>
    </p:spTree>
    <p:extLst>
      <p:ext uri="{BB962C8B-B14F-4D97-AF65-F5344CB8AC3E}">
        <p14:creationId xmlns:p14="http://schemas.microsoft.com/office/powerpoint/2010/main" val="416204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39A777-A69C-4C2F-8C9C-E5A98B9C8397}" type="datetimeFigureOut">
              <a:rPr lang="en-US"/>
              <a:pPr>
                <a:defRPr/>
              </a:pPr>
              <a:t>6/9/2017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779FA8F-F2F0-439F-9E18-884234A2DA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6F9785F3-E61C-4C30-AC9A-02AF948D0603}" type="datetimeFigureOut">
              <a:rPr lang="en-US"/>
              <a:pPr>
                <a:defRPr/>
              </a:pPr>
              <a:t>6/9/2017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E56808E2-03B0-44E9-B940-BCC2A878D8E4}" type="slidenum">
              <a:rPr lang="en-US"/>
              <a:pPr>
                <a:defRPr/>
              </a:pPr>
              <a:t>‹#›</a:t>
            </a:fld>
            <a:endParaRPr lang="en-US"/>
          </a:p>
        </p:txBody>
      </p:sp>
    </p:spTree>
    <p:extLst>
      <p:ext uri="{BB962C8B-B14F-4D97-AF65-F5344CB8AC3E}">
        <p14:creationId xmlns:p14="http://schemas.microsoft.com/office/powerpoint/2010/main" val="241991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6/9/2017</a:t>
            </a:fld>
            <a:endParaRPr lang="en-US"/>
          </a:p>
        </p:txBody>
      </p:sp>
      <p:sp>
        <p:nvSpPr>
          <p:cNvPr id="3" name="Footer Placeholder 2"/>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F699346E-A7D4-473F-9A1A-D90813F5AA13}" type="slidenum">
              <a:rPr lang="en-US"/>
              <a:pPr>
                <a:defRPr/>
              </a:pPr>
              <a:t>‹#›</a:t>
            </a:fld>
            <a:endParaRPr lang="en-US"/>
          </a:p>
        </p:txBody>
      </p:sp>
    </p:spTree>
    <p:extLst>
      <p:ext uri="{BB962C8B-B14F-4D97-AF65-F5344CB8AC3E}">
        <p14:creationId xmlns:p14="http://schemas.microsoft.com/office/powerpoint/2010/main" val="2755619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6/9/2017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AEB3D24-29DA-4D85-9B70-EA39345BC82A}" type="slidenum">
              <a:rPr lang="en-US"/>
              <a:pPr>
                <a:defRPr/>
              </a:pPr>
              <a:t>‹#›</a:t>
            </a:fld>
            <a:endParaRPr lang="en-US"/>
          </a:p>
        </p:txBody>
      </p:sp>
    </p:spTree>
    <p:extLst>
      <p:ext uri="{BB962C8B-B14F-4D97-AF65-F5344CB8AC3E}">
        <p14:creationId xmlns:p14="http://schemas.microsoft.com/office/powerpoint/2010/main" val="1774546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3B6F5F-B9BD-442D-8067-7BC7279BC013}" type="datetime1">
              <a:rPr lang="en-US">
                <a:solidFill>
                  <a:srgbClr val="000000"/>
                </a:solidFill>
              </a:rPr>
              <a:pPr>
                <a:defRPr/>
              </a:pPr>
              <a:t>6/9/2017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88AE12-881A-4762-9BE8-13F447821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9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0A2B007-00A0-49BB-86EE-B4DF269AFCB4}" type="datetimeFigureOut">
              <a:rPr lang="en-US"/>
              <a:pPr>
                <a:defRPr/>
              </a:pPr>
              <a:t>6/9/2017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1345ED82-7835-4B54-84D6-6A2416BAE1BE}" type="slidenum">
              <a:rPr lang="en-US"/>
              <a:pPr>
                <a:defRPr/>
              </a:pPr>
              <a:t>‹#›</a:t>
            </a:fld>
            <a:endParaRPr lang="en-US"/>
          </a:p>
        </p:txBody>
      </p:sp>
    </p:spTree>
    <p:extLst>
      <p:ext uri="{BB962C8B-B14F-4D97-AF65-F5344CB8AC3E}">
        <p14:creationId xmlns:p14="http://schemas.microsoft.com/office/powerpoint/2010/main" val="13475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2B007-00A0-49BB-86EE-B4DF269AFCB4}"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66592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41359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2B007-00A0-49BB-86EE-B4DF269AFCB4}"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2B007-00A0-49BB-86EE-B4DF269AFCB4}" type="datetimeFigureOut">
              <a:rPr lang="en-US" smtClean="0"/>
              <a:pPr/>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2B007-00A0-49BB-86EE-B4DF269AFCB4}" type="datetimeFigureOut">
              <a:rPr lang="en-US" smtClean="0"/>
              <a:pPr/>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pPr/>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pPr/>
              <a:t>‹#›</a:t>
            </a:fld>
            <a:endParaRPr lang="en-US"/>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pPr/>
              <a:t>‹#›</a:t>
            </a:fld>
            <a:endParaRPr lang="en-US"/>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6/9/2017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0A2B007-00A0-49BB-86EE-B4DF269AFCB4}" type="datetimeFigureOut">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FE33810-F82E-4DAF-84C0-F86EFE207F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27BFE51B-167D-4D29-9277-80BF2B938522}" type="datetimeFigureOut">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4BBFB6A-3089-4925-B4F9-D418654F7B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cs typeface="+mn-cs"/>
              </a:defRPr>
            </a:lvl1pPr>
          </a:lstStyle>
          <a:p>
            <a:pPr>
              <a:defRPr/>
            </a:pPr>
            <a:fld id="{8A98F2FF-1B51-4343-A9B2-85CB5360001C}" type="datetimeFigureOut">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cs typeface="+mn-cs"/>
              </a:defRPr>
            </a:lvl1pPr>
          </a:lstStyle>
          <a:p>
            <a:pPr>
              <a:defRPr/>
            </a:pPr>
            <a:fld id="{9DFB5D6A-A8BE-4578-B237-7F3E5B83D9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0A2B007-00A0-49BB-86EE-B4DF269AFCB4}" type="datetimeFigureOut">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A7AE8717-F606-4569-B858-6F718FA97F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3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vl1pPr>
          </a:lstStyle>
          <a:p>
            <a:pPr fontAlgn="base">
              <a:spcAft>
                <a:spcPct val="0"/>
              </a:spcAft>
              <a:defRPr/>
            </a:pPr>
            <a:fld id="{17599D5B-0985-4CE1-8521-616B86EA6993}" type="datetime1">
              <a:rPr lang="en-US">
                <a:solidFill>
                  <a:srgbClr val="000000"/>
                </a:solidFill>
              </a:rPr>
              <a:pPr fontAlgn="base">
                <a:spcAft>
                  <a:spcPct val="0"/>
                </a:spcAft>
                <a:defRPr/>
              </a:pPr>
              <a:t>6/9/2017</a:t>
            </a:fld>
            <a:endParaRPr lang="en-US">
              <a:solidFill>
                <a:srgbClr val="000000"/>
              </a:solidFill>
            </a:endParaRPr>
          </a:p>
        </p:txBody>
      </p:sp>
      <p:sp>
        <p:nvSpPr>
          <p:cNvPr id="303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vl1pPr>
          </a:lstStyle>
          <a:p>
            <a:pPr fontAlgn="base">
              <a:spcAft>
                <a:spcPct val="0"/>
              </a:spcAft>
              <a:defRPr/>
            </a:pPr>
            <a:endParaRPr lang="en-US">
              <a:solidFill>
                <a:srgbClr val="000000"/>
              </a:solidFill>
            </a:endParaRPr>
          </a:p>
        </p:txBody>
      </p:sp>
      <p:sp>
        <p:nvSpPr>
          <p:cNvPr id="303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vl1pPr>
          </a:lstStyle>
          <a:p>
            <a:pPr fontAlgn="base">
              <a:spcAft>
                <a:spcPct val="0"/>
              </a:spcAft>
              <a:defRPr/>
            </a:pPr>
            <a:fld id="{A8CD4DEA-271B-456C-8718-E0800CEBEE7A}" type="slidenum">
              <a:rPr lang="en-US">
                <a:solidFill>
                  <a:srgbClr val="000000"/>
                </a:solidFill>
              </a:rPr>
              <a:pPr fontAlgn="base">
                <a:spcAft>
                  <a:spcPct val="0"/>
                </a:spcAft>
                <a:defRPr/>
              </a:pPr>
              <a:t>‹#›</a:t>
            </a:fld>
            <a:endParaRPr lang="en-US">
              <a:solidFill>
                <a:srgbClr val="000000"/>
              </a:solidFill>
            </a:endParaRPr>
          </a:p>
        </p:txBody>
      </p:sp>
      <p:pic>
        <p:nvPicPr>
          <p:cNvPr id="1031" name="Picture 7" descr="AgriSafe-sl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griSafe-farm"/>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0A2B007-00A0-49BB-86EE-B4DF269AFCB4}" type="datetimeFigureOut">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3561288E-6712-4608-955B-7F6D763380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6.wmf"/><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hyperlink" Target="http://www.osha.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hyperlink" Target="http://www.osha.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hyperlink" Target="http://www.whistleblowers.gov/"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5834" y="2514600"/>
            <a:ext cx="7772400" cy="1679575"/>
          </a:xfrm>
        </p:spPr>
        <p:txBody>
          <a:bodyPr>
            <a:normAutofit fontScale="90000"/>
          </a:bodyPr>
          <a:lstStyle/>
          <a:p>
            <a:r>
              <a:rPr lang="en-US" dirty="0" smtClean="0"/>
              <a:t>Respiratory Program</a:t>
            </a:r>
            <a:br>
              <a:rPr lang="en-US" dirty="0" smtClean="0"/>
            </a:br>
            <a:r>
              <a:rPr lang="en-US" dirty="0" smtClean="0"/>
              <a:t>Adapted to Agriculture </a:t>
            </a:r>
            <a:br>
              <a:rPr lang="en-US" dirty="0" smtClean="0"/>
            </a:br>
            <a:endParaRPr lang="en-US" sz="3600"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sz="3600" dirty="0" smtClean="0"/>
              <a:t>Choosing Appropriate </a:t>
            </a:r>
            <a:br>
              <a:rPr lang="en-US" sz="3600" dirty="0" smtClean="0"/>
            </a:br>
            <a:r>
              <a:rPr lang="en-US" sz="3600" dirty="0" smtClean="0"/>
              <a:t>Respirator Protection</a:t>
            </a:r>
          </a:p>
        </p:txBody>
      </p:sp>
      <p:sp>
        <p:nvSpPr>
          <p:cNvPr id="167939" name="Content Placeholder 2"/>
          <p:cNvSpPr>
            <a:spLocks noGrp="1"/>
          </p:cNvSpPr>
          <p:nvPr>
            <p:ph idx="1"/>
          </p:nvPr>
        </p:nvSpPr>
        <p:spPr>
          <a:xfrm>
            <a:off x="762000" y="2303134"/>
            <a:ext cx="8001000" cy="4525963"/>
          </a:xfrm>
        </p:spPr>
        <p:txBody>
          <a:bodyPr/>
          <a:lstStyle/>
          <a:p>
            <a:pPr lvl="1" eaLnBrk="1" hangingPunct="1">
              <a:buFont typeface="Arial" pitchFamily="34" charset="0"/>
              <a:buChar char="•"/>
            </a:pPr>
            <a:r>
              <a:rPr lang="en-US" sz="3600" dirty="0"/>
              <a:t>Understand Respiratory Hazards</a:t>
            </a:r>
          </a:p>
          <a:p>
            <a:pPr lvl="1" eaLnBrk="1" hangingPunct="1">
              <a:buFont typeface="Arial" pitchFamily="34" charset="0"/>
              <a:buChar char="•"/>
            </a:pPr>
            <a:r>
              <a:rPr lang="en-US" sz="3600" dirty="0"/>
              <a:t>Avoid High Risk Exposures if Possible</a:t>
            </a:r>
          </a:p>
          <a:p>
            <a:pPr lvl="1" eaLnBrk="1" hangingPunct="1">
              <a:buFont typeface="Arial" pitchFamily="34" charset="0"/>
              <a:buChar char="•"/>
            </a:pPr>
            <a:r>
              <a:rPr lang="en-US" sz="3600" dirty="0" smtClean="0"/>
              <a:t>Engineering controls</a:t>
            </a:r>
          </a:p>
          <a:p>
            <a:pPr lvl="1" eaLnBrk="1" hangingPunct="1">
              <a:buFont typeface="Arial" pitchFamily="34" charset="0"/>
              <a:buChar char="•"/>
            </a:pPr>
            <a:r>
              <a:rPr lang="en-US" sz="3600" dirty="0"/>
              <a:t>Multiple exposures</a:t>
            </a:r>
          </a:p>
          <a:p>
            <a:pPr lvl="1" eaLnBrk="1" hangingPunct="1">
              <a:buFont typeface="Arial" pitchFamily="34" charset="0"/>
              <a:buChar char="•"/>
            </a:pPr>
            <a:endParaRPr lang="en-US" sz="3600" dirty="0"/>
          </a:p>
        </p:txBody>
      </p:sp>
    </p:spTree>
    <p:extLst>
      <p:ext uri="{BB962C8B-B14F-4D97-AF65-F5344CB8AC3E}">
        <p14:creationId xmlns:p14="http://schemas.microsoft.com/office/powerpoint/2010/main" val="841776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0594" name="Title 3"/>
          <p:cNvSpPr>
            <a:spLocks noGrp="1"/>
          </p:cNvSpPr>
          <p:nvPr>
            <p:ph type="title"/>
          </p:nvPr>
        </p:nvSpPr>
        <p:spPr>
          <a:xfrm>
            <a:off x="1447800" y="0"/>
            <a:ext cx="8229600" cy="914400"/>
          </a:xfrm>
        </p:spPr>
        <p:txBody>
          <a:bodyPr/>
          <a:lstStyle/>
          <a:p>
            <a:pPr eaLnBrk="1" hangingPunct="1"/>
            <a:r>
              <a:rPr lang="en-US" sz="3600" dirty="0" smtClean="0"/>
              <a:t>Appropriate Respiratory Protection</a:t>
            </a:r>
          </a:p>
        </p:txBody>
      </p:sp>
      <p:sp>
        <p:nvSpPr>
          <p:cNvPr id="5" name="Content Placeholder 4"/>
          <p:cNvSpPr>
            <a:spLocks noGrp="1"/>
          </p:cNvSpPr>
          <p:nvPr>
            <p:ph idx="1"/>
          </p:nvPr>
        </p:nvSpPr>
        <p:spPr>
          <a:xfrm>
            <a:off x="1981200" y="1943154"/>
            <a:ext cx="6629400" cy="4525963"/>
          </a:xfrm>
        </p:spPr>
        <p:txBody>
          <a:bodyPr rtlCol="0">
            <a:normAutofit lnSpcReduction="10000"/>
          </a:bodyPr>
          <a:lstStyle/>
          <a:p>
            <a:pPr marL="0" indent="0" eaLnBrk="1" fontAlgn="auto" hangingPunct="1">
              <a:spcAft>
                <a:spcPts val="0"/>
              </a:spcAft>
              <a:buNone/>
              <a:defRPr/>
            </a:pPr>
            <a:r>
              <a:rPr lang="en-US" b="1" dirty="0" smtClean="0"/>
              <a:t>Choosing the right protection</a:t>
            </a:r>
          </a:p>
          <a:p>
            <a:pPr lvl="1" eaLnBrk="1" fontAlgn="auto" hangingPunct="1">
              <a:spcAft>
                <a:spcPts val="0"/>
              </a:spcAft>
              <a:buFont typeface="Arial" pitchFamily="34" charset="0"/>
              <a:buChar char="–"/>
              <a:defRPr/>
            </a:pPr>
            <a:r>
              <a:rPr lang="en-US" sz="3200" dirty="0" smtClean="0"/>
              <a:t>Right mask for the job</a:t>
            </a:r>
          </a:p>
          <a:p>
            <a:pPr lvl="1" eaLnBrk="1" fontAlgn="auto" hangingPunct="1">
              <a:spcAft>
                <a:spcPts val="0"/>
              </a:spcAft>
              <a:buFont typeface="Arial" pitchFamily="34" charset="0"/>
              <a:buChar char="–"/>
              <a:defRPr/>
            </a:pPr>
            <a:r>
              <a:rPr lang="en-US" sz="3200" dirty="0" smtClean="0"/>
              <a:t>The right fit for the mask</a:t>
            </a:r>
          </a:p>
          <a:p>
            <a:pPr lvl="1" eaLnBrk="1" fontAlgn="auto" hangingPunct="1">
              <a:spcAft>
                <a:spcPts val="0"/>
              </a:spcAft>
              <a:buFont typeface="Arial" pitchFamily="34" charset="0"/>
              <a:buChar char="–"/>
              <a:defRPr/>
            </a:pPr>
            <a:r>
              <a:rPr lang="en-US" sz="3200" dirty="0" smtClean="0"/>
              <a:t>Have masks available</a:t>
            </a:r>
          </a:p>
          <a:p>
            <a:pPr lvl="1" eaLnBrk="1" fontAlgn="auto" hangingPunct="1">
              <a:spcAft>
                <a:spcPts val="0"/>
              </a:spcAft>
              <a:buFont typeface="Arial" pitchFamily="34" charset="0"/>
              <a:buChar char="–"/>
              <a:defRPr/>
            </a:pPr>
            <a:r>
              <a:rPr lang="en-US" sz="3200" dirty="0"/>
              <a:t>Multiple types of protection may be </a:t>
            </a:r>
            <a:r>
              <a:rPr lang="en-US" sz="3200" dirty="0" smtClean="0"/>
              <a:t>needed</a:t>
            </a:r>
          </a:p>
          <a:p>
            <a:pPr lvl="1" eaLnBrk="1" fontAlgn="auto" hangingPunct="1">
              <a:spcAft>
                <a:spcPts val="0"/>
              </a:spcAft>
              <a:buFont typeface="Arial" pitchFamily="34" charset="0"/>
              <a:buChar char="–"/>
              <a:defRPr/>
            </a:pPr>
            <a:r>
              <a:rPr lang="en-US" sz="3200" dirty="0" smtClean="0"/>
              <a:t>Choices </a:t>
            </a:r>
            <a:r>
              <a:rPr lang="en-US" sz="3200" dirty="0"/>
              <a:t>can be expensive</a:t>
            </a:r>
          </a:p>
          <a:p>
            <a:pPr lvl="1" eaLnBrk="1" fontAlgn="auto" hangingPunct="1">
              <a:spcAft>
                <a:spcPts val="0"/>
              </a:spcAft>
              <a:buFont typeface="Arial" pitchFamily="34" charset="0"/>
              <a:buChar char="–"/>
              <a:defRPr/>
            </a:pPr>
            <a:r>
              <a:rPr lang="en-US" sz="3200" dirty="0"/>
              <a:t>Compliance is an issue</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90688" cy="1143000"/>
          </a:xfrm>
        </p:spPr>
        <p:txBody>
          <a:bodyPr rtlCol="0">
            <a:noAutofit/>
          </a:bodyPr>
          <a:lstStyle/>
          <a:p>
            <a:pPr eaLnBrk="1" fontAlgn="auto" hangingPunct="1">
              <a:spcAft>
                <a:spcPts val="0"/>
              </a:spcAft>
              <a:defRPr/>
            </a:pPr>
            <a:r>
              <a:rPr lang="en-US" sz="3200" dirty="0" smtClean="0"/>
              <a:t>OSHA’s Respiratory Protection </a:t>
            </a:r>
            <a:br>
              <a:rPr lang="en-US" sz="3200" dirty="0" smtClean="0"/>
            </a:br>
            <a:r>
              <a:rPr lang="en-US" sz="3200" dirty="0" smtClean="0"/>
              <a:t>Standard - 29 </a:t>
            </a:r>
            <a:r>
              <a:rPr lang="en-US" sz="3200" dirty="0"/>
              <a:t>CFR 1910.134 </a:t>
            </a:r>
          </a:p>
        </p:txBody>
      </p:sp>
      <p:pic>
        <p:nvPicPr>
          <p:cNvPr id="4098" name="Picture 2" title="Image of the OSHA webpage fo the Respiratory Protection Standar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4657" y="1371600"/>
            <a:ext cx="796544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title="Arrow Pointing to the Resource Link on the OSHA Web Page for the OSHA Respiratory Protection Standard"/>
          <p:cNvCxnSpPr/>
          <p:nvPr/>
        </p:nvCxnSpPr>
        <p:spPr>
          <a:xfrm flipH="1" flipV="1">
            <a:off x="2656114" y="2667000"/>
            <a:ext cx="3058886" cy="1905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Arrow Pointing to the Search Box on the OSHA Web Page for the OSHA Respiratory Protection Standard"/>
          <p:cNvCxnSpPr/>
          <p:nvPr/>
        </p:nvCxnSpPr>
        <p:spPr>
          <a:xfrm flipH="1" flipV="1">
            <a:off x="7217229" y="1752600"/>
            <a:ext cx="897436" cy="2361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57800" y="4582886"/>
            <a:ext cx="1276568" cy="369332"/>
          </a:xfrm>
          <a:prstGeom prst="rect">
            <a:avLst/>
          </a:prstGeom>
          <a:solidFill>
            <a:schemeClr val="accent1"/>
          </a:solidFill>
          <a:ln>
            <a:solidFill>
              <a:schemeClr val="tx1"/>
            </a:solidFill>
          </a:ln>
        </p:spPr>
        <p:txBody>
          <a:bodyPr wrap="none" rtlCol="0">
            <a:spAutoFit/>
          </a:bodyPr>
          <a:lstStyle/>
          <a:p>
            <a:r>
              <a:rPr lang="en-US" dirty="0" smtClean="0"/>
              <a:t>Regulations</a:t>
            </a:r>
            <a:endParaRPr lang="en-US" dirty="0"/>
          </a:p>
        </p:txBody>
      </p:sp>
      <p:sp>
        <p:nvSpPr>
          <p:cNvPr id="21" name="TextBox 20"/>
          <p:cNvSpPr txBox="1"/>
          <p:nvPr/>
        </p:nvSpPr>
        <p:spPr>
          <a:xfrm>
            <a:off x="7652710" y="4113666"/>
            <a:ext cx="923907" cy="369332"/>
          </a:xfrm>
          <a:prstGeom prst="rect">
            <a:avLst/>
          </a:prstGeom>
          <a:solidFill>
            <a:schemeClr val="accent1"/>
          </a:solidFill>
          <a:ln>
            <a:solidFill>
              <a:schemeClr val="tx1"/>
            </a:solidFill>
          </a:ln>
        </p:spPr>
        <p:txBody>
          <a:bodyPr wrap="none" rtlCol="0">
            <a:spAutoFit/>
          </a:bodyPr>
          <a:lstStyle/>
          <a:p>
            <a:r>
              <a:rPr lang="en-US" dirty="0" smtClean="0"/>
              <a:t>SEARCH</a:t>
            </a:r>
            <a:endParaRPr lang="en-US" dirty="0"/>
          </a:p>
        </p:txBody>
      </p:sp>
      <p:sp>
        <p:nvSpPr>
          <p:cNvPr id="22" name="TextBox 21"/>
          <p:cNvSpPr txBox="1"/>
          <p:nvPr/>
        </p:nvSpPr>
        <p:spPr>
          <a:xfrm>
            <a:off x="7217229" y="4856593"/>
            <a:ext cx="1183337" cy="369332"/>
          </a:xfrm>
          <a:prstGeom prst="rect">
            <a:avLst/>
          </a:prstGeom>
          <a:solidFill>
            <a:schemeClr val="accent1"/>
          </a:solidFill>
          <a:ln>
            <a:solidFill>
              <a:schemeClr val="accent1"/>
            </a:solidFill>
          </a:ln>
        </p:spPr>
        <p:txBody>
          <a:bodyPr wrap="none" rtlCol="0">
            <a:spAutoFit/>
          </a:bodyPr>
          <a:lstStyle/>
          <a:p>
            <a:r>
              <a:rPr lang="en-US" dirty="0" smtClean="0"/>
              <a:t>A- Z INDEX</a:t>
            </a:r>
            <a:endParaRPr lang="en-US" dirty="0"/>
          </a:p>
        </p:txBody>
      </p:sp>
      <p:cxnSp>
        <p:nvCxnSpPr>
          <p:cNvPr id="11" name="Straight Arrow Connector 10" title="Arrow Pointing to the A-Z Index Link on the OSHA Web Page for the OSHA Respiratory Protection Standard"/>
          <p:cNvCxnSpPr/>
          <p:nvPr/>
        </p:nvCxnSpPr>
        <p:spPr>
          <a:xfrm flipH="1" flipV="1">
            <a:off x="6172200" y="1905000"/>
            <a:ext cx="1373639" cy="30472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684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143000" y="0"/>
            <a:ext cx="8229600" cy="1143000"/>
          </a:xfrm>
        </p:spPr>
        <p:txBody>
          <a:bodyPr/>
          <a:lstStyle/>
          <a:p>
            <a:pPr eaLnBrk="1" hangingPunct="1"/>
            <a:r>
              <a:rPr lang="en-US" dirty="0" smtClean="0"/>
              <a:t>Scope </a:t>
            </a:r>
          </a:p>
        </p:txBody>
      </p:sp>
      <p:sp>
        <p:nvSpPr>
          <p:cNvPr id="167939" name="Content Placeholder 2"/>
          <p:cNvSpPr>
            <a:spLocks noGrp="1"/>
          </p:cNvSpPr>
          <p:nvPr>
            <p:ph idx="1"/>
          </p:nvPr>
        </p:nvSpPr>
        <p:spPr>
          <a:xfrm>
            <a:off x="990600" y="1752600"/>
            <a:ext cx="8001000" cy="4525963"/>
          </a:xfrm>
        </p:spPr>
        <p:txBody>
          <a:bodyPr/>
          <a:lstStyle/>
          <a:p>
            <a:pPr marL="0" indent="0" eaLnBrk="1" hangingPunct="1">
              <a:buNone/>
            </a:pPr>
            <a:r>
              <a:rPr lang="en-US" dirty="0" smtClean="0"/>
              <a:t>This </a:t>
            </a:r>
            <a:r>
              <a:rPr lang="en-US" dirty="0"/>
              <a:t>standard applies </a:t>
            </a:r>
            <a:r>
              <a:rPr lang="en-US" dirty="0" smtClean="0"/>
              <a:t>to</a:t>
            </a:r>
          </a:p>
          <a:p>
            <a:pPr lvl="1" eaLnBrk="1" hangingPunct="1"/>
            <a:r>
              <a:rPr lang="en-US" sz="3200" dirty="0"/>
              <a:t>General Industry (Part 1910),</a:t>
            </a:r>
          </a:p>
          <a:p>
            <a:pPr lvl="1" eaLnBrk="1" hangingPunct="1"/>
            <a:r>
              <a:rPr lang="en-US" sz="3200" dirty="0"/>
              <a:t>Shipyards (Part 1915),</a:t>
            </a:r>
          </a:p>
          <a:p>
            <a:pPr lvl="1" eaLnBrk="1" hangingPunct="1"/>
            <a:r>
              <a:rPr lang="en-US" sz="3200" dirty="0"/>
              <a:t>Marine Terminals (Part 1917),</a:t>
            </a:r>
          </a:p>
          <a:p>
            <a:pPr lvl="1" eaLnBrk="1" hangingPunct="1"/>
            <a:r>
              <a:rPr lang="en-US" sz="3200" dirty="0" err="1"/>
              <a:t>Longshoring</a:t>
            </a:r>
            <a:r>
              <a:rPr lang="en-US" sz="3200" dirty="0"/>
              <a:t> (Part 1918), and </a:t>
            </a:r>
          </a:p>
          <a:p>
            <a:pPr lvl="1" eaLnBrk="1" hangingPunct="1"/>
            <a:r>
              <a:rPr lang="en-US" sz="3200" dirty="0"/>
              <a:t>Construction (Part 1926).</a:t>
            </a:r>
          </a:p>
          <a:p>
            <a:pPr lvl="1" eaLnBrk="1" hangingPunct="1"/>
            <a:endParaRPr lang="en-US" sz="2000" dirty="0" smtClean="0"/>
          </a:p>
        </p:txBody>
      </p:sp>
    </p:spTree>
    <p:extLst>
      <p:ext uri="{BB962C8B-B14F-4D97-AF65-F5344CB8AC3E}">
        <p14:creationId xmlns:p14="http://schemas.microsoft.com/office/powerpoint/2010/main" val="2670704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533400" y="0"/>
            <a:ext cx="8229600" cy="1143000"/>
          </a:xfrm>
        </p:spPr>
        <p:txBody>
          <a:bodyPr/>
          <a:lstStyle/>
          <a:p>
            <a:pPr eaLnBrk="1" hangingPunct="1"/>
            <a:r>
              <a:rPr lang="en-US" sz="3600" dirty="0" smtClean="0"/>
              <a:t>Ag standards </a:t>
            </a:r>
          </a:p>
        </p:txBody>
      </p:sp>
      <p:sp>
        <p:nvSpPr>
          <p:cNvPr id="167939" name="Content Placeholder 2"/>
          <p:cNvSpPr>
            <a:spLocks noGrp="1"/>
          </p:cNvSpPr>
          <p:nvPr>
            <p:ph idx="1"/>
          </p:nvPr>
        </p:nvSpPr>
        <p:spPr>
          <a:xfrm>
            <a:off x="762000" y="1828800"/>
            <a:ext cx="8001000" cy="4525963"/>
          </a:xfrm>
        </p:spPr>
        <p:txBody>
          <a:bodyPr/>
          <a:lstStyle/>
          <a:p>
            <a:pPr eaLnBrk="1" hangingPunct="1">
              <a:buFont typeface="Arial" charset="0"/>
              <a:buNone/>
            </a:pPr>
            <a:r>
              <a:rPr lang="en-US" sz="2800" b="1" dirty="0" smtClean="0"/>
              <a:t>Occupational Safety &amp; Health Act of 1970 – Federal Laws &amp; Regulations Affecting Agricultural Employers  (29 CFR 1928) </a:t>
            </a:r>
          </a:p>
          <a:p>
            <a:pPr eaLnBrk="1" hangingPunct="1">
              <a:buFont typeface="Arial" charset="0"/>
              <a:buNone/>
            </a:pPr>
            <a:endParaRPr lang="en-US" sz="1600" b="1" dirty="0" smtClean="0"/>
          </a:p>
          <a:p>
            <a:pPr lvl="1" eaLnBrk="1" hangingPunct="1">
              <a:buFont typeface="Arial" charset="0"/>
              <a:buNone/>
            </a:pPr>
            <a:r>
              <a:rPr lang="en-US" dirty="0" smtClean="0"/>
              <a:t>8 sections</a:t>
            </a:r>
          </a:p>
          <a:p>
            <a:pPr lvl="1" eaLnBrk="1" hangingPunct="1">
              <a:buFont typeface="Arial" charset="0"/>
              <a:buNone/>
            </a:pPr>
            <a:r>
              <a:rPr lang="en-US" dirty="0" smtClean="0"/>
              <a:t>		. 1  Purpose and Scope</a:t>
            </a:r>
          </a:p>
          <a:p>
            <a:pPr lvl="1" eaLnBrk="1" hangingPunct="1">
              <a:buFont typeface="Arial" charset="0"/>
              <a:buNone/>
            </a:pPr>
            <a:r>
              <a:rPr lang="en-US" dirty="0" smtClean="0"/>
              <a:t>		. 21  Applicability and standards </a:t>
            </a:r>
          </a:p>
          <a:p>
            <a:pPr lvl="1" eaLnBrk="1" hangingPunct="1">
              <a:buFont typeface="Arial" charset="0"/>
              <a:buNone/>
            </a:pPr>
            <a:r>
              <a:rPr lang="en-US" dirty="0" smtClean="0"/>
              <a:t>Followed by 6 specific Agriculture standards</a:t>
            </a:r>
          </a:p>
          <a:p>
            <a:pPr lvl="1" eaLnBrk="1" hangingPunct="1">
              <a:buFont typeface="Arial" charset="0"/>
              <a:buNone/>
            </a:pPr>
            <a:endParaRPr lang="en-US" sz="2400" b="1" dirty="0" smtClean="0">
              <a:solidFill>
                <a:srgbClr val="C00000"/>
              </a:solidFill>
            </a:endParaRPr>
          </a:p>
          <a:p>
            <a:pPr eaLnBrk="1" hangingPunct="1"/>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rtlCol="0">
            <a:noAutofit/>
          </a:bodyPr>
          <a:lstStyle/>
          <a:p>
            <a:pPr eaLnBrk="1" fontAlgn="auto" hangingPunct="1">
              <a:spcAft>
                <a:spcPts val="0"/>
              </a:spcAft>
              <a:defRPr/>
            </a:pPr>
            <a:r>
              <a:rPr lang="en-US" sz="3600" dirty="0" smtClean="0"/>
              <a:t>General Industry </a:t>
            </a:r>
            <a:br>
              <a:rPr lang="en-US" sz="3600" dirty="0" smtClean="0"/>
            </a:br>
            <a:r>
              <a:rPr lang="en-US" sz="3600" dirty="0" smtClean="0"/>
              <a:t>applicable standards</a:t>
            </a:r>
            <a:endParaRPr lang="en-US" sz="3600" dirty="0"/>
          </a:p>
        </p:txBody>
      </p:sp>
      <p:sp>
        <p:nvSpPr>
          <p:cNvPr id="3" name="Content Placeholder 2"/>
          <p:cNvSpPr>
            <a:spLocks noGrp="1"/>
          </p:cNvSpPr>
          <p:nvPr>
            <p:ph idx="1"/>
          </p:nvPr>
        </p:nvSpPr>
        <p:spPr>
          <a:xfrm>
            <a:off x="685800" y="1951037"/>
            <a:ext cx="8229600" cy="4525963"/>
          </a:xfrm>
        </p:spPr>
        <p:txBody>
          <a:bodyPr rtlCol="0">
            <a:normAutofit lnSpcReduction="10000"/>
          </a:bodyPr>
          <a:lstStyle/>
          <a:p>
            <a:pPr lvl="1" eaLnBrk="1" fontAlgn="auto" hangingPunct="1">
              <a:spcAft>
                <a:spcPts val="0"/>
              </a:spcAft>
              <a:buFont typeface="Arial" pitchFamily="34" charset="0"/>
              <a:buChar char="–"/>
              <a:defRPr/>
            </a:pPr>
            <a:r>
              <a:rPr lang="en-US" sz="2400" b="1" dirty="0" smtClean="0"/>
              <a:t>29 CFR 1910.142: Temporary Labor Camps</a:t>
            </a:r>
          </a:p>
          <a:p>
            <a:pPr lvl="1" eaLnBrk="1" fontAlgn="auto" hangingPunct="1">
              <a:spcAft>
                <a:spcPts val="0"/>
              </a:spcAft>
              <a:buFont typeface="Arial" pitchFamily="34" charset="0"/>
              <a:buChar char="–"/>
              <a:defRPr/>
            </a:pPr>
            <a:r>
              <a:rPr lang="en-US" sz="2400" b="1" dirty="0" smtClean="0"/>
              <a:t>29 CFR 1910.111(a) and (b): Storage &amp; Handling of Anhydrous Ammonia</a:t>
            </a:r>
          </a:p>
          <a:p>
            <a:pPr lvl="1" eaLnBrk="1" fontAlgn="auto" hangingPunct="1">
              <a:spcAft>
                <a:spcPts val="0"/>
              </a:spcAft>
              <a:buFont typeface="Arial" pitchFamily="34" charset="0"/>
              <a:buChar char="–"/>
              <a:defRPr/>
            </a:pPr>
            <a:r>
              <a:rPr lang="en-US" sz="2400" b="1" dirty="0" smtClean="0"/>
              <a:t>29 CFR 1910.266: Logging Operations</a:t>
            </a:r>
          </a:p>
          <a:p>
            <a:pPr lvl="1" eaLnBrk="1" fontAlgn="auto" hangingPunct="1">
              <a:spcAft>
                <a:spcPts val="0"/>
              </a:spcAft>
              <a:buFont typeface="Arial" pitchFamily="34" charset="0"/>
              <a:buChar char="–"/>
              <a:defRPr/>
            </a:pPr>
            <a:r>
              <a:rPr lang="en-US" sz="2400" b="1" dirty="0" smtClean="0"/>
              <a:t>29CFR 1910.145: Slow Moving Vehicles</a:t>
            </a:r>
          </a:p>
          <a:p>
            <a:pPr lvl="1" eaLnBrk="1" fontAlgn="auto" hangingPunct="1">
              <a:spcAft>
                <a:spcPts val="0"/>
              </a:spcAft>
              <a:buFont typeface="Arial" pitchFamily="34" charset="0"/>
              <a:buChar char="–"/>
              <a:defRPr/>
            </a:pPr>
            <a:r>
              <a:rPr lang="en-US" sz="2400" b="1" dirty="0" smtClean="0"/>
              <a:t>29 CFR 1910.1201: DOT Markings</a:t>
            </a:r>
          </a:p>
          <a:p>
            <a:pPr lvl="1" eaLnBrk="1" fontAlgn="auto" hangingPunct="1">
              <a:spcAft>
                <a:spcPts val="0"/>
              </a:spcAft>
              <a:buFont typeface="Arial" pitchFamily="34" charset="0"/>
              <a:buChar char="–"/>
              <a:defRPr/>
            </a:pPr>
            <a:r>
              <a:rPr lang="en-US" sz="2400" b="1" dirty="0" smtClean="0"/>
              <a:t>29 CFR 1910.1200: Hazard Communication </a:t>
            </a:r>
          </a:p>
          <a:p>
            <a:pPr lvl="1" eaLnBrk="1" fontAlgn="auto" hangingPunct="1">
              <a:spcAft>
                <a:spcPts val="0"/>
              </a:spcAft>
              <a:buFont typeface="Arial" pitchFamily="34" charset="0"/>
              <a:buChar char="–"/>
              <a:defRPr/>
            </a:pPr>
            <a:r>
              <a:rPr lang="en-US" sz="2400" b="1" dirty="0"/>
              <a:t>29 </a:t>
            </a:r>
            <a:r>
              <a:rPr lang="en-US" sz="2400" b="1" dirty="0" smtClean="0"/>
              <a:t>CFR1910.1027 Cadmium  (welding, grinding, painting) </a:t>
            </a:r>
          </a:p>
          <a:p>
            <a:pPr eaLnBrk="1" fontAlgn="auto" hangingPunct="1">
              <a:spcAft>
                <a:spcPts val="0"/>
              </a:spcAft>
              <a:buFont typeface="Arial" pitchFamily="34" charset="0"/>
              <a:buChar char="•"/>
              <a:defRPr/>
            </a:pPr>
            <a:r>
              <a:rPr lang="en-US" dirty="0" smtClean="0"/>
              <a:t>These standards can be cited directly</a:t>
            </a:r>
          </a:p>
          <a:p>
            <a:pPr marL="0" indent="0" eaLnBrk="1" fontAlgn="auto" hangingPunct="1">
              <a:spcAft>
                <a:spcPts val="0"/>
              </a:spcAft>
              <a:buNone/>
              <a:defRPr/>
            </a:pP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1010" name="Title 1"/>
          <p:cNvSpPr>
            <a:spLocks noGrp="1"/>
          </p:cNvSpPr>
          <p:nvPr>
            <p:ph type="title"/>
          </p:nvPr>
        </p:nvSpPr>
        <p:spPr>
          <a:xfrm>
            <a:off x="1295400" y="0"/>
            <a:ext cx="8229600" cy="1143000"/>
          </a:xfrm>
        </p:spPr>
        <p:txBody>
          <a:bodyPr/>
          <a:lstStyle/>
          <a:p>
            <a:pPr eaLnBrk="1" hangingPunct="1"/>
            <a:r>
              <a:rPr lang="en-US" sz="3600" dirty="0" smtClean="0"/>
              <a:t>General Duty Clause </a:t>
            </a:r>
          </a:p>
        </p:txBody>
      </p:sp>
      <p:sp>
        <p:nvSpPr>
          <p:cNvPr id="171011" name="Content Placeholder 2"/>
          <p:cNvSpPr>
            <a:spLocks noGrp="1"/>
          </p:cNvSpPr>
          <p:nvPr>
            <p:ph idx="1"/>
          </p:nvPr>
        </p:nvSpPr>
        <p:spPr/>
        <p:txBody>
          <a:bodyPr/>
          <a:lstStyle/>
          <a:p>
            <a:pPr eaLnBrk="1" hangingPunct="1"/>
            <a:r>
              <a:rPr lang="en-US" dirty="0" smtClean="0"/>
              <a:t>General Duty Clause [5(a)(1) of the OSH Act )</a:t>
            </a:r>
          </a:p>
          <a:p>
            <a:pPr eaLnBrk="1" hangingPunct="1"/>
            <a:r>
              <a:rPr lang="en-US" dirty="0" smtClean="0"/>
              <a:t>Use this when the standard is not specific to the industry (Agriculture) </a:t>
            </a:r>
          </a:p>
          <a:p>
            <a:pPr lvl="1" eaLnBrk="1" hangingPunct="1"/>
            <a:r>
              <a:rPr lang="en-US" dirty="0"/>
              <a:t>29 CFR 1910.134: Respiratory Protection</a:t>
            </a:r>
          </a:p>
          <a:p>
            <a:pPr lvl="1" eaLnBrk="1" hangingPunct="1"/>
            <a:endParaRPr lang="en-US" dirty="0" smtClean="0"/>
          </a:p>
          <a:p>
            <a:pPr lvl="1" eaLnBrk="1" hangingPunct="1">
              <a:buFont typeface="Arial" charset="0"/>
              <a:buNone/>
            </a:pPr>
            <a:endParaRPr lang="en-US" b="1" dirty="0" smtClean="0"/>
          </a:p>
          <a:p>
            <a:pPr eaLnBrk="1" hangingPunct="1"/>
            <a:endParaRPr lang="en-US" dirty="0" smtClean="0"/>
          </a:p>
        </p:txBody>
      </p:sp>
      <p:pic>
        <p:nvPicPr>
          <p:cNvPr id="2050" name="Picture 2" title="Image of a person being fit teste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00400" y="4038600"/>
            <a:ext cx="2663825" cy="177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sz="3600" dirty="0" smtClean="0"/>
              <a:t>             Additional OSHA Standards     	</a:t>
            </a:r>
            <a:r>
              <a:rPr lang="en-US" sz="3600" u="sng" dirty="0" smtClean="0"/>
              <a:t>related</a:t>
            </a:r>
            <a:r>
              <a:rPr lang="en-US" sz="3600" dirty="0" smtClean="0"/>
              <a:t> to  Agriculture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29 CFR 1910.95: Hearing Conservation                                &amp; Noise Exposure</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dirty="0" smtClean="0"/>
              <a:t>29 CFR 1910.133: Eye &amp; Face Protection</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a:t>29 CFR 1910.132: General </a:t>
            </a:r>
            <a:r>
              <a:rPr lang="en-US" sz="2800" dirty="0" smtClean="0"/>
              <a:t> Requirements </a:t>
            </a:r>
            <a:r>
              <a:rPr lang="en-US" sz="2800" dirty="0"/>
              <a:t>for Personal Protective Equipment  </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pic>
        <p:nvPicPr>
          <p:cNvPr id="177156" name="Content Placeholder 7" descr="P3190098.JPG" title="Image of an eye glasses display cas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7442" y="4038600"/>
            <a:ext cx="143175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P3190010.JPG" title="Image of a man inserting Eye Protectio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1023" y="1981200"/>
            <a:ext cx="193577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1371600" y="0"/>
            <a:ext cx="7543800" cy="914400"/>
          </a:xfrm>
        </p:spPr>
        <p:txBody>
          <a:bodyPr/>
          <a:lstStyle/>
          <a:p>
            <a:pPr eaLnBrk="1" hangingPunct="1"/>
            <a:r>
              <a:rPr lang="en-US" sz="3600" dirty="0" smtClean="0"/>
              <a:t>State to State</a:t>
            </a:r>
          </a:p>
        </p:txBody>
      </p:sp>
      <p:sp>
        <p:nvSpPr>
          <p:cNvPr id="90115" name="Content Placeholder 2"/>
          <p:cNvSpPr>
            <a:spLocks noGrp="1"/>
          </p:cNvSpPr>
          <p:nvPr>
            <p:ph idx="1"/>
          </p:nvPr>
        </p:nvSpPr>
        <p:spPr>
          <a:xfrm>
            <a:off x="1600200" y="1905000"/>
            <a:ext cx="7086600" cy="4221163"/>
          </a:xfrm>
        </p:spPr>
        <p:txBody>
          <a:bodyPr/>
          <a:lstStyle/>
          <a:p>
            <a:pPr eaLnBrk="1" hangingPunct="1">
              <a:buFont typeface="Arial" charset="0"/>
              <a:buNone/>
            </a:pPr>
            <a:r>
              <a:rPr lang="en-US" i="1" dirty="0" smtClean="0"/>
              <a:t>	</a:t>
            </a:r>
            <a:r>
              <a:rPr lang="en-US" sz="2800" dirty="0" smtClean="0"/>
              <a:t>Important to check with your state OSHA  since there are 25 states that match or exceed this OSHA Instruction</a:t>
            </a:r>
          </a:p>
        </p:txBody>
      </p:sp>
      <p:pic>
        <p:nvPicPr>
          <p:cNvPr id="90116" name="Picture 2" descr="Map with Lege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581400"/>
            <a:ext cx="3886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295400" y="152400"/>
            <a:ext cx="8229600" cy="1143000"/>
          </a:xfrm>
        </p:spPr>
        <p:txBody>
          <a:bodyPr/>
          <a:lstStyle/>
          <a:p>
            <a:pPr eaLnBrk="1" hangingPunct="1"/>
            <a:r>
              <a:rPr lang="en-US" sz="3600" dirty="0" smtClean="0"/>
              <a:t>Organization of Respiratory Standard</a:t>
            </a:r>
          </a:p>
        </p:txBody>
      </p:sp>
      <p:sp>
        <p:nvSpPr>
          <p:cNvPr id="7" name="Rectangle 3"/>
          <p:cNvSpPr>
            <a:spLocks noGrp="1" noChangeArrowheads="1"/>
          </p:cNvSpPr>
          <p:nvPr>
            <p:ph idx="1"/>
          </p:nvPr>
        </p:nvSpPr>
        <p:spPr>
          <a:noFill/>
        </p:spPr>
        <p:txBody>
          <a:bodyPr lIns="93663" tIns="47625" rIns="93663" bIns="47625">
            <a:normAutofit/>
          </a:bodyPr>
          <a:lstStyle/>
          <a:p>
            <a:pPr marL="458788" indent="-458788">
              <a:buFont typeface="CommonBullets" pitchFamily="34" charset="2"/>
              <a:buNone/>
            </a:pPr>
            <a:r>
              <a:rPr lang="en-US" sz="2200" dirty="0" smtClean="0"/>
              <a:t>(a)	Permissible practice</a:t>
            </a:r>
          </a:p>
          <a:p>
            <a:pPr marL="458788" indent="-458788">
              <a:buFont typeface="CommonBullets" pitchFamily="34" charset="2"/>
              <a:buNone/>
            </a:pPr>
            <a:r>
              <a:rPr lang="en-US" sz="2200" dirty="0" smtClean="0"/>
              <a:t>(b)	Definitions</a:t>
            </a:r>
          </a:p>
          <a:p>
            <a:pPr marL="458788" indent="-458788">
              <a:buFont typeface="CommonBullets" pitchFamily="34" charset="2"/>
              <a:buNone/>
            </a:pPr>
            <a:r>
              <a:rPr lang="en-US" sz="2200" dirty="0" smtClean="0"/>
              <a:t>(c)	Respirator program</a:t>
            </a:r>
          </a:p>
          <a:p>
            <a:pPr marL="458788" indent="-458788">
              <a:buFont typeface="CommonBullets" pitchFamily="34" charset="2"/>
              <a:buNone/>
            </a:pPr>
            <a:r>
              <a:rPr lang="en-US" sz="2200" dirty="0" smtClean="0"/>
              <a:t>(d)	Selection of respirators</a:t>
            </a:r>
          </a:p>
          <a:p>
            <a:pPr marL="458788" indent="-458788">
              <a:buFont typeface="CommonBullets" pitchFamily="34" charset="2"/>
              <a:buNone/>
            </a:pPr>
            <a:r>
              <a:rPr lang="en-US" sz="2200" dirty="0" smtClean="0"/>
              <a:t>(e)	Medical evaluation</a:t>
            </a:r>
          </a:p>
          <a:p>
            <a:pPr marL="458788" indent="-458788">
              <a:buFont typeface="CommonBullets" pitchFamily="34" charset="2"/>
              <a:buNone/>
            </a:pPr>
            <a:r>
              <a:rPr lang="en-US" sz="2200" dirty="0" smtClean="0"/>
              <a:t>(f) 	Fit testing</a:t>
            </a:r>
          </a:p>
          <a:p>
            <a:pPr marL="458788" indent="-458788">
              <a:buFont typeface="CommonBullets" pitchFamily="34" charset="2"/>
              <a:buNone/>
            </a:pPr>
            <a:r>
              <a:rPr lang="en-US" sz="2200" dirty="0" smtClean="0"/>
              <a:t>(g)	Use of respirators</a:t>
            </a:r>
          </a:p>
          <a:p>
            <a:pPr marL="458788" indent="-458788">
              <a:buFont typeface="CommonBullets" pitchFamily="34" charset="2"/>
              <a:buNone/>
            </a:pPr>
            <a:r>
              <a:rPr lang="en-US" sz="2200" dirty="0" smtClean="0"/>
              <a:t>(h)	Maintenance and care</a:t>
            </a:r>
          </a:p>
          <a:p>
            <a:pPr marL="458788" indent="-458788">
              <a:buFont typeface="CommonBullets" pitchFamily="34" charset="2"/>
              <a:buNone/>
            </a:pPr>
            <a:r>
              <a:rPr lang="en-US" sz="2200" dirty="0" smtClean="0"/>
              <a:t>(i)	Breathing air quality and use</a:t>
            </a:r>
          </a:p>
          <a:p>
            <a:pPr marL="458788" indent="-458788">
              <a:buFont typeface="CommonBullets" pitchFamily="34" charset="2"/>
              <a:buNone/>
            </a:pPr>
            <a:r>
              <a:rPr lang="en-US" sz="2200" dirty="0" smtClean="0"/>
              <a:t>(j)	Identification of filters,                                                                            cartridges, and canisters</a:t>
            </a:r>
          </a:p>
        </p:txBody>
      </p:sp>
      <p:sp>
        <p:nvSpPr>
          <p:cNvPr id="8" name="Rectangle 4"/>
          <p:cNvSpPr txBox="1">
            <a:spLocks noChangeArrowheads="1"/>
          </p:cNvSpPr>
          <p:nvPr/>
        </p:nvSpPr>
        <p:spPr>
          <a:xfrm>
            <a:off x="4724977" y="1513894"/>
            <a:ext cx="3961535" cy="4955888"/>
          </a:xfrm>
          <a:prstGeom prst="rect">
            <a:avLst/>
          </a:prstGeom>
          <a:noFill/>
        </p:spPr>
        <p:txBody>
          <a:bodyPr lIns="93663" tIns="47625" rIns="93663" bIns="4762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8788" indent="-458788">
              <a:buFont typeface="CommonBullets" pitchFamily="34" charset="2"/>
              <a:buNone/>
            </a:pPr>
            <a:r>
              <a:rPr lang="en-US" sz="2200" dirty="0" smtClean="0"/>
              <a:t>(k)	Training and information</a:t>
            </a:r>
          </a:p>
          <a:p>
            <a:pPr marL="458788" indent="-458788">
              <a:buFont typeface="CommonBullets" pitchFamily="34" charset="2"/>
              <a:buNone/>
            </a:pPr>
            <a:r>
              <a:rPr lang="en-US" sz="2200" dirty="0" smtClean="0"/>
              <a:t>(l)	Program evaluation</a:t>
            </a:r>
          </a:p>
          <a:p>
            <a:pPr marL="458788" indent="-458788">
              <a:buFont typeface="CommonBullets" pitchFamily="34" charset="2"/>
              <a:buNone/>
            </a:pPr>
            <a:r>
              <a:rPr lang="en-US" sz="2200" dirty="0" smtClean="0"/>
              <a:t>(m)	Recordkeeping</a:t>
            </a:r>
          </a:p>
          <a:p>
            <a:pPr marL="458788" indent="-458788">
              <a:buFont typeface="CommonBullets" pitchFamily="34" charset="2"/>
              <a:buNone/>
            </a:pPr>
            <a:r>
              <a:rPr lang="en-US" sz="2200" dirty="0" smtClean="0"/>
              <a:t>(n)	Dates </a:t>
            </a:r>
          </a:p>
          <a:p>
            <a:pPr marL="458788" indent="-458788">
              <a:buFont typeface="CommonBullets" pitchFamily="34" charset="2"/>
              <a:buNone/>
            </a:pPr>
            <a:r>
              <a:rPr lang="en-US" sz="2200" dirty="0" smtClean="0"/>
              <a:t>(o)	Appendices (mandatory)</a:t>
            </a:r>
          </a:p>
          <a:p>
            <a:pPr marL="458788" indent="-458788">
              <a:buFont typeface="CommonBullets" pitchFamily="34" charset="2"/>
              <a:buNone/>
            </a:pPr>
            <a:r>
              <a:rPr lang="en-US" sz="2200" dirty="0" smtClean="0"/>
              <a:t>	</a:t>
            </a:r>
            <a:r>
              <a:rPr lang="en-US" sz="2100" dirty="0" smtClean="0"/>
              <a:t>A: Fit Testing Procedures</a:t>
            </a:r>
          </a:p>
          <a:p>
            <a:pPr marL="458788" indent="-458788">
              <a:buFont typeface="CommonBullets" pitchFamily="34" charset="2"/>
              <a:buNone/>
            </a:pPr>
            <a:r>
              <a:rPr lang="en-US" sz="2100" dirty="0" smtClean="0"/>
              <a:t>	B-1: User Seal Checks</a:t>
            </a:r>
          </a:p>
          <a:p>
            <a:pPr marL="458788" indent="-458788">
              <a:buFont typeface="CommonBullets" pitchFamily="34" charset="2"/>
              <a:buNone/>
            </a:pPr>
            <a:r>
              <a:rPr lang="en-US" sz="2100" dirty="0" smtClean="0"/>
              <a:t>	B-2: Cleaning Procedures</a:t>
            </a:r>
          </a:p>
          <a:p>
            <a:pPr marL="458788" indent="-458788">
              <a:buFont typeface="CommonBullets" pitchFamily="34" charset="2"/>
              <a:buNone/>
            </a:pPr>
            <a:r>
              <a:rPr lang="en-US" sz="2100" dirty="0" smtClean="0"/>
              <a:t>	C: Medical Questionnaire</a:t>
            </a:r>
          </a:p>
          <a:p>
            <a:pPr marL="458788" indent="-458788">
              <a:buFont typeface="CommonBullets" pitchFamily="34" charset="2"/>
              <a:buNone/>
            </a:pPr>
            <a:r>
              <a:rPr lang="en-US" sz="2100" dirty="0" smtClean="0"/>
              <a:t>	D: Information for Employees        Wearing Respirators When Not Required Under the Standard</a:t>
            </a:r>
          </a:p>
        </p:txBody>
      </p:sp>
    </p:spTree>
    <p:extLst>
      <p:ext uri="{BB962C8B-B14F-4D97-AF65-F5344CB8AC3E}">
        <p14:creationId xmlns:p14="http://schemas.microsoft.com/office/powerpoint/2010/main" val="294260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990600"/>
          </a:xfrm>
        </p:spPr>
        <p:txBody>
          <a:bodyPr>
            <a:normAutofit/>
          </a:bodyPr>
          <a:lstStyle/>
          <a:p>
            <a:r>
              <a:rPr lang="en-US" sz="3600" dirty="0" smtClean="0"/>
              <a:t>Susan Harwood Training Grant</a:t>
            </a:r>
            <a:endParaRPr lang="en-US" sz="3600" dirty="0"/>
          </a:p>
        </p:txBody>
      </p:sp>
      <p:sp>
        <p:nvSpPr>
          <p:cNvPr id="3" name="Content Placeholder 2"/>
          <p:cNvSpPr>
            <a:spLocks noGrp="1"/>
          </p:cNvSpPr>
          <p:nvPr>
            <p:ph idx="1"/>
          </p:nvPr>
        </p:nvSpPr>
        <p:spPr>
          <a:xfrm>
            <a:off x="2133600" y="2141537"/>
            <a:ext cx="6553200" cy="2811463"/>
          </a:xfrm>
        </p:spPr>
        <p:txBody>
          <a:bodyPr>
            <a:normAutofit/>
          </a:bodyPr>
          <a:lstStyle/>
          <a:p>
            <a:pPr marL="0" lvl="0" indent="0">
              <a:lnSpc>
                <a:spcPct val="120000"/>
              </a:lnSpc>
              <a:buNone/>
            </a:pPr>
            <a:r>
              <a:rPr lang="en-US" sz="2000" dirty="0">
                <a:solidFill>
                  <a:prstClr val="black"/>
                </a:solidFill>
              </a:rPr>
              <a:t>This material was produced under a grant (SH – 26280 - SH4)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marL="0" lv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2386681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a:xfrm>
            <a:off x="1524000" y="0"/>
            <a:ext cx="7924800" cy="914400"/>
          </a:xfrm>
        </p:spPr>
        <p:txBody>
          <a:bodyPr/>
          <a:lstStyle/>
          <a:p>
            <a:pPr eaLnBrk="1" hangingPunct="1"/>
            <a:r>
              <a:rPr lang="en-US" sz="3600" dirty="0" smtClean="0"/>
              <a:t>Respiratory Program Elements</a:t>
            </a:r>
          </a:p>
        </p:txBody>
      </p:sp>
      <p:sp>
        <p:nvSpPr>
          <p:cNvPr id="3" name="Content Placeholder 2"/>
          <p:cNvSpPr>
            <a:spLocks noGrp="1"/>
          </p:cNvSpPr>
          <p:nvPr>
            <p:ph idx="1"/>
          </p:nvPr>
        </p:nvSpPr>
        <p:spPr>
          <a:xfrm>
            <a:off x="2667000" y="1828800"/>
            <a:ext cx="6172200" cy="4525963"/>
          </a:xfrm>
        </p:spPr>
        <p:txBody>
          <a:bodyPr rtlCol="0">
            <a:normAutofit lnSpcReduction="10000"/>
          </a:bodyPr>
          <a:lstStyle/>
          <a:p>
            <a:pPr marL="0" indent="0" eaLnBrk="1" fontAlgn="auto" hangingPunct="1">
              <a:spcAft>
                <a:spcPts val="0"/>
              </a:spcAft>
              <a:buNone/>
              <a:defRPr/>
            </a:pPr>
            <a:r>
              <a:rPr lang="en-US" dirty="0"/>
              <a:t>1.  Selection</a:t>
            </a:r>
          </a:p>
          <a:p>
            <a:pPr marL="0" indent="0" eaLnBrk="1" fontAlgn="auto" hangingPunct="1">
              <a:spcAft>
                <a:spcPts val="0"/>
              </a:spcAft>
              <a:buNone/>
              <a:defRPr/>
            </a:pPr>
            <a:r>
              <a:rPr lang="en-US" dirty="0"/>
              <a:t>2.  Medical evaluation</a:t>
            </a:r>
          </a:p>
          <a:p>
            <a:pPr marL="0" indent="0" eaLnBrk="1" fontAlgn="auto" hangingPunct="1">
              <a:spcAft>
                <a:spcPts val="0"/>
              </a:spcAft>
              <a:buNone/>
              <a:defRPr/>
            </a:pPr>
            <a:r>
              <a:rPr lang="en-US" dirty="0"/>
              <a:t>3.  Fit testing</a:t>
            </a:r>
          </a:p>
          <a:p>
            <a:pPr marL="0" indent="0" eaLnBrk="1" fontAlgn="auto" hangingPunct="1">
              <a:spcAft>
                <a:spcPts val="0"/>
              </a:spcAft>
              <a:buNone/>
              <a:defRPr/>
            </a:pPr>
            <a:r>
              <a:rPr lang="en-US" dirty="0"/>
              <a:t>4.  Use</a:t>
            </a:r>
          </a:p>
          <a:p>
            <a:pPr marL="0" indent="0" eaLnBrk="1" fontAlgn="auto" hangingPunct="1">
              <a:spcAft>
                <a:spcPts val="0"/>
              </a:spcAft>
              <a:buNone/>
              <a:defRPr/>
            </a:pPr>
            <a:r>
              <a:rPr lang="en-US" dirty="0"/>
              <a:t>5.  Maintenance and care</a:t>
            </a:r>
          </a:p>
          <a:p>
            <a:pPr marL="0" indent="0" eaLnBrk="1" fontAlgn="auto" hangingPunct="1">
              <a:spcAft>
                <a:spcPts val="0"/>
              </a:spcAft>
              <a:buNone/>
              <a:defRPr/>
            </a:pPr>
            <a:r>
              <a:rPr lang="en-US" dirty="0"/>
              <a:t>6.  Breathing air quality and use</a:t>
            </a:r>
          </a:p>
          <a:p>
            <a:pPr marL="0" indent="0" eaLnBrk="1" fontAlgn="auto" hangingPunct="1">
              <a:spcAft>
                <a:spcPts val="0"/>
              </a:spcAft>
              <a:buNone/>
              <a:defRPr/>
            </a:pPr>
            <a:r>
              <a:rPr lang="en-US" dirty="0"/>
              <a:t>7.  Training</a:t>
            </a:r>
          </a:p>
          <a:p>
            <a:pPr marL="0" indent="0" eaLnBrk="1" fontAlgn="auto" hangingPunct="1">
              <a:spcAft>
                <a:spcPts val="0"/>
              </a:spcAft>
              <a:buNone/>
              <a:defRPr/>
            </a:pPr>
            <a:r>
              <a:rPr lang="en-US" dirty="0"/>
              <a:t>8.  Program evaluation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14400" y="28903"/>
            <a:ext cx="8229600" cy="1143000"/>
          </a:xfrm>
        </p:spPr>
        <p:txBody>
          <a:bodyPr/>
          <a:lstStyle/>
          <a:p>
            <a:pPr eaLnBrk="1" hangingPunct="1"/>
            <a:r>
              <a:rPr lang="en-US" sz="3600" dirty="0" smtClean="0"/>
              <a:t>Respiratory Program</a:t>
            </a:r>
          </a:p>
        </p:txBody>
      </p:sp>
      <p:sp>
        <p:nvSpPr>
          <p:cNvPr id="2" name="Rectangle 1"/>
          <p:cNvSpPr/>
          <p:nvPr/>
        </p:nvSpPr>
        <p:spPr>
          <a:xfrm>
            <a:off x="1219200" y="5562600"/>
            <a:ext cx="6553200" cy="923330"/>
          </a:xfrm>
          <a:prstGeom prst="rect">
            <a:avLst/>
          </a:prstGeom>
        </p:spPr>
        <p:txBody>
          <a:bodyPr wrap="square">
            <a:spAutoFit/>
          </a:bodyPr>
          <a:lstStyle/>
          <a:p>
            <a:r>
              <a:rPr lang="en-US" dirty="0"/>
              <a:t>Note:  OSHA has prepared a Small Entity Compliance Guide that contains criteria for selection of a program administrator and a sample </a:t>
            </a:r>
            <a:r>
              <a:rPr lang="en-US" dirty="0" smtClean="0"/>
              <a:t>program – </a:t>
            </a:r>
            <a:r>
              <a:rPr lang="en-US" b="1" dirty="0" smtClean="0"/>
              <a:t>Publication OSHA 3384 - 09 2011</a:t>
            </a:r>
            <a:endParaRPr lang="en-US" b="1" dirty="0"/>
          </a:p>
        </p:txBody>
      </p:sp>
      <p:sp>
        <p:nvSpPr>
          <p:cNvPr id="3" name="Content Placeholder 2"/>
          <p:cNvSpPr>
            <a:spLocks noGrp="1"/>
          </p:cNvSpPr>
          <p:nvPr>
            <p:ph idx="1"/>
          </p:nvPr>
        </p:nvSpPr>
        <p:spPr>
          <a:xfrm>
            <a:off x="609600" y="1534878"/>
            <a:ext cx="8229600" cy="4525963"/>
          </a:xfrm>
        </p:spPr>
        <p:txBody>
          <a:bodyPr/>
          <a:lstStyle/>
          <a:p>
            <a:pPr lvl="0"/>
            <a:r>
              <a:rPr lang="en-US" sz="2400" dirty="0">
                <a:solidFill>
                  <a:prstClr val="black"/>
                </a:solidFill>
              </a:rPr>
              <a:t>Must develop a </a:t>
            </a:r>
            <a:r>
              <a:rPr lang="en-US" sz="2400" b="1" dirty="0">
                <a:solidFill>
                  <a:prstClr val="black"/>
                </a:solidFill>
              </a:rPr>
              <a:t>written program</a:t>
            </a:r>
            <a:r>
              <a:rPr lang="en-US" sz="2400" dirty="0">
                <a:solidFill>
                  <a:prstClr val="black"/>
                </a:solidFill>
              </a:rPr>
              <a:t> with </a:t>
            </a:r>
            <a:r>
              <a:rPr lang="en-US" sz="2400" b="1" dirty="0">
                <a:solidFill>
                  <a:prstClr val="black"/>
                </a:solidFill>
              </a:rPr>
              <a:t>worksite-specific procedures</a:t>
            </a:r>
            <a:r>
              <a:rPr lang="en-US" sz="2400" dirty="0">
                <a:solidFill>
                  <a:prstClr val="black"/>
                </a:solidFill>
              </a:rPr>
              <a:t> when respirators are necessary or required by the employer</a:t>
            </a:r>
          </a:p>
          <a:p>
            <a:pPr lvl="0"/>
            <a:r>
              <a:rPr lang="en-US" sz="2400" dirty="0">
                <a:solidFill>
                  <a:prstClr val="black"/>
                </a:solidFill>
              </a:rPr>
              <a:t>Must update program as necessary to reflect changes in workplace conditions that affect respirator use</a:t>
            </a:r>
          </a:p>
          <a:p>
            <a:pPr lvl="0"/>
            <a:r>
              <a:rPr lang="en-US" sz="2400" dirty="0">
                <a:solidFill>
                  <a:prstClr val="black"/>
                </a:solidFill>
              </a:rPr>
              <a:t>Must designate a </a:t>
            </a:r>
            <a:r>
              <a:rPr lang="en-US" sz="2400" b="1" dirty="0">
                <a:solidFill>
                  <a:prstClr val="black"/>
                </a:solidFill>
              </a:rPr>
              <a:t>program administrator</a:t>
            </a:r>
            <a:r>
              <a:rPr lang="en-US" sz="2400" dirty="0">
                <a:solidFill>
                  <a:prstClr val="black"/>
                </a:solidFill>
              </a:rPr>
              <a:t> who is qualified by appropriate training or experience to administer or oversee the program and conduct the required program evaluations</a:t>
            </a:r>
          </a:p>
          <a:p>
            <a:pPr lvl="0"/>
            <a:r>
              <a:rPr lang="en-US" sz="2400" dirty="0">
                <a:solidFill>
                  <a:prstClr val="black"/>
                </a:solidFill>
              </a:rPr>
              <a:t>Must provide respirators, training, and medical evaluations at no cost to the employee</a:t>
            </a:r>
          </a:p>
          <a:p>
            <a:endParaRPr lang="en-US" dirty="0"/>
          </a:p>
        </p:txBody>
      </p:sp>
    </p:spTree>
    <p:extLst>
      <p:ext uri="{BB962C8B-B14F-4D97-AF65-F5344CB8AC3E}">
        <p14:creationId xmlns:p14="http://schemas.microsoft.com/office/powerpoint/2010/main" val="2942600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762000" y="228600"/>
            <a:ext cx="8229600" cy="1143000"/>
          </a:xfrm>
        </p:spPr>
        <p:txBody>
          <a:bodyPr/>
          <a:lstStyle/>
          <a:p>
            <a:pPr eaLnBrk="1" hangingPunct="1"/>
            <a:r>
              <a:rPr lang="en-US" sz="3200" dirty="0"/>
              <a:t>Respirator Program </a:t>
            </a:r>
            <a:r>
              <a:rPr lang="en-US" sz="2000" dirty="0"/>
              <a:t>(cont’d)</a:t>
            </a:r>
            <a:r>
              <a:rPr lang="en-US" sz="3200" dirty="0"/>
              <a:t/>
            </a:r>
            <a:br>
              <a:rPr lang="en-US" sz="3200" dirty="0"/>
            </a:br>
            <a:r>
              <a:rPr lang="en-US" sz="3200" dirty="0"/>
              <a:t>Where Respirator Use is Not </a:t>
            </a:r>
            <a:r>
              <a:rPr lang="en-US" sz="3200" dirty="0" smtClean="0"/>
              <a:t>Required</a:t>
            </a:r>
          </a:p>
        </p:txBody>
      </p:sp>
      <p:sp>
        <p:nvSpPr>
          <p:cNvPr id="4" name="Rectangle 3"/>
          <p:cNvSpPr txBox="1">
            <a:spLocks noChangeArrowheads="1"/>
          </p:cNvSpPr>
          <p:nvPr/>
        </p:nvSpPr>
        <p:spPr bwMode="auto">
          <a:xfrm>
            <a:off x="609600" y="1676400"/>
            <a:ext cx="7973579" cy="472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smtClean="0"/>
              <a:t>Employer may provide respirators at employee’s request or permit employees to use their own respirators, if employer determines that such use in itself will not create a hazard</a:t>
            </a:r>
          </a:p>
          <a:p>
            <a:r>
              <a:rPr lang="en-US" sz="2300" dirty="0" smtClean="0"/>
              <a:t>If voluntary use is permissible, employer must provide users with the information contained in Appendix D</a:t>
            </a:r>
          </a:p>
          <a:p>
            <a:r>
              <a:rPr lang="en-US" sz="2300" dirty="0" smtClean="0"/>
              <a:t>Must establish and implement those elements of a written program necessary to ensure that employee is </a:t>
            </a:r>
            <a:r>
              <a:rPr lang="en-US" sz="2300" b="1" dirty="0" smtClean="0"/>
              <a:t>medically able to use the respirator</a:t>
            </a:r>
            <a:r>
              <a:rPr lang="en-US" sz="2300" dirty="0" smtClean="0"/>
              <a:t> and that it is cleaned, stored, and maintained so it </a:t>
            </a:r>
            <a:r>
              <a:rPr lang="en-US" sz="2300" b="1" dirty="0" smtClean="0"/>
              <a:t>does not present a health hazard</a:t>
            </a:r>
            <a:r>
              <a:rPr lang="en-US" sz="2300" dirty="0" smtClean="0"/>
              <a:t> to the user</a:t>
            </a:r>
            <a:br>
              <a:rPr lang="en-US" sz="2300" dirty="0" smtClean="0"/>
            </a:br>
            <a:r>
              <a:rPr lang="en-US" sz="2300" dirty="0" smtClean="0"/>
              <a:t/>
            </a:r>
            <a:br>
              <a:rPr lang="en-US" sz="2300" dirty="0" smtClean="0"/>
            </a:br>
            <a:r>
              <a:rPr lang="en-US" sz="2200" u="sng" dirty="0" smtClean="0"/>
              <a:t>Exception</a:t>
            </a:r>
            <a:r>
              <a:rPr lang="en-US" sz="2200" dirty="0" smtClean="0"/>
              <a:t>:  Employers are not required to include in a written program employees whose only use of respirators involves voluntary use of filtering face pieces (dust masks).</a:t>
            </a:r>
          </a:p>
        </p:txBody>
      </p:sp>
    </p:spTree>
    <p:extLst>
      <p:ext uri="{BB962C8B-B14F-4D97-AF65-F5344CB8AC3E}">
        <p14:creationId xmlns:p14="http://schemas.microsoft.com/office/powerpoint/2010/main" val="29426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09145" y="0"/>
            <a:ext cx="8229600" cy="1143000"/>
          </a:xfrm>
        </p:spPr>
        <p:txBody>
          <a:bodyPr>
            <a:normAutofit/>
          </a:bodyPr>
          <a:lstStyle/>
          <a:p>
            <a:pPr eaLnBrk="1" hangingPunct="1"/>
            <a:r>
              <a:rPr lang="en-US" sz="3600" dirty="0"/>
              <a:t>Permissible Practice</a:t>
            </a:r>
            <a:endParaRPr lang="en-US" sz="3600" dirty="0" smtClean="0"/>
          </a:p>
        </p:txBody>
      </p:sp>
      <p:sp>
        <p:nvSpPr>
          <p:cNvPr id="2" name="Content Placeholder 1"/>
          <p:cNvSpPr>
            <a:spLocks noGrp="1"/>
          </p:cNvSpPr>
          <p:nvPr>
            <p:ph idx="1"/>
          </p:nvPr>
        </p:nvSpPr>
        <p:spPr>
          <a:xfrm>
            <a:off x="685800" y="1447800"/>
            <a:ext cx="8229600" cy="5029200"/>
          </a:xfrm>
        </p:spPr>
        <p:txBody>
          <a:bodyPr>
            <a:normAutofit fontScale="70000" lnSpcReduction="20000"/>
          </a:bodyPr>
          <a:lstStyle/>
          <a:p>
            <a:r>
              <a:rPr lang="en-US" sz="3400" dirty="0"/>
              <a:t>The primary means to control occupational diseases caused by breathing contaminated air is through the use of </a:t>
            </a:r>
            <a:r>
              <a:rPr lang="en-US" sz="3400" b="1" dirty="0"/>
              <a:t>feasible engineering controls</a:t>
            </a:r>
            <a:r>
              <a:rPr lang="en-US" sz="3400" dirty="0"/>
              <a:t>, such as enclosures, confinement of operations, ventilation, or substitution of less toxic </a:t>
            </a:r>
            <a:r>
              <a:rPr lang="en-US" sz="3400" dirty="0" smtClean="0"/>
              <a:t>materials</a:t>
            </a:r>
            <a:endParaRPr lang="en-US" sz="3400" dirty="0"/>
          </a:p>
          <a:p>
            <a:r>
              <a:rPr lang="en-US" sz="3400" dirty="0"/>
              <a:t>When effective engineering controls are not feasible, or while they are being instituted, appropriate respirators shall be used pursuant to this </a:t>
            </a:r>
            <a:r>
              <a:rPr lang="en-US" sz="3400" dirty="0" smtClean="0"/>
              <a:t>standard</a:t>
            </a:r>
            <a:endParaRPr lang="en-US" sz="3400" dirty="0"/>
          </a:p>
          <a:p>
            <a:r>
              <a:rPr lang="en-US" sz="3400" dirty="0"/>
              <a:t>Employer shall provide respirators, when necessary, which are applicable and suitable for the purpose intended</a:t>
            </a:r>
          </a:p>
          <a:p>
            <a:r>
              <a:rPr lang="en-US" sz="3400" dirty="0"/>
              <a:t>Employer shall be responsible for establishment and maintenance of a </a:t>
            </a:r>
            <a:r>
              <a:rPr lang="en-US" sz="3400" b="1" dirty="0"/>
              <a:t>respirator program </a:t>
            </a:r>
            <a:r>
              <a:rPr lang="en-US" sz="3400" dirty="0"/>
              <a:t>which includes the requirements of paragraph (c), </a:t>
            </a:r>
            <a:r>
              <a:rPr lang="en-US" sz="3400" b="1" dirty="0"/>
              <a:t>Respiratory protection program</a:t>
            </a:r>
          </a:p>
          <a:p>
            <a:endParaRPr lang="en-US"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287517" y="18393"/>
            <a:ext cx="7848600" cy="1143000"/>
          </a:xfrm>
        </p:spPr>
        <p:txBody>
          <a:bodyPr/>
          <a:lstStyle/>
          <a:p>
            <a:pPr eaLnBrk="1" hangingPunct="1"/>
            <a:r>
              <a:rPr lang="en-US" sz="3600" dirty="0" smtClean="0"/>
              <a:t>Selection of Respirators</a:t>
            </a:r>
          </a:p>
        </p:txBody>
      </p:sp>
      <p:pic>
        <p:nvPicPr>
          <p:cNvPr id="6147" name="Picture 3" title="Image of a selection of Respirat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3883152"/>
            <a:ext cx="776446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9200" y="1676400"/>
            <a:ext cx="7162800" cy="1569660"/>
          </a:xfrm>
          <a:prstGeom prst="rect">
            <a:avLst/>
          </a:prstGeom>
        </p:spPr>
        <p:txBody>
          <a:bodyPr wrap="square">
            <a:spAutoFit/>
          </a:bodyPr>
          <a:lstStyle/>
          <a:p>
            <a:pPr algn="ctr"/>
            <a:r>
              <a:rPr lang="en-US" sz="2400" dirty="0">
                <a:solidFill>
                  <a:prstClr val="black"/>
                </a:solidFill>
              </a:rPr>
              <a:t>Employer must select and provide an appropriate respirator based on the respiratory hazards to which the worker is exposed and workplace and user factors that affect respirator performance and reliability</a:t>
            </a:r>
            <a:endParaRPr lang="en-US"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219200" y="0"/>
            <a:ext cx="8229600" cy="1143000"/>
          </a:xfrm>
        </p:spPr>
        <p:txBody>
          <a:bodyPr/>
          <a:lstStyle/>
          <a:p>
            <a:pPr eaLnBrk="1" hangingPunct="1"/>
            <a:r>
              <a:rPr lang="en-US" sz="3600" dirty="0"/>
              <a:t>Selection of Respirators </a:t>
            </a:r>
            <a:r>
              <a:rPr lang="en-US" sz="2400" dirty="0"/>
              <a:t>(cont’d)</a:t>
            </a:r>
            <a:endParaRPr lang="en-US" sz="2400" dirty="0" smtClean="0"/>
          </a:p>
        </p:txBody>
      </p:sp>
      <p:sp>
        <p:nvSpPr>
          <p:cNvPr id="2" name="Content Placeholder 1"/>
          <p:cNvSpPr>
            <a:spLocks noGrp="1"/>
          </p:cNvSpPr>
          <p:nvPr>
            <p:ph idx="1"/>
          </p:nvPr>
        </p:nvSpPr>
        <p:spPr>
          <a:xfrm>
            <a:off x="533400" y="1447800"/>
            <a:ext cx="8229600" cy="5029200"/>
          </a:xfrm>
        </p:spPr>
        <p:txBody>
          <a:bodyPr>
            <a:normAutofit fontScale="85000" lnSpcReduction="10000"/>
          </a:bodyPr>
          <a:lstStyle/>
          <a:p>
            <a:r>
              <a:rPr lang="en-US" dirty="0"/>
              <a:t>Select a </a:t>
            </a:r>
            <a:r>
              <a:rPr lang="en-US" b="1" u="sng" dirty="0"/>
              <a:t>NIOSH-certified respirator </a:t>
            </a:r>
            <a:r>
              <a:rPr lang="en-US" dirty="0"/>
              <a:t>that shall be used in compliance with the conditions of its certification</a:t>
            </a:r>
          </a:p>
          <a:p>
            <a:r>
              <a:rPr lang="en-US" dirty="0"/>
              <a:t>Identify and </a:t>
            </a:r>
            <a:r>
              <a:rPr lang="en-US" b="1" dirty="0"/>
              <a:t>evaluate the respiratory hazards </a:t>
            </a:r>
            <a:r>
              <a:rPr lang="en-US" dirty="0"/>
              <a:t>in the workplace, including a reasonable estimate of </a:t>
            </a:r>
            <a:r>
              <a:rPr lang="en-US" b="1" dirty="0"/>
              <a:t>employee exposures </a:t>
            </a:r>
            <a:r>
              <a:rPr lang="en-US" dirty="0"/>
              <a:t>and identification of the contaminant’s chemical state and physical form</a:t>
            </a:r>
          </a:p>
          <a:p>
            <a:r>
              <a:rPr lang="en-US" dirty="0"/>
              <a:t>Where exposure cannot be identified or reasonably estimated, the atmosphere shall be considered Immediately Dangerous to Life or Health (IDLH)</a:t>
            </a:r>
          </a:p>
          <a:p>
            <a:r>
              <a:rPr lang="en-US" dirty="0"/>
              <a:t>Select respirators from a sufficient number of models and sizes so that the respirator is acceptable to, and correctly fits, the user</a:t>
            </a:r>
          </a:p>
          <a:p>
            <a:endParaRPr lang="en-US"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66" name="Picture 2" title="Text Box"/>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14400" y="2057400"/>
            <a:ext cx="7696200"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13422" y="609600"/>
            <a:ext cx="7162800" cy="1143000"/>
          </a:xfrm>
        </p:spPr>
        <p:txBody>
          <a:bodyPr>
            <a:normAutofit fontScale="90000"/>
          </a:bodyPr>
          <a:lstStyle/>
          <a:p>
            <a:r>
              <a:rPr lang="en-US" dirty="0" smtClean="0"/>
              <a:t>Physician or Other Licensed Health Care Professional (PLHCP)</a:t>
            </a:r>
            <a:endParaRPr lang="en-US"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715000" cy="1143000"/>
          </a:xfrm>
        </p:spPr>
        <p:txBody>
          <a:bodyPr>
            <a:normAutofit fontScale="90000"/>
          </a:bodyPr>
          <a:lstStyle/>
          <a:p>
            <a:r>
              <a:rPr lang="en-US" b="1" dirty="0" smtClean="0"/>
              <a:t>Medical Evaluation</a:t>
            </a:r>
            <a:r>
              <a:rPr lang="en-US" dirty="0" smtClean="0"/>
              <a:t/>
            </a:r>
            <a:br>
              <a:rPr lang="en-US" dirty="0" smtClean="0"/>
            </a:br>
            <a:r>
              <a:rPr lang="en-US" sz="3600" b="1" dirty="0" smtClean="0"/>
              <a:t>Procedures</a:t>
            </a:r>
            <a:endParaRPr lang="en-US" sz="3600" b="1" dirty="0"/>
          </a:p>
        </p:txBody>
      </p:sp>
      <p:sp>
        <p:nvSpPr>
          <p:cNvPr id="3" name="Content Placeholder 2"/>
          <p:cNvSpPr>
            <a:spLocks noGrp="1"/>
          </p:cNvSpPr>
          <p:nvPr>
            <p:ph idx="4294967295"/>
          </p:nvPr>
        </p:nvSpPr>
        <p:spPr>
          <a:xfrm>
            <a:off x="0" y="1600200"/>
            <a:ext cx="8229600" cy="4525963"/>
          </a:xfrm>
        </p:spPr>
        <p:txBody>
          <a:bodyPr>
            <a:normAutofit fontScale="77500" lnSpcReduction="20000"/>
          </a:bodyPr>
          <a:lstStyle/>
          <a:p>
            <a:r>
              <a:rPr lang="en-US" dirty="0" smtClean="0"/>
              <a:t>Must provide a medical evaluation to determine employee’s ability to use a respirator, before fit testing and use</a:t>
            </a:r>
          </a:p>
          <a:p>
            <a:r>
              <a:rPr lang="en-US" dirty="0" smtClean="0"/>
              <a:t>Must identify a PLHCP to perform medical evaluations using a medical questionnaire or an initial medical examination that obtains the same information</a:t>
            </a:r>
          </a:p>
          <a:p>
            <a:r>
              <a:rPr lang="en-US" dirty="0" smtClean="0"/>
              <a:t>Medical evaluation must obtain the information requested by the questionnaire in </a:t>
            </a:r>
            <a:r>
              <a:rPr lang="en-US" b="1" dirty="0" smtClean="0"/>
              <a:t>Sections 1 and 2, Part A of App. C</a:t>
            </a:r>
          </a:p>
          <a:p>
            <a:r>
              <a:rPr lang="en-US" dirty="0" smtClean="0"/>
              <a:t>Follow-up medical examination is required for an employee who gives a positive response to any question among questions 1 through 8 in </a:t>
            </a:r>
            <a:r>
              <a:rPr lang="en-US" b="1" dirty="0" smtClean="0"/>
              <a:t>Section 2, Part A of App. C </a:t>
            </a:r>
            <a:r>
              <a:rPr lang="en-US" dirty="0" smtClean="0"/>
              <a:t>or whose initial medical examination demonstrates the need for a follow-up medical examination</a:t>
            </a:r>
          </a:p>
          <a:p>
            <a:endParaRPr lang="en-US"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5950" y="1295400"/>
            <a:ext cx="8077200" cy="5459956"/>
          </a:xfrm>
          <a:prstGeom prst="rect">
            <a:avLst/>
          </a:prstGeom>
        </p:spPr>
        <p:txBody>
          <a:bodyPr wrap="square">
            <a:spAutoFit/>
          </a:bodyPr>
          <a:lstStyle/>
          <a:p>
            <a:pPr lvl="0" eaLnBrk="0" fontAlgn="base" hangingPunct="0">
              <a:spcBef>
                <a:spcPct val="20000"/>
              </a:spcBef>
              <a:spcAft>
                <a:spcPct val="0"/>
              </a:spcAft>
            </a:pPr>
            <a:r>
              <a:rPr lang="en-US" sz="2400" b="1" dirty="0" smtClean="0">
                <a:solidFill>
                  <a:prstClr val="black"/>
                </a:solidFill>
              </a:rPr>
              <a:t>Annual </a:t>
            </a:r>
            <a:r>
              <a:rPr lang="en-US" sz="2400" b="1" dirty="0">
                <a:solidFill>
                  <a:prstClr val="black"/>
                </a:solidFill>
              </a:rPr>
              <a:t>review</a:t>
            </a:r>
            <a:r>
              <a:rPr lang="en-US" sz="2400" dirty="0">
                <a:solidFill>
                  <a:prstClr val="black"/>
                </a:solidFill>
              </a:rPr>
              <a:t> of medical status is </a:t>
            </a:r>
            <a:r>
              <a:rPr lang="en-US" sz="2400" b="1" dirty="0">
                <a:solidFill>
                  <a:prstClr val="black"/>
                </a:solidFill>
              </a:rPr>
              <a:t>not required</a:t>
            </a:r>
          </a:p>
          <a:p>
            <a:pPr lvl="0" eaLnBrk="0" fontAlgn="base" hangingPunct="0">
              <a:spcBef>
                <a:spcPct val="20000"/>
              </a:spcBef>
              <a:spcAft>
                <a:spcPct val="0"/>
              </a:spcAft>
            </a:pPr>
            <a:r>
              <a:rPr lang="en-US" sz="2400" dirty="0">
                <a:solidFill>
                  <a:prstClr val="black"/>
                </a:solidFill>
              </a:rPr>
              <a:t>At a minimum, employer must provide additional medical evaluations if</a:t>
            </a:r>
            <a:r>
              <a:rPr lang="en-US" sz="2800" dirty="0">
                <a:solidFill>
                  <a:prstClr val="black"/>
                </a:solidFill>
              </a:rPr>
              <a:t>:</a:t>
            </a:r>
          </a:p>
          <a:p>
            <a:pPr marL="800100" lvl="1" indent="-342900" eaLnBrk="0" fontAlgn="base" hangingPunct="0">
              <a:spcBef>
                <a:spcPct val="20000"/>
              </a:spcBef>
              <a:spcAft>
                <a:spcPct val="0"/>
              </a:spcAft>
              <a:buFont typeface="Wingdings" pitchFamily="2" charset="2"/>
              <a:buChar char="Ø"/>
            </a:pPr>
            <a:r>
              <a:rPr lang="en-US" sz="2400" dirty="0">
                <a:solidFill>
                  <a:prstClr val="black"/>
                </a:solidFill>
              </a:rPr>
              <a:t>Employee reports medical signs or symptoms related to the ability to use a respirator</a:t>
            </a:r>
          </a:p>
          <a:p>
            <a:pPr marL="800100" lvl="1" indent="-342900" eaLnBrk="0" fontAlgn="base" hangingPunct="0">
              <a:spcBef>
                <a:spcPct val="20000"/>
              </a:spcBef>
              <a:spcAft>
                <a:spcPct val="0"/>
              </a:spcAft>
              <a:buFont typeface="Wingdings" pitchFamily="2" charset="2"/>
              <a:buChar char="Ø"/>
            </a:pPr>
            <a:r>
              <a:rPr lang="en-US" sz="2400" dirty="0">
                <a:solidFill>
                  <a:prstClr val="black"/>
                </a:solidFill>
              </a:rPr>
              <a:t>PLHCP, supervisor, or program administrator informs the employer that an employee needs to be reevaluated</a:t>
            </a:r>
          </a:p>
          <a:p>
            <a:pPr marL="800100" lvl="1" indent="-342900" eaLnBrk="0" fontAlgn="base" hangingPunct="0">
              <a:spcBef>
                <a:spcPct val="20000"/>
              </a:spcBef>
              <a:spcAft>
                <a:spcPct val="0"/>
              </a:spcAft>
              <a:buFont typeface="Wingdings" pitchFamily="2" charset="2"/>
              <a:buChar char="Ø"/>
            </a:pPr>
            <a:r>
              <a:rPr lang="en-US" sz="2400" dirty="0">
                <a:solidFill>
                  <a:prstClr val="black"/>
                </a:solidFill>
              </a:rPr>
              <a:t>Information from the respirator program, including observations made during fit testing and program evaluation, indicates a need</a:t>
            </a:r>
          </a:p>
          <a:p>
            <a:pPr marL="800100" lvl="1" indent="-342900" eaLnBrk="0" fontAlgn="base" hangingPunct="0">
              <a:spcBef>
                <a:spcPct val="20000"/>
              </a:spcBef>
              <a:spcAft>
                <a:spcPct val="0"/>
              </a:spcAft>
              <a:buFont typeface="Wingdings" pitchFamily="2" charset="2"/>
              <a:buChar char="Ø"/>
            </a:pPr>
            <a:r>
              <a:rPr lang="en-US" sz="2400" dirty="0">
                <a:solidFill>
                  <a:prstClr val="black"/>
                </a:solidFill>
              </a:rPr>
              <a:t>Change occurs in workplace conditions that may substantially increase the physiological burden on an employee</a:t>
            </a:r>
          </a:p>
        </p:txBody>
      </p:sp>
      <p:sp>
        <p:nvSpPr>
          <p:cNvPr id="3" name="Title 2"/>
          <p:cNvSpPr>
            <a:spLocks noGrp="1"/>
          </p:cNvSpPr>
          <p:nvPr>
            <p:ph type="title"/>
          </p:nvPr>
        </p:nvSpPr>
        <p:spPr>
          <a:xfrm>
            <a:off x="1674223" y="0"/>
            <a:ext cx="6400800" cy="1143000"/>
          </a:xfrm>
        </p:spPr>
        <p:txBody>
          <a:bodyPr>
            <a:normAutofit fontScale="90000"/>
          </a:bodyPr>
          <a:lstStyle/>
          <a:p>
            <a:r>
              <a:rPr lang="en-US" b="1" dirty="0" smtClean="0"/>
              <a:t>Medical Evaluation</a:t>
            </a:r>
            <a:r>
              <a:rPr lang="en-US" dirty="0" smtClean="0"/>
              <a:t/>
            </a:r>
            <a:br>
              <a:rPr lang="en-US" dirty="0" smtClean="0"/>
            </a:br>
            <a:r>
              <a:rPr lang="en-US" sz="3600" b="1" dirty="0" smtClean="0"/>
              <a:t>Additional Medical Evaluations</a:t>
            </a:r>
            <a:endParaRPr lang="en-US" sz="3600" b="1" dirty="0"/>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533400" y="152400"/>
            <a:ext cx="8229600" cy="990600"/>
          </a:xfrm>
        </p:spPr>
        <p:txBody>
          <a:bodyPr/>
          <a:lstStyle/>
          <a:p>
            <a:pPr eaLnBrk="1" hangingPunct="1"/>
            <a:r>
              <a:rPr lang="en-US" sz="3600" dirty="0" smtClean="0"/>
              <a:t>Fit Testing</a:t>
            </a:r>
          </a:p>
        </p:txBody>
      </p:sp>
      <p:pic>
        <p:nvPicPr>
          <p:cNvPr id="3" name="Picture 2" title="Image of a fit tes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6440" y="2981325"/>
            <a:ext cx="4875464" cy="3648075"/>
          </a:xfrm>
          <a:prstGeom prst="rect">
            <a:avLst/>
          </a:prstGeom>
        </p:spPr>
      </p:pic>
      <p:sp>
        <p:nvSpPr>
          <p:cNvPr id="4" name="Rectangle 3"/>
          <p:cNvSpPr/>
          <p:nvPr/>
        </p:nvSpPr>
        <p:spPr>
          <a:xfrm>
            <a:off x="914400" y="1143000"/>
            <a:ext cx="7772400" cy="1569660"/>
          </a:xfrm>
          <a:prstGeom prst="rect">
            <a:avLst/>
          </a:prstGeom>
        </p:spPr>
        <p:txBody>
          <a:bodyPr wrap="square">
            <a:spAutoFit/>
          </a:bodyPr>
          <a:lstStyle/>
          <a:p>
            <a:pPr algn="ctr"/>
            <a:r>
              <a:rPr lang="en-US" sz="2400" dirty="0"/>
              <a:t>Before an employee uses any respirator with a negative or positive pressure tight-fitting </a:t>
            </a:r>
            <a:r>
              <a:rPr lang="en-US" sz="2400" dirty="0" smtClean="0"/>
              <a:t>face piece</a:t>
            </a:r>
            <a:r>
              <a:rPr lang="en-US" sz="2400" dirty="0"/>
              <a:t>, the employee must be fit tested with the same make, model, style, and size of respirator that will be used.</a:t>
            </a:r>
          </a:p>
        </p:txBody>
      </p:sp>
    </p:spTree>
    <p:extLst>
      <p:ext uri="{BB962C8B-B14F-4D97-AF65-F5344CB8AC3E}">
        <p14:creationId xmlns:p14="http://schemas.microsoft.com/office/powerpoint/2010/main" val="334723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696200" cy="914400"/>
          </a:xfrm>
        </p:spPr>
        <p:txBody>
          <a:bodyPr>
            <a:normAutofit/>
          </a:bodyPr>
          <a:lstStyle/>
          <a:p>
            <a:r>
              <a:rPr lang="en-US" sz="3600" dirty="0" smtClean="0"/>
              <a:t>Focus Areas for Presentation</a:t>
            </a:r>
            <a:endParaRPr lang="en-US" sz="3600" dirty="0"/>
          </a:p>
        </p:txBody>
      </p:sp>
      <p:sp>
        <p:nvSpPr>
          <p:cNvPr id="3" name="Content Placeholder 2"/>
          <p:cNvSpPr>
            <a:spLocks noGrp="1"/>
          </p:cNvSpPr>
          <p:nvPr>
            <p:ph idx="1"/>
          </p:nvPr>
        </p:nvSpPr>
        <p:spPr>
          <a:xfrm>
            <a:off x="1676400" y="1905000"/>
            <a:ext cx="7086600" cy="5029200"/>
          </a:xfrm>
        </p:spPr>
        <p:txBody>
          <a:bodyPr>
            <a:normAutofit fontScale="55000" lnSpcReduction="20000"/>
          </a:bodyPr>
          <a:lstStyle/>
          <a:p>
            <a:pPr marL="0" indent="0">
              <a:buNone/>
            </a:pPr>
            <a:r>
              <a:rPr lang="en-US" dirty="0"/>
              <a:t>The primary goal of this </a:t>
            </a:r>
            <a:r>
              <a:rPr lang="en-US" dirty="0" smtClean="0"/>
              <a:t>presentation is </a:t>
            </a:r>
            <a:r>
              <a:rPr lang="en-US" dirty="0"/>
              <a:t>to highlight the components of an effective respiratory protection program for the agricultural workplace.   </a:t>
            </a:r>
          </a:p>
          <a:p>
            <a:endParaRPr lang="en-US" dirty="0"/>
          </a:p>
          <a:p>
            <a:pPr marL="0" indent="0">
              <a:buNone/>
            </a:pPr>
            <a:r>
              <a:rPr lang="en-US" dirty="0" smtClean="0"/>
              <a:t>Upon </a:t>
            </a:r>
            <a:r>
              <a:rPr lang="en-US" dirty="0"/>
              <a:t>completion of this </a:t>
            </a:r>
            <a:r>
              <a:rPr lang="en-US" dirty="0" smtClean="0"/>
              <a:t>presentation, </a:t>
            </a:r>
            <a:r>
              <a:rPr lang="en-US" dirty="0"/>
              <a:t>participants will be able to: </a:t>
            </a:r>
          </a:p>
          <a:p>
            <a:pPr marL="514350" indent="-514350">
              <a:buAutoNum type="arabicPeriod"/>
            </a:pPr>
            <a:r>
              <a:rPr lang="en-US" dirty="0" smtClean="0"/>
              <a:t>Recognize </a:t>
            </a:r>
            <a:r>
              <a:rPr lang="en-US" dirty="0"/>
              <a:t>the diverse respiratory hazards unique to agricultural and the </a:t>
            </a:r>
            <a:r>
              <a:rPr lang="en-US" dirty="0" smtClean="0"/>
              <a:t>justification </a:t>
            </a:r>
            <a:r>
              <a:rPr lang="en-US" dirty="0"/>
              <a:t>for a comprehensive respiratory program. </a:t>
            </a:r>
            <a:endParaRPr lang="en-US" dirty="0" smtClean="0"/>
          </a:p>
          <a:p>
            <a:pPr marL="514350" indent="-514350">
              <a:buAutoNum type="arabicPeriod"/>
            </a:pPr>
            <a:r>
              <a:rPr lang="en-US" dirty="0" smtClean="0"/>
              <a:t>Identify </a:t>
            </a:r>
            <a:r>
              <a:rPr lang="en-US" dirty="0"/>
              <a:t>the OSHA respirator standards that apply to an agricultural setting. </a:t>
            </a:r>
            <a:endParaRPr lang="en-US" dirty="0" smtClean="0"/>
          </a:p>
          <a:p>
            <a:pPr marL="514350" indent="-514350">
              <a:buAutoNum type="arabicPeriod"/>
            </a:pPr>
            <a:r>
              <a:rPr lang="en-US" dirty="0" smtClean="0"/>
              <a:t>Understand key </a:t>
            </a:r>
            <a:r>
              <a:rPr lang="en-US" dirty="0"/>
              <a:t>components of an effective respiratory protection </a:t>
            </a:r>
            <a:r>
              <a:rPr lang="en-US" dirty="0" smtClean="0"/>
              <a:t>program.</a:t>
            </a:r>
          </a:p>
          <a:p>
            <a:pPr marL="514350" indent="-514350">
              <a:buAutoNum type="arabicPeriod"/>
            </a:pPr>
            <a:r>
              <a:rPr lang="en-US" dirty="0" smtClean="0"/>
              <a:t>Access </a:t>
            </a:r>
            <a:r>
              <a:rPr lang="en-US" dirty="0"/>
              <a:t>resources, templates, medical evaluations, and further trainings to effectively implement a respiratory program. </a:t>
            </a:r>
          </a:p>
          <a:p>
            <a:endParaRPr lang="en-US" dirty="0"/>
          </a:p>
          <a:p>
            <a:pPr marL="0" indent="0">
              <a:buNone/>
            </a:pPr>
            <a:r>
              <a:rPr lang="en-US" dirty="0"/>
              <a:t>The intended audience for this presentation includes healthcare professionals who provide care in agricultural communities and business owners, managers, and workers in production agriculture.</a:t>
            </a:r>
          </a:p>
          <a:p>
            <a:pPr marL="0" indent="0">
              <a:buNone/>
            </a:pPr>
            <a:r>
              <a:rPr lang="en-US" dirty="0"/>
              <a:t> </a:t>
            </a:r>
          </a:p>
          <a:p>
            <a:endParaRPr lang="en-US" sz="2800" b="1" i="1" dirty="0" smtClean="0"/>
          </a:p>
        </p:txBody>
      </p:sp>
    </p:spTree>
    <p:extLst>
      <p:ext uri="{BB962C8B-B14F-4D97-AF65-F5344CB8AC3E}">
        <p14:creationId xmlns:p14="http://schemas.microsoft.com/office/powerpoint/2010/main" val="2386681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890752" y="73572"/>
            <a:ext cx="8229600" cy="1143000"/>
          </a:xfrm>
        </p:spPr>
        <p:txBody>
          <a:bodyPr/>
          <a:lstStyle/>
          <a:p>
            <a:pPr eaLnBrk="1" hangingPunct="1"/>
            <a:r>
              <a:rPr lang="en-US" sz="3600" dirty="0"/>
              <a:t>Fit Testing </a:t>
            </a:r>
            <a:r>
              <a:rPr lang="en-US" sz="2400" dirty="0"/>
              <a:t>(cont’d)</a:t>
            </a:r>
            <a:endParaRPr lang="en-US" sz="2400" dirty="0" smtClean="0"/>
          </a:p>
        </p:txBody>
      </p:sp>
      <p:sp>
        <p:nvSpPr>
          <p:cNvPr id="4" name="Rectangle 3"/>
          <p:cNvSpPr txBox="1">
            <a:spLocks noChangeArrowheads="1"/>
          </p:cNvSpPr>
          <p:nvPr/>
        </p:nvSpPr>
        <p:spPr bwMode="auto">
          <a:xfrm>
            <a:off x="914400" y="1524000"/>
            <a:ext cx="7747000" cy="41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63" tIns="47625" rIns="93663" bIns="47625"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Employees using tight-fitting face piece respirators must pass an appropriate qualitative fit test (QLFT) or quantitative fit test (QNFT):</a:t>
            </a:r>
          </a:p>
          <a:p>
            <a:pPr lvl="1"/>
            <a:r>
              <a:rPr lang="en-US" sz="2000" dirty="0" smtClean="0"/>
              <a:t>prior to initial use,</a:t>
            </a:r>
          </a:p>
          <a:p>
            <a:pPr lvl="1"/>
            <a:r>
              <a:rPr lang="en-US" sz="2000" dirty="0" smtClean="0"/>
              <a:t>whenever a different respirator face piece (size, style, model or make) is used, and</a:t>
            </a:r>
          </a:p>
          <a:p>
            <a:pPr lvl="1"/>
            <a:r>
              <a:rPr lang="en-US" sz="2000" dirty="0" smtClean="0"/>
              <a:t>at least annually thereafter</a:t>
            </a:r>
          </a:p>
          <a:p>
            <a:r>
              <a:rPr lang="en-US" sz="2400" dirty="0" smtClean="0"/>
              <a:t>Must conduct an additional fit test whenever the employee reports, or the employer or PLHCP makes visual observations of, changes in the employee’s physical condition (e.g., facial scarring, dental changes, cosmetic surgery, or obvious change in body weight) that could affect respirator fit</a:t>
            </a:r>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6699FF"/>
                                      </p:to>
                                    </p:animClr>
                                  </p:sub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6699FF"/>
                                      </p:to>
                                    </p:animClr>
                                  </p:subTnLst>
                                </p:cTn>
                              </p:par>
                              <p:par>
                                <p:cTn id="11" presetID="9"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6699FF"/>
                                      </p:to>
                                    </p:animClr>
                                  </p:subTnLst>
                                </p:cTn>
                              </p:par>
                              <p:par>
                                <p:cTn id="14" presetID="9"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6699FF"/>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dissolve">
                                      <p:cBhvr>
                                        <p:cTn id="21"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0354" name="Title 1"/>
          <p:cNvSpPr>
            <a:spLocks noGrp="1"/>
          </p:cNvSpPr>
          <p:nvPr>
            <p:ph type="title"/>
          </p:nvPr>
        </p:nvSpPr>
        <p:spPr>
          <a:xfrm>
            <a:off x="1066800" y="228600"/>
            <a:ext cx="8229600" cy="1143000"/>
          </a:xfrm>
        </p:spPr>
        <p:txBody>
          <a:bodyPr/>
          <a:lstStyle/>
          <a:p>
            <a:pPr eaLnBrk="1" hangingPunct="1"/>
            <a:r>
              <a:rPr lang="en-US" sz="3600" dirty="0" smtClean="0"/>
              <a:t>Type of Fit Testing</a:t>
            </a:r>
            <a:r>
              <a:rPr lang="en-US" sz="4000" b="1" dirty="0" smtClean="0"/>
              <a:t/>
            </a:r>
            <a:br>
              <a:rPr lang="en-US" sz="4000" b="1" dirty="0" smtClean="0"/>
            </a:br>
            <a:endParaRPr lang="en-US" sz="4000" dirty="0" smtClean="0"/>
          </a:p>
        </p:txBody>
      </p:sp>
      <p:pic>
        <p:nvPicPr>
          <p:cNvPr id="8194" name="Picture 2" title="Text Box"/>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524000" y="1673159"/>
            <a:ext cx="4267200" cy="452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title="Images related to Fit Test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1905000"/>
            <a:ext cx="3462337"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sz="3600" dirty="0" smtClean="0"/>
              <a:t>Use of Respirators</a:t>
            </a:r>
            <a:r>
              <a:rPr lang="en-US" dirty="0" smtClean="0"/>
              <a:t/>
            </a:r>
            <a:br>
              <a:rPr lang="en-US" dirty="0" smtClean="0"/>
            </a:br>
            <a:r>
              <a:rPr lang="en-US" sz="2800" dirty="0" err="1" smtClean="0">
                <a:solidFill>
                  <a:prstClr val="black"/>
                </a:solidFill>
              </a:rPr>
              <a:t>Facepiece</a:t>
            </a:r>
            <a:r>
              <a:rPr lang="en-US" sz="2800" dirty="0" smtClean="0">
                <a:solidFill>
                  <a:prstClr val="black"/>
                </a:solidFill>
              </a:rPr>
              <a:t> </a:t>
            </a:r>
            <a:r>
              <a:rPr lang="en-US" sz="2800" dirty="0">
                <a:solidFill>
                  <a:prstClr val="black"/>
                </a:solidFill>
              </a:rPr>
              <a:t>Seal Protection</a:t>
            </a:r>
            <a:endParaRPr lang="en-US" dirty="0" smtClean="0"/>
          </a:p>
        </p:txBody>
      </p:sp>
      <p:pic>
        <p:nvPicPr>
          <p:cNvPr id="8194" name="Picture 2" title="Text Bo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158" y="1447799"/>
            <a:ext cx="8424863"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06517" y="0"/>
            <a:ext cx="8229600" cy="1143000"/>
          </a:xfrm>
        </p:spPr>
        <p:txBody>
          <a:bodyPr/>
          <a:lstStyle/>
          <a:p>
            <a:pPr eaLnBrk="1" hangingPunct="1"/>
            <a:r>
              <a:rPr lang="en-US" sz="3600" dirty="0" smtClean="0"/>
              <a:t>User Seal Check</a:t>
            </a:r>
          </a:p>
        </p:txBody>
      </p:sp>
      <p:sp>
        <p:nvSpPr>
          <p:cNvPr id="4" name="Rectangle 3"/>
          <p:cNvSpPr>
            <a:spLocks noChangeArrowheads="1"/>
          </p:cNvSpPr>
          <p:nvPr/>
        </p:nvSpPr>
        <p:spPr bwMode="auto">
          <a:xfrm>
            <a:off x="1420367" y="1713689"/>
            <a:ext cx="6684542"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r>
              <a:rPr lang="en-US" sz="2400" dirty="0">
                <a:solidFill>
                  <a:schemeClr val="tx1"/>
                </a:solidFill>
              </a:rPr>
              <a:t>An action conducted by the respirator user to determine if the respirator is properly seated to the face.</a:t>
            </a:r>
          </a:p>
        </p:txBody>
      </p:sp>
      <p:pic>
        <p:nvPicPr>
          <p:cNvPr id="5" name="Picture 6" title="Image of a User Seal Check - Postitive Pressure"/>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0367" y="3088360"/>
            <a:ext cx="2743200" cy="214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title="Image of a User Seal Check - Negative Pressur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3127774"/>
            <a:ext cx="2895600" cy="214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129422" y="5369682"/>
            <a:ext cx="3325091" cy="45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300" b="1" dirty="0">
                <a:solidFill>
                  <a:schemeClr val="tx1"/>
                </a:solidFill>
              </a:rPr>
              <a:t>Positive Pressure Check</a:t>
            </a:r>
          </a:p>
        </p:txBody>
      </p:sp>
      <p:sp>
        <p:nvSpPr>
          <p:cNvPr id="8" name="Rectangle 5"/>
          <p:cNvSpPr>
            <a:spLocks noChangeArrowheads="1"/>
          </p:cNvSpPr>
          <p:nvPr/>
        </p:nvSpPr>
        <p:spPr bwMode="auto">
          <a:xfrm>
            <a:off x="5029201" y="5417411"/>
            <a:ext cx="3339900" cy="45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spcBef>
                <a:spcPct val="50000"/>
              </a:spcBef>
            </a:pPr>
            <a:r>
              <a:rPr lang="en-US" sz="2300" b="1" dirty="0">
                <a:solidFill>
                  <a:schemeClr val="tx1"/>
                </a:solidFill>
              </a:rPr>
              <a:t>Negative Pressure Check</a:t>
            </a:r>
          </a:p>
        </p:txBody>
      </p:sp>
    </p:spTree>
    <p:extLst>
      <p:ext uri="{BB962C8B-B14F-4D97-AF65-F5344CB8AC3E}">
        <p14:creationId xmlns:p14="http://schemas.microsoft.com/office/powerpoint/2010/main" val="1332072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6800" y="12192"/>
            <a:ext cx="8229600" cy="826008"/>
          </a:xfrm>
        </p:spPr>
        <p:txBody>
          <a:bodyPr/>
          <a:lstStyle/>
          <a:p>
            <a:r>
              <a:rPr lang="en-US" sz="3600" dirty="0" smtClean="0"/>
              <a:t>Filtering Face Piece Fit Test</a:t>
            </a:r>
            <a:endParaRPr lang="en-US" sz="3600" dirty="0"/>
          </a:p>
        </p:txBody>
      </p:sp>
      <p:pic>
        <p:nvPicPr>
          <p:cNvPr id="16386" name="Picture 2" title="Poster image for Filtering Face Piece Fit Test"/>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819400" y="1295400"/>
            <a:ext cx="444028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499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895350" y="228600"/>
            <a:ext cx="8229600" cy="990600"/>
          </a:xfrm>
        </p:spPr>
        <p:txBody>
          <a:bodyPr/>
          <a:lstStyle/>
          <a:p>
            <a:pPr eaLnBrk="1" hangingPunct="1"/>
            <a:r>
              <a:rPr lang="en-US" sz="3600" dirty="0" smtClean="0"/>
              <a:t>Demonstration - education</a:t>
            </a:r>
          </a:p>
        </p:txBody>
      </p:sp>
      <p:pic>
        <p:nvPicPr>
          <p:cNvPr id="18434" name="Picture 2" title="Image of a Demonstration of Fit Testi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533400" y="2271286"/>
            <a:ext cx="4009697" cy="338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title="Image of a Demonstration of Fit Testing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1371600"/>
            <a:ext cx="3352800" cy="251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descr="E:\Network\web site PPE\fit test.bmp" title="Image of a Demonstration of Fit Testing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76800" y="3962400"/>
            <a:ext cx="35052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35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400800" cy="1143000"/>
          </a:xfrm>
        </p:spPr>
        <p:txBody>
          <a:bodyPr>
            <a:normAutofit fontScale="90000"/>
          </a:bodyPr>
          <a:lstStyle/>
          <a:p>
            <a:r>
              <a:rPr lang="en-US" b="1" dirty="0" smtClean="0"/>
              <a:t>Use of Respirators</a:t>
            </a:r>
            <a:r>
              <a:rPr lang="en-US" dirty="0" smtClean="0"/>
              <a:t/>
            </a:r>
            <a:br>
              <a:rPr lang="en-US" dirty="0" smtClean="0"/>
            </a:br>
            <a:r>
              <a:rPr lang="en-US" sz="3100" dirty="0" smtClean="0"/>
              <a:t>Continuing Respirator Effectiveness</a:t>
            </a:r>
            <a:endParaRPr lang="en-US" sz="3100" dirty="0"/>
          </a:p>
        </p:txBody>
      </p:sp>
      <p:sp>
        <p:nvSpPr>
          <p:cNvPr id="3" name="Content Placeholder 2"/>
          <p:cNvSpPr>
            <a:spLocks noGrp="1"/>
          </p:cNvSpPr>
          <p:nvPr>
            <p:ph idx="4294967295"/>
          </p:nvPr>
        </p:nvSpPr>
        <p:spPr>
          <a:xfrm>
            <a:off x="0" y="1600200"/>
            <a:ext cx="8229600" cy="4525963"/>
          </a:xfrm>
        </p:spPr>
        <p:txBody>
          <a:bodyPr/>
          <a:lstStyle/>
          <a:p>
            <a:r>
              <a:rPr lang="en-US" sz="2000" dirty="0"/>
              <a:t>Maintain appropriate surveillance of work area conditions and degree of exposure or stress;  reevaluate the respirator’s effectiveness when it may be affected by </a:t>
            </a:r>
            <a:r>
              <a:rPr lang="en-US" sz="2000" dirty="0" smtClean="0"/>
              <a:t>changes.</a:t>
            </a:r>
            <a:endParaRPr lang="en-US" sz="2000" dirty="0"/>
          </a:p>
          <a:p>
            <a:r>
              <a:rPr lang="en-US" sz="2000" dirty="0"/>
              <a:t>Employees must leave the respirator use area:</a:t>
            </a:r>
          </a:p>
          <a:p>
            <a:pPr lvl="1"/>
            <a:r>
              <a:rPr lang="en-US" sz="2000" dirty="0"/>
              <a:t>to wash their faces and respirator </a:t>
            </a:r>
            <a:r>
              <a:rPr lang="en-US" sz="2000" dirty="0" err="1"/>
              <a:t>facepieces</a:t>
            </a:r>
            <a:r>
              <a:rPr lang="en-US" sz="2000" dirty="0"/>
              <a:t> as necessary</a:t>
            </a:r>
          </a:p>
          <a:p>
            <a:pPr lvl="1"/>
            <a:r>
              <a:rPr lang="en-US" sz="2000" dirty="0"/>
              <a:t>if they detect vapor or gas breakthrough, changes in breathing resistance, or leakage of the </a:t>
            </a:r>
            <a:r>
              <a:rPr lang="en-US" sz="2000" dirty="0" err="1"/>
              <a:t>facepiece</a:t>
            </a:r>
            <a:endParaRPr lang="en-US" sz="2000" dirty="0"/>
          </a:p>
          <a:p>
            <a:pPr lvl="1"/>
            <a:r>
              <a:rPr lang="en-US" sz="2000" dirty="0"/>
              <a:t>to replace the respirator or filter, cartridge, or canister</a:t>
            </a:r>
          </a:p>
          <a:p>
            <a:r>
              <a:rPr lang="en-US" sz="2000" dirty="0"/>
              <a:t>If employee detects vapor or gas breakthrough, changes in breathing resistance, or leakage of the </a:t>
            </a:r>
            <a:r>
              <a:rPr lang="en-US" sz="2000" dirty="0" err="1"/>
              <a:t>facepiece</a:t>
            </a:r>
            <a:r>
              <a:rPr lang="en-US" sz="2000" dirty="0"/>
              <a:t>, employer must replace or repair the respirator before allowing employee to return to the work </a:t>
            </a:r>
            <a:r>
              <a:rPr lang="en-US" sz="2000" dirty="0" smtClean="0"/>
              <a:t>area.</a:t>
            </a:r>
            <a:endParaRPr lang="en-US" sz="2000" dirty="0"/>
          </a:p>
          <a:p>
            <a:endParaRPr lang="en-US" sz="2000" dirty="0"/>
          </a:p>
        </p:txBody>
      </p:sp>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14400" y="0"/>
            <a:ext cx="8229600" cy="1143000"/>
          </a:xfrm>
        </p:spPr>
        <p:txBody>
          <a:bodyPr/>
          <a:lstStyle/>
          <a:p>
            <a:pPr eaLnBrk="1" hangingPunct="1"/>
            <a:r>
              <a:rPr lang="en-US" sz="3600" dirty="0" smtClean="0"/>
              <a:t>Maintenance and Care</a:t>
            </a:r>
            <a:endParaRPr lang="en-US" sz="3600" dirty="0" smtClean="0">
              <a:solidFill>
                <a:srgbClr val="FF0000"/>
              </a:solidFill>
            </a:endParaRPr>
          </a:p>
        </p:txBody>
      </p:sp>
      <p:pic>
        <p:nvPicPr>
          <p:cNvPr id="9218" name="Picture 2" title="Text Bo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199" y="1752600"/>
            <a:ext cx="799941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title="Image of Maintaining and caring for respirato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51171" y="1371600"/>
            <a:ext cx="1981200" cy="29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9202" name="Title 1"/>
          <p:cNvSpPr>
            <a:spLocks noGrp="1"/>
          </p:cNvSpPr>
          <p:nvPr>
            <p:ph type="title"/>
          </p:nvPr>
        </p:nvSpPr>
        <p:spPr>
          <a:xfrm>
            <a:off x="675202" y="-54429"/>
            <a:ext cx="8229600" cy="1143000"/>
          </a:xfrm>
        </p:spPr>
        <p:txBody>
          <a:bodyPr/>
          <a:lstStyle/>
          <a:p>
            <a:pPr eaLnBrk="1" hangingPunct="1"/>
            <a:r>
              <a:rPr lang="en-US" sz="3600" dirty="0" smtClean="0"/>
              <a:t>Proper Storage  </a:t>
            </a:r>
          </a:p>
        </p:txBody>
      </p:sp>
      <p:sp>
        <p:nvSpPr>
          <p:cNvPr id="5" name="Rectangle 3"/>
          <p:cNvSpPr txBox="1">
            <a:spLocks noChangeArrowheads="1"/>
          </p:cNvSpPr>
          <p:nvPr/>
        </p:nvSpPr>
        <p:spPr bwMode="auto">
          <a:xfrm>
            <a:off x="903514" y="2133600"/>
            <a:ext cx="7772977" cy="432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63" tIns="47625" rIns="93663" bIns="47625"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Important to store the respirator  properly</a:t>
            </a:r>
          </a:p>
          <a:p>
            <a:pPr marL="0" indent="0">
              <a:buNone/>
            </a:pPr>
            <a:endParaRPr lang="en-US" sz="3600" dirty="0" smtClean="0"/>
          </a:p>
          <a:p>
            <a:r>
              <a:rPr lang="en-US" sz="3600" dirty="0"/>
              <a:t>S</a:t>
            </a:r>
            <a:r>
              <a:rPr lang="en-US" sz="3600" dirty="0" smtClean="0"/>
              <a:t>ometimes may throw away the 2 strap dust mask (filtering </a:t>
            </a:r>
            <a:r>
              <a:rPr lang="en-US" sz="3600" dirty="0" err="1" smtClean="0"/>
              <a:t>facepiece</a:t>
            </a:r>
            <a:r>
              <a:rPr lang="en-US" sz="3600" dirty="0" smtClean="0"/>
              <a:t>)  </a:t>
            </a:r>
          </a:p>
        </p:txBody>
      </p:sp>
    </p:spTree>
    <p:extLst>
      <p:ext uri="{BB962C8B-B14F-4D97-AF65-F5344CB8AC3E}">
        <p14:creationId xmlns:p14="http://schemas.microsoft.com/office/powerpoint/2010/main" val="22737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6699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914400" y="152400"/>
            <a:ext cx="8229600" cy="1143000"/>
          </a:xfrm>
        </p:spPr>
        <p:txBody>
          <a:bodyPr/>
          <a:lstStyle/>
          <a:p>
            <a:pPr eaLnBrk="1" hangingPunct="1"/>
            <a:r>
              <a:rPr lang="en-US" sz="3600" dirty="0">
                <a:solidFill>
                  <a:prstClr val="black"/>
                </a:solidFill>
              </a:rPr>
              <a:t>Identification of Filters,</a:t>
            </a:r>
            <a:br>
              <a:rPr lang="en-US" sz="3600" dirty="0">
                <a:solidFill>
                  <a:prstClr val="black"/>
                </a:solidFill>
              </a:rPr>
            </a:br>
            <a:r>
              <a:rPr lang="en-US" sz="3600" dirty="0">
                <a:solidFill>
                  <a:prstClr val="black"/>
                </a:solidFill>
              </a:rPr>
              <a:t>Cartridges, and Canisters</a:t>
            </a:r>
            <a:endParaRPr lang="en-US" sz="3600" dirty="0" smtClean="0"/>
          </a:p>
        </p:txBody>
      </p:sp>
      <p:sp>
        <p:nvSpPr>
          <p:cNvPr id="2" name="Rectangle 1"/>
          <p:cNvSpPr/>
          <p:nvPr/>
        </p:nvSpPr>
        <p:spPr>
          <a:xfrm>
            <a:off x="609600" y="1776984"/>
            <a:ext cx="8305800" cy="3985706"/>
          </a:xfrm>
          <a:prstGeom prst="rect">
            <a:avLst/>
          </a:prstGeom>
        </p:spPr>
        <p:txBody>
          <a:bodyPr wrap="square">
            <a:spAutoFit/>
          </a:bodyPr>
          <a:lstStyle/>
          <a:p>
            <a:pPr marL="350838" lvl="0" indent="-350838">
              <a:spcBef>
                <a:spcPct val="20000"/>
              </a:spcBef>
              <a:buFont typeface="Wingdings" pitchFamily="2" charset="2"/>
              <a:buChar char="Ø"/>
            </a:pPr>
            <a:r>
              <a:rPr lang="en-US" sz="2300" dirty="0">
                <a:solidFill>
                  <a:prstClr val="black"/>
                </a:solidFill>
              </a:rPr>
              <a:t>All filters, cartridges and </a:t>
            </a:r>
            <a:r>
              <a:rPr lang="en-US" sz="2300" dirty="0" smtClean="0">
                <a:solidFill>
                  <a:prstClr val="black"/>
                </a:solidFill>
              </a:rPr>
              <a:t>canisters used </a:t>
            </a:r>
            <a:r>
              <a:rPr lang="en-US" sz="2300" dirty="0">
                <a:solidFill>
                  <a:prstClr val="black"/>
                </a:solidFill>
              </a:rPr>
              <a:t>in the workplace must be </a:t>
            </a:r>
            <a:r>
              <a:rPr lang="en-US" sz="2300" dirty="0" smtClean="0">
                <a:solidFill>
                  <a:prstClr val="black"/>
                </a:solidFill>
              </a:rPr>
              <a:t>labeled and </a:t>
            </a:r>
            <a:r>
              <a:rPr lang="en-US" sz="2300" dirty="0">
                <a:solidFill>
                  <a:prstClr val="black"/>
                </a:solidFill>
              </a:rPr>
              <a:t>color coded with the </a:t>
            </a:r>
            <a:r>
              <a:rPr lang="en-US" sz="2300" dirty="0" smtClean="0">
                <a:solidFill>
                  <a:prstClr val="black"/>
                </a:solidFill>
              </a:rPr>
              <a:t>NIOSH approval </a:t>
            </a:r>
            <a:r>
              <a:rPr lang="en-US" sz="2300" dirty="0">
                <a:solidFill>
                  <a:prstClr val="black"/>
                </a:solidFill>
              </a:rPr>
              <a:t>label</a:t>
            </a:r>
          </a:p>
          <a:p>
            <a:pPr marL="350838" lvl="0" indent="-350838">
              <a:spcBef>
                <a:spcPct val="20000"/>
              </a:spcBef>
              <a:buFont typeface="Wingdings" pitchFamily="2" charset="2"/>
              <a:buChar char="Ø"/>
            </a:pPr>
            <a:r>
              <a:rPr lang="en-US" sz="2300" dirty="0">
                <a:solidFill>
                  <a:prstClr val="black"/>
                </a:solidFill>
              </a:rPr>
              <a:t>The label must not be removed and must remain legible</a:t>
            </a:r>
          </a:p>
          <a:p>
            <a:pPr marL="350838" lvl="0" indent="-350838">
              <a:spcBef>
                <a:spcPct val="20000"/>
              </a:spcBef>
              <a:buFont typeface="Wingdings" pitchFamily="2" charset="2"/>
              <a:buChar char="Ø"/>
            </a:pPr>
            <a:r>
              <a:rPr lang="en-US" sz="2300" dirty="0">
                <a:solidFill>
                  <a:prstClr val="black"/>
                </a:solidFill>
              </a:rPr>
              <a:t>“TC number” is no longer on cartridges or filters (Part 84)</a:t>
            </a:r>
          </a:p>
          <a:p>
            <a:pPr marL="350838" lvl="0" indent="-350838">
              <a:spcBef>
                <a:spcPct val="20000"/>
              </a:spcBef>
              <a:buFont typeface="Wingdings" pitchFamily="2" charset="2"/>
              <a:buChar char="Ø"/>
            </a:pPr>
            <a:r>
              <a:rPr lang="en-US" sz="2300" dirty="0">
                <a:solidFill>
                  <a:prstClr val="black"/>
                </a:solidFill>
              </a:rPr>
              <a:t>Marked with “NIOSH”, manufacturer’s name and part number, and an abbreviation to indicate cartridge or filter type (e.g., N95, P100, etc.)</a:t>
            </a:r>
          </a:p>
          <a:p>
            <a:pPr marL="350838" lvl="0" indent="-350838">
              <a:spcBef>
                <a:spcPct val="20000"/>
              </a:spcBef>
              <a:buFont typeface="Wingdings" pitchFamily="2" charset="2"/>
              <a:buChar char="Ø"/>
            </a:pPr>
            <a:r>
              <a:rPr lang="en-US" sz="2300" dirty="0">
                <a:solidFill>
                  <a:prstClr val="black"/>
                </a:solidFill>
              </a:rPr>
              <a:t>Matrix approval label supplied, usually as insert in </a:t>
            </a:r>
            <a:r>
              <a:rPr lang="en-US" sz="2300" dirty="0" smtClean="0">
                <a:solidFill>
                  <a:prstClr val="black"/>
                </a:solidFill>
              </a:rPr>
              <a:t>box</a:t>
            </a:r>
            <a:endParaRPr lang="en-US" sz="2300" dirty="0">
              <a:solidFill>
                <a:prstClr val="black"/>
              </a:solidFill>
            </a:endParaRPr>
          </a:p>
          <a:p>
            <a:pPr marL="350838" lvl="0" indent="-350838">
              <a:spcBef>
                <a:spcPct val="20000"/>
              </a:spcBef>
              <a:buFont typeface="Wingdings" pitchFamily="2" charset="2"/>
              <a:buChar char="Ø"/>
            </a:pPr>
            <a:r>
              <a:rPr lang="en-US" sz="2300" dirty="0" smtClean="0">
                <a:solidFill>
                  <a:prstClr val="black"/>
                </a:solidFill>
              </a:rPr>
              <a:t>Important to use same manufacture for cartridges as respirator </a:t>
            </a:r>
            <a:r>
              <a:rPr lang="en-US" sz="2300" dirty="0" err="1" smtClean="0">
                <a:solidFill>
                  <a:prstClr val="black"/>
                </a:solidFill>
              </a:rPr>
              <a:t>facepiece</a:t>
            </a:r>
            <a:r>
              <a:rPr lang="en-US" sz="2300" dirty="0" smtClean="0">
                <a:solidFill>
                  <a:prstClr val="black"/>
                </a:solidFill>
              </a:rPr>
              <a:t> </a:t>
            </a:r>
          </a:p>
        </p:txBody>
      </p:sp>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0354" name="Title 1"/>
          <p:cNvSpPr>
            <a:spLocks noGrp="1"/>
          </p:cNvSpPr>
          <p:nvPr>
            <p:ph type="title"/>
          </p:nvPr>
        </p:nvSpPr>
        <p:spPr>
          <a:xfrm>
            <a:off x="1066800" y="228600"/>
            <a:ext cx="8229600" cy="838200"/>
          </a:xfrm>
        </p:spPr>
        <p:txBody>
          <a:bodyPr/>
          <a:lstStyle/>
          <a:p>
            <a:pPr eaLnBrk="1" hangingPunct="1"/>
            <a:r>
              <a:rPr lang="en-US" sz="2600" dirty="0" smtClean="0"/>
              <a:t>High Risk Areas for Individual Farmer, </a:t>
            </a:r>
            <a:br>
              <a:rPr lang="en-US" sz="2600" dirty="0" smtClean="0"/>
            </a:br>
            <a:r>
              <a:rPr lang="en-US" sz="2600" dirty="0" smtClean="0"/>
              <a:t>Family, and Worker</a:t>
            </a:r>
            <a:r>
              <a:rPr lang="en-US" sz="3200" dirty="0" smtClean="0"/>
              <a:t/>
            </a:r>
            <a:br>
              <a:rPr lang="en-US" sz="3200" dirty="0" smtClean="0"/>
            </a:br>
            <a:endParaRPr lang="en-US" sz="3200" dirty="0" smtClean="0"/>
          </a:p>
        </p:txBody>
      </p:sp>
      <p:sp>
        <p:nvSpPr>
          <p:cNvPr id="3" name="Content Placeholder 2"/>
          <p:cNvSpPr>
            <a:spLocks noGrp="1"/>
          </p:cNvSpPr>
          <p:nvPr>
            <p:ph idx="1"/>
          </p:nvPr>
        </p:nvSpPr>
        <p:spPr>
          <a:xfrm>
            <a:off x="2057400" y="1914251"/>
            <a:ext cx="8229600" cy="4525963"/>
          </a:xfrm>
        </p:spPr>
        <p:txBody>
          <a:bodyPr rtlCol="0">
            <a:normAutofit/>
          </a:bodyPr>
          <a:lstStyle/>
          <a:p>
            <a:pPr marL="0" indent="0" eaLnBrk="1" fontAlgn="auto" hangingPunct="1">
              <a:spcAft>
                <a:spcPts val="0"/>
              </a:spcAft>
              <a:buNone/>
              <a:defRPr/>
            </a:pPr>
            <a:r>
              <a:rPr lang="en-US" sz="2400" dirty="0" smtClean="0"/>
              <a:t>Respiratory Hazards are one of many</a:t>
            </a:r>
          </a:p>
          <a:p>
            <a:pPr lvl="1" eaLnBrk="1" fontAlgn="auto" hangingPunct="1">
              <a:spcAft>
                <a:spcPts val="0"/>
              </a:spcAft>
              <a:buFont typeface="Arial" pitchFamily="34" charset="0"/>
              <a:buChar char="–"/>
              <a:defRPr/>
            </a:pPr>
            <a:r>
              <a:rPr lang="en-US" sz="2400" dirty="0" smtClean="0"/>
              <a:t>injuries</a:t>
            </a:r>
          </a:p>
          <a:p>
            <a:pPr lvl="1" eaLnBrk="1" fontAlgn="auto" hangingPunct="1">
              <a:spcAft>
                <a:spcPts val="0"/>
              </a:spcAft>
              <a:buFont typeface="Arial" pitchFamily="34" charset="0"/>
              <a:buChar char="–"/>
              <a:defRPr/>
            </a:pPr>
            <a:r>
              <a:rPr lang="en-US" sz="2400" b="1" dirty="0" smtClean="0">
                <a:solidFill>
                  <a:srgbClr val="FF0000"/>
                </a:solidFill>
              </a:rPr>
              <a:t>respiratory</a:t>
            </a:r>
          </a:p>
          <a:p>
            <a:pPr lvl="1" eaLnBrk="1" fontAlgn="auto" hangingPunct="1">
              <a:spcAft>
                <a:spcPts val="0"/>
              </a:spcAft>
              <a:buFont typeface="Arial" pitchFamily="34" charset="0"/>
              <a:buChar char="–"/>
              <a:defRPr/>
            </a:pPr>
            <a:r>
              <a:rPr lang="en-US" sz="2400" dirty="0" smtClean="0"/>
              <a:t>hearing</a:t>
            </a:r>
          </a:p>
          <a:p>
            <a:pPr lvl="1" eaLnBrk="1" fontAlgn="auto" hangingPunct="1">
              <a:spcAft>
                <a:spcPts val="0"/>
              </a:spcAft>
              <a:buFont typeface="Arial" pitchFamily="34" charset="0"/>
              <a:buChar char="–"/>
              <a:defRPr/>
            </a:pPr>
            <a:r>
              <a:rPr lang="en-US" sz="2400" dirty="0" smtClean="0"/>
              <a:t>chemical exposures</a:t>
            </a:r>
          </a:p>
          <a:p>
            <a:pPr lvl="1" eaLnBrk="1" fontAlgn="auto" hangingPunct="1">
              <a:spcAft>
                <a:spcPts val="0"/>
              </a:spcAft>
              <a:buFont typeface="Arial" pitchFamily="34" charset="0"/>
              <a:buChar char="–"/>
              <a:defRPr/>
            </a:pPr>
            <a:r>
              <a:rPr lang="en-US" sz="2400" dirty="0" smtClean="0"/>
              <a:t>skin cancer </a:t>
            </a:r>
          </a:p>
          <a:p>
            <a:pPr lvl="1" eaLnBrk="1" fontAlgn="auto" hangingPunct="1">
              <a:spcAft>
                <a:spcPts val="0"/>
              </a:spcAft>
              <a:buFont typeface="Arial" pitchFamily="34" charset="0"/>
              <a:buChar char="–"/>
              <a:defRPr/>
            </a:pPr>
            <a:r>
              <a:rPr lang="en-US" sz="2400" dirty="0" smtClean="0"/>
              <a:t>musculoskeletal </a:t>
            </a:r>
          </a:p>
          <a:p>
            <a:pPr lvl="1" eaLnBrk="1" fontAlgn="auto" hangingPunct="1">
              <a:spcAft>
                <a:spcPts val="0"/>
              </a:spcAft>
              <a:buFont typeface="Arial" pitchFamily="34" charset="0"/>
              <a:buChar char="–"/>
              <a:defRPr/>
            </a:pPr>
            <a:r>
              <a:rPr lang="en-US" sz="2400" dirty="0" smtClean="0"/>
              <a:t>health and wellness</a:t>
            </a:r>
          </a:p>
          <a:p>
            <a:pPr lvl="1" eaLnBrk="1" fontAlgn="auto" hangingPunct="1">
              <a:spcAft>
                <a:spcPts val="0"/>
              </a:spcAft>
              <a:buFont typeface="Arial" pitchFamily="34" charset="0"/>
              <a:buChar char="–"/>
              <a:defRPr/>
            </a:pPr>
            <a:r>
              <a:rPr lang="en-US" sz="2400" dirty="0" smtClean="0"/>
              <a:t>stress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8A945">
            <a:alpha val="79999"/>
          </a:srgbClr>
        </a:solidFill>
        <a:effectLst/>
      </p:bgPr>
    </p:bg>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533400"/>
            <a:ext cx="8229600" cy="990600"/>
          </a:xfrm>
        </p:spPr>
        <p:txBody>
          <a:bodyPr rtlCol="0">
            <a:noAutofit/>
          </a:bodyPr>
          <a:lstStyle/>
          <a:p>
            <a:pPr eaLnBrk="1" fontAlgn="auto" hangingPunct="1">
              <a:spcAft>
                <a:spcPts val="0"/>
              </a:spcAft>
              <a:defRPr/>
            </a:pPr>
            <a:r>
              <a:rPr lang="en-US" sz="3600" dirty="0" smtClean="0"/>
              <a:t>Half Mask Cartridges </a:t>
            </a:r>
            <a:r>
              <a:rPr lang="en-US" sz="4000" dirty="0" smtClean="0"/>
              <a:t/>
            </a:r>
            <a:br>
              <a:rPr lang="en-US" sz="4000" dirty="0" smtClean="0"/>
            </a:br>
            <a:endParaRPr lang="en-US" sz="4000" dirty="0" smtClean="0"/>
          </a:p>
        </p:txBody>
      </p:sp>
      <p:sp>
        <p:nvSpPr>
          <p:cNvPr id="119811" name="Date Placeholder 3"/>
          <p:cNvSpPr txBox="1">
            <a:spLocks noGrp="1"/>
          </p:cNvSpPr>
          <p:nvPr/>
        </p:nvSpPr>
        <p:spPr bwMode="auto">
          <a:xfrm>
            <a:off x="124619" y="4267200"/>
            <a:ext cx="1460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b="1" i="0" dirty="0">
                <a:solidFill>
                  <a:srgbClr val="000000"/>
                </a:solidFill>
                <a:latin typeface="Calibri" pitchFamily="34" charset="0"/>
              </a:rPr>
              <a:t>North Products </a:t>
            </a:r>
            <a:endParaRPr kumimoji="1" lang="en-US" sz="2400" b="1" i="0" dirty="0" smtClean="0">
              <a:solidFill>
                <a:srgbClr val="000000"/>
              </a:solidFill>
              <a:latin typeface="Calibri" pitchFamily="34" charset="0"/>
            </a:endParaRPr>
          </a:p>
        </p:txBody>
      </p:sp>
      <p:sp>
        <p:nvSpPr>
          <p:cNvPr id="11981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r" eaLnBrk="1" fontAlgn="base" hangingPunct="1">
              <a:spcBef>
                <a:spcPct val="0"/>
              </a:spcBef>
              <a:spcAft>
                <a:spcPct val="0"/>
              </a:spcAft>
            </a:pPr>
            <a:fld id="{04097C28-207A-4CCE-B0C0-296A9E20305C}" type="slidenum">
              <a:rPr kumimoji="1" lang="en-US" sz="1400" i="0" smtClean="0">
                <a:solidFill>
                  <a:srgbClr val="000000"/>
                </a:solidFill>
                <a:latin typeface="Calibri" pitchFamily="34" charset="0"/>
              </a:rPr>
              <a:pPr algn="r" eaLnBrk="1" fontAlgn="base" hangingPunct="1">
                <a:spcBef>
                  <a:spcPct val="0"/>
                </a:spcBef>
                <a:spcAft>
                  <a:spcPct val="0"/>
                </a:spcAft>
              </a:pPr>
              <a:t>40</a:t>
            </a:fld>
            <a:endParaRPr kumimoji="1" lang="en-US" sz="1400" i="0" smtClean="0">
              <a:solidFill>
                <a:srgbClr val="000000"/>
              </a:solidFill>
              <a:latin typeface="Calibri" pitchFamily="34" charset="0"/>
            </a:endParaRPr>
          </a:p>
        </p:txBody>
      </p:sp>
      <p:pic>
        <p:nvPicPr>
          <p:cNvPr id="119813" name="Picture 8" descr="P4190055.JPG" title="Half Mask Cartridge - Ammoni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24000"/>
            <a:ext cx="278923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9" descr="P4190046.JPG" title="Half Mask Cartridge - Organic Vapo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7400" y="1524000"/>
            <a:ext cx="2749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10" descr="P4190062.JPG" title="Half Mask Cartridge -P10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6400" y="3810000"/>
            <a:ext cx="27876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6" name="Picture 11" descr="P4190079.JPG" title="Half Mask Cartridge - another P10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600" y="3810000"/>
            <a:ext cx="281463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12" descr="P4190053.JPG" title="Half Mask Cartridge -Acid Ga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400" y="1600200"/>
            <a:ext cx="262096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8" name="Text Box 10"/>
          <p:cNvSpPr txBox="1">
            <a:spLocks noChangeArrowheads="1"/>
          </p:cNvSpPr>
          <p:nvPr/>
        </p:nvSpPr>
        <p:spPr bwMode="auto">
          <a:xfrm>
            <a:off x="1066800" y="3200400"/>
            <a:ext cx="147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Ammonia</a:t>
            </a:r>
          </a:p>
        </p:txBody>
      </p:sp>
      <p:sp>
        <p:nvSpPr>
          <p:cNvPr id="119819" name="Text Box 11"/>
          <p:cNvSpPr txBox="1">
            <a:spLocks noChangeArrowheads="1"/>
          </p:cNvSpPr>
          <p:nvPr/>
        </p:nvSpPr>
        <p:spPr bwMode="auto">
          <a:xfrm>
            <a:off x="3810000" y="3200400"/>
            <a:ext cx="2151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smtClean="0">
                <a:solidFill>
                  <a:srgbClr val="000000"/>
                </a:solidFill>
                <a:latin typeface="Calibri" pitchFamily="34" charset="0"/>
              </a:rPr>
              <a:t>Organic Vapor</a:t>
            </a:r>
          </a:p>
        </p:txBody>
      </p:sp>
      <p:sp>
        <p:nvSpPr>
          <p:cNvPr id="119820" name="Text Box 12"/>
          <p:cNvSpPr txBox="1">
            <a:spLocks noChangeArrowheads="1"/>
          </p:cNvSpPr>
          <p:nvPr/>
        </p:nvSpPr>
        <p:spPr bwMode="auto">
          <a:xfrm>
            <a:off x="6934200" y="32004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smtClean="0">
                <a:solidFill>
                  <a:srgbClr val="000000"/>
                </a:solidFill>
                <a:latin typeface="Calibri" pitchFamily="34" charset="0"/>
              </a:rPr>
              <a:t>Acid Gas</a:t>
            </a:r>
          </a:p>
        </p:txBody>
      </p:sp>
      <p:sp>
        <p:nvSpPr>
          <p:cNvPr id="119823" name="TextBox 14"/>
          <p:cNvSpPr txBox="1">
            <a:spLocks noChangeArrowheads="1"/>
          </p:cNvSpPr>
          <p:nvPr/>
        </p:nvSpPr>
        <p:spPr bwMode="auto">
          <a:xfrm>
            <a:off x="99220" y="6129407"/>
            <a:ext cx="82557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lang="en-US" dirty="0">
                <a:solidFill>
                  <a:srgbClr val="000000"/>
                </a:solidFill>
                <a:latin typeface="Calibri" pitchFamily="34" charset="0"/>
              </a:rPr>
              <a:t>Mention of any company name </a:t>
            </a:r>
            <a:r>
              <a:rPr lang="en-US" dirty="0" smtClean="0">
                <a:solidFill>
                  <a:srgbClr val="000000"/>
                </a:solidFill>
                <a:latin typeface="Calibri" pitchFamily="34" charset="0"/>
              </a:rPr>
              <a:t>in </a:t>
            </a:r>
            <a:r>
              <a:rPr lang="en-US" dirty="0">
                <a:solidFill>
                  <a:srgbClr val="000000"/>
                </a:solidFill>
                <a:latin typeface="Calibri" pitchFamily="34" charset="0"/>
              </a:rPr>
              <a:t>our </a:t>
            </a:r>
            <a:r>
              <a:rPr lang="en-US" dirty="0" smtClean="0">
                <a:solidFill>
                  <a:srgbClr val="000000"/>
                </a:solidFill>
                <a:latin typeface="Calibri" pitchFamily="34" charset="0"/>
              </a:rPr>
              <a:t>presentations  </a:t>
            </a:r>
            <a:r>
              <a:rPr lang="en-US" dirty="0">
                <a:solidFill>
                  <a:srgbClr val="000000"/>
                </a:solidFill>
                <a:latin typeface="Calibri" pitchFamily="34" charset="0"/>
              </a:rPr>
              <a:t>does not </a:t>
            </a:r>
            <a:r>
              <a:rPr lang="en-US" dirty="0" smtClean="0">
                <a:solidFill>
                  <a:srgbClr val="000000"/>
                </a:solidFill>
                <a:latin typeface="Calibri" pitchFamily="34" charset="0"/>
              </a:rPr>
              <a:t>constitute                                </a:t>
            </a:r>
            <a:r>
              <a:rPr lang="en-US" dirty="0">
                <a:solidFill>
                  <a:srgbClr val="000000"/>
                </a:solidFill>
                <a:latin typeface="Calibri" pitchFamily="34" charset="0"/>
              </a:rPr>
              <a:t>an endorsement by </a:t>
            </a:r>
            <a:r>
              <a:rPr lang="en-US" dirty="0" err="1" smtClean="0">
                <a:solidFill>
                  <a:srgbClr val="000000"/>
                </a:solidFill>
                <a:latin typeface="Calibri" pitchFamily="34" charset="0"/>
              </a:rPr>
              <a:t>AgriSafe</a:t>
            </a:r>
            <a:endParaRPr lang="en-US" dirty="0">
              <a:solidFill>
                <a:srgbClr val="000000"/>
              </a:solidFill>
              <a:latin typeface="Calibri" pitchFamily="34" charset="0"/>
            </a:endParaRPr>
          </a:p>
        </p:txBody>
      </p:sp>
      <p:sp>
        <p:nvSpPr>
          <p:cNvPr id="16" name="Text Box 10"/>
          <p:cNvSpPr txBox="1">
            <a:spLocks noChangeArrowheads="1"/>
          </p:cNvSpPr>
          <p:nvPr/>
        </p:nvSpPr>
        <p:spPr bwMode="auto">
          <a:xfrm>
            <a:off x="2590800" y="5552919"/>
            <a:ext cx="878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P100 </a:t>
            </a:r>
          </a:p>
        </p:txBody>
      </p:sp>
      <p:sp>
        <p:nvSpPr>
          <p:cNvPr id="17" name="Text Box 10"/>
          <p:cNvSpPr txBox="1">
            <a:spLocks noChangeArrowheads="1"/>
          </p:cNvSpPr>
          <p:nvPr/>
        </p:nvSpPr>
        <p:spPr bwMode="auto">
          <a:xfrm>
            <a:off x="5768535" y="5558135"/>
            <a:ext cx="878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fontAlgn="base" hangingPunct="1">
              <a:spcBef>
                <a:spcPct val="0"/>
              </a:spcBef>
              <a:spcAft>
                <a:spcPct val="0"/>
              </a:spcAft>
            </a:pPr>
            <a:r>
              <a:rPr kumimoji="1" lang="en-US" sz="2400" i="0" dirty="0" smtClean="0">
                <a:solidFill>
                  <a:srgbClr val="000000"/>
                </a:solidFill>
                <a:latin typeface="Calibri" pitchFamily="34" charset="0"/>
              </a:rPr>
              <a:t>P100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066800" y="228600"/>
            <a:ext cx="8229600" cy="1143000"/>
          </a:xfrm>
        </p:spPr>
        <p:txBody>
          <a:bodyPr/>
          <a:lstStyle/>
          <a:p>
            <a:pPr eaLnBrk="1" hangingPunct="1"/>
            <a:r>
              <a:rPr lang="en-US" sz="3600" dirty="0"/>
              <a:t>Training and Information</a:t>
            </a:r>
            <a:endParaRPr lang="en-US" sz="3600" dirty="0" smtClean="0"/>
          </a:p>
        </p:txBody>
      </p:sp>
      <p:sp>
        <p:nvSpPr>
          <p:cNvPr id="4" name="Rectangle 3"/>
          <p:cNvSpPr>
            <a:spLocks noChangeArrowheads="1"/>
          </p:cNvSpPr>
          <p:nvPr/>
        </p:nvSpPr>
        <p:spPr bwMode="auto">
          <a:xfrm>
            <a:off x="1524000" y="1524000"/>
            <a:ext cx="6234545" cy="124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500" dirty="0">
                <a:solidFill>
                  <a:schemeClr val="tx1"/>
                </a:solidFill>
              </a:rPr>
              <a:t>Employers must provide effective training to employees who are required to use respirators</a:t>
            </a:r>
            <a:r>
              <a:rPr lang="en-US" sz="2500" dirty="0" smtClean="0">
                <a:solidFill>
                  <a:schemeClr val="tx1"/>
                </a:solidFill>
              </a:rPr>
              <a:t>.  </a:t>
            </a:r>
            <a:endParaRPr lang="en-US" sz="2500" b="1" dirty="0">
              <a:solidFill>
                <a:srgbClr val="FF0000"/>
              </a:solidFill>
            </a:endParaRPr>
          </a:p>
        </p:txBody>
      </p:sp>
      <p:pic>
        <p:nvPicPr>
          <p:cNvPr id="2" name="Picture 1" title="Image of a classroom train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221428"/>
            <a:ext cx="4121012" cy="2895210"/>
          </a:xfrm>
          <a:prstGeom prst="rect">
            <a:avLst/>
          </a:prstGeom>
        </p:spPr>
      </p:pic>
      <p:pic>
        <p:nvPicPr>
          <p:cNvPr id="3" name="Picture 2" title="Image of an employee training on how to use respirato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6672" y="3221427"/>
            <a:ext cx="3943928" cy="2869809"/>
          </a:xfrm>
          <a:prstGeom prst="rect">
            <a:avLst/>
          </a:prstGeom>
        </p:spPr>
      </p:pic>
    </p:spTree>
    <p:extLst>
      <p:ext uri="{BB962C8B-B14F-4D97-AF65-F5344CB8AC3E}">
        <p14:creationId xmlns:p14="http://schemas.microsoft.com/office/powerpoint/2010/main" val="33472358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295400" y="152400"/>
            <a:ext cx="7620000" cy="1143000"/>
          </a:xfrm>
        </p:spPr>
        <p:txBody>
          <a:bodyPr/>
          <a:lstStyle/>
          <a:p>
            <a:pPr eaLnBrk="1" hangingPunct="1"/>
            <a:r>
              <a:rPr lang="en-US" sz="3600" dirty="0" smtClean="0"/>
              <a:t>Training and </a:t>
            </a:r>
            <a:r>
              <a:rPr lang="en-US" sz="3600" dirty="0" smtClean="0"/>
              <a:t>Information </a:t>
            </a:r>
            <a:endParaRPr lang="en-US" sz="3600" dirty="0" smtClean="0"/>
          </a:p>
        </p:txBody>
      </p:sp>
      <p:sp>
        <p:nvSpPr>
          <p:cNvPr id="2" name="Rectangle 1"/>
          <p:cNvSpPr/>
          <p:nvPr/>
        </p:nvSpPr>
        <p:spPr>
          <a:xfrm>
            <a:off x="914400" y="1676400"/>
            <a:ext cx="7391400" cy="4401205"/>
          </a:xfrm>
          <a:prstGeom prst="rect">
            <a:avLst/>
          </a:prstGeom>
        </p:spPr>
        <p:txBody>
          <a:bodyPr wrap="square">
            <a:spAutoFit/>
          </a:bodyPr>
          <a:lstStyle/>
          <a:p>
            <a:pPr marL="342900" lvl="0" indent="-342900" eaLnBrk="0" fontAlgn="base" hangingPunct="0">
              <a:spcBef>
                <a:spcPct val="20000"/>
              </a:spcBef>
              <a:spcAft>
                <a:spcPct val="0"/>
              </a:spcAft>
              <a:buFont typeface="Arial" charset="0"/>
              <a:buChar char="•"/>
            </a:pPr>
            <a:r>
              <a:rPr lang="en-US" sz="2400" dirty="0" smtClean="0">
                <a:solidFill>
                  <a:prstClr val="black"/>
                </a:solidFill>
              </a:rPr>
              <a:t>Employees who are required to use respirators must be trained such that they can demonstrate knowledge of at least:</a:t>
            </a:r>
          </a:p>
          <a:p>
            <a:pPr marL="800100" lvl="1" indent="-342900" eaLnBrk="0" fontAlgn="base" hangingPunct="0">
              <a:spcBef>
                <a:spcPct val="20000"/>
              </a:spcBef>
              <a:spcAft>
                <a:spcPct val="0"/>
              </a:spcAft>
              <a:buFont typeface="Wingdings" pitchFamily="2" charset="2"/>
              <a:buChar char="Ø"/>
            </a:pPr>
            <a:r>
              <a:rPr lang="en-US" sz="2000" dirty="0" smtClean="0">
                <a:solidFill>
                  <a:prstClr val="black"/>
                </a:solidFill>
              </a:rPr>
              <a:t>why the respirator is necessary and how improper fit, use, or maintenance can compromise its protective effect</a:t>
            </a:r>
          </a:p>
          <a:p>
            <a:pPr marL="800100" lvl="1" indent="-342900" eaLnBrk="0" fontAlgn="base" hangingPunct="0">
              <a:spcBef>
                <a:spcPct val="20000"/>
              </a:spcBef>
              <a:spcAft>
                <a:spcPct val="0"/>
              </a:spcAft>
              <a:buFont typeface="Wingdings" pitchFamily="2" charset="2"/>
              <a:buChar char="Ø"/>
            </a:pPr>
            <a:r>
              <a:rPr lang="en-US" sz="2000" dirty="0" smtClean="0">
                <a:solidFill>
                  <a:prstClr val="black"/>
                </a:solidFill>
              </a:rPr>
              <a:t>limitations and capabilities of the respirator</a:t>
            </a:r>
          </a:p>
          <a:p>
            <a:pPr marL="800100" lvl="1" indent="-342900" eaLnBrk="0" fontAlgn="base" hangingPunct="0">
              <a:spcBef>
                <a:spcPct val="20000"/>
              </a:spcBef>
              <a:spcAft>
                <a:spcPct val="0"/>
              </a:spcAft>
              <a:buFont typeface="Wingdings" pitchFamily="2" charset="2"/>
              <a:buChar char="Ø"/>
            </a:pPr>
            <a:r>
              <a:rPr lang="en-US" sz="2000" dirty="0" smtClean="0">
                <a:solidFill>
                  <a:prstClr val="black"/>
                </a:solidFill>
              </a:rPr>
              <a:t>effective use in emergency situations</a:t>
            </a:r>
          </a:p>
          <a:p>
            <a:pPr marL="800100" lvl="1" indent="-342900" eaLnBrk="0" fontAlgn="base" hangingPunct="0">
              <a:spcBef>
                <a:spcPct val="20000"/>
              </a:spcBef>
              <a:spcAft>
                <a:spcPct val="0"/>
              </a:spcAft>
              <a:buFont typeface="Wingdings" pitchFamily="2" charset="2"/>
              <a:buChar char="Ø"/>
            </a:pPr>
            <a:r>
              <a:rPr lang="en-US" sz="2000" dirty="0" smtClean="0">
                <a:solidFill>
                  <a:prstClr val="black"/>
                </a:solidFill>
              </a:rPr>
              <a:t>how to inspect, put on and remove, use and check the seals</a:t>
            </a:r>
          </a:p>
          <a:p>
            <a:pPr marL="800100" lvl="1" indent="-342900" eaLnBrk="0" fontAlgn="base" hangingPunct="0">
              <a:spcBef>
                <a:spcPct val="20000"/>
              </a:spcBef>
              <a:spcAft>
                <a:spcPct val="0"/>
              </a:spcAft>
              <a:buFont typeface="Wingdings" pitchFamily="2" charset="2"/>
              <a:buChar char="Ø"/>
            </a:pPr>
            <a:r>
              <a:rPr lang="en-US" sz="2000" dirty="0" smtClean="0">
                <a:solidFill>
                  <a:prstClr val="black"/>
                </a:solidFill>
              </a:rPr>
              <a:t>maintenance </a:t>
            </a:r>
            <a:r>
              <a:rPr lang="en-US" sz="2000" dirty="0">
                <a:solidFill>
                  <a:prstClr val="black"/>
                </a:solidFill>
              </a:rPr>
              <a:t>and storage</a:t>
            </a:r>
          </a:p>
          <a:p>
            <a:pPr marL="800100" lvl="1" indent="-342900" eaLnBrk="0" fontAlgn="base" hangingPunct="0">
              <a:spcBef>
                <a:spcPct val="20000"/>
              </a:spcBef>
              <a:spcAft>
                <a:spcPct val="0"/>
              </a:spcAft>
              <a:buFont typeface="Wingdings" pitchFamily="2" charset="2"/>
              <a:buChar char="Ø"/>
            </a:pPr>
            <a:r>
              <a:rPr lang="en-US" sz="2000" dirty="0">
                <a:solidFill>
                  <a:prstClr val="black"/>
                </a:solidFill>
              </a:rPr>
              <a:t>recognition of medical signs and symptoms that may limit or prevent effective use</a:t>
            </a:r>
          </a:p>
          <a:p>
            <a:pPr marL="800100" lvl="1" indent="-342900" eaLnBrk="0" fontAlgn="base" hangingPunct="0">
              <a:spcBef>
                <a:spcPct val="20000"/>
              </a:spcBef>
              <a:spcAft>
                <a:spcPct val="0"/>
              </a:spcAft>
              <a:buFont typeface="Wingdings" pitchFamily="2" charset="2"/>
              <a:buChar char="Ø"/>
            </a:pPr>
            <a:r>
              <a:rPr lang="en-US" sz="2000" dirty="0">
                <a:solidFill>
                  <a:prstClr val="black"/>
                </a:solidFill>
              </a:rPr>
              <a:t>general requirements of this standard</a:t>
            </a:r>
          </a:p>
        </p:txBody>
      </p:sp>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1295400" y="152400"/>
            <a:ext cx="8229600" cy="1143000"/>
          </a:xfrm>
        </p:spPr>
        <p:txBody>
          <a:bodyPr/>
          <a:lstStyle/>
          <a:p>
            <a:pPr eaLnBrk="1" hangingPunct="1"/>
            <a:r>
              <a:rPr lang="en-US" sz="3600" dirty="0" smtClean="0"/>
              <a:t>Training and Information </a:t>
            </a:r>
            <a:r>
              <a:rPr lang="en-US" sz="2000" dirty="0" smtClean="0"/>
              <a:t>(cont’d)</a:t>
            </a:r>
          </a:p>
        </p:txBody>
      </p:sp>
      <p:sp>
        <p:nvSpPr>
          <p:cNvPr id="2" name="Rectangle 1"/>
          <p:cNvSpPr/>
          <p:nvPr/>
        </p:nvSpPr>
        <p:spPr>
          <a:xfrm>
            <a:off x="914400" y="1524000"/>
            <a:ext cx="7467600" cy="4893647"/>
          </a:xfrm>
          <a:prstGeom prst="rect">
            <a:avLst/>
          </a:prstGeom>
        </p:spPr>
        <p:txBody>
          <a:bodyPr wrap="square">
            <a:spAutoFit/>
          </a:bodyPr>
          <a:lstStyle/>
          <a:p>
            <a:pPr marL="285750" indent="-285750">
              <a:buFont typeface="Arial" pitchFamily="34" charset="0"/>
              <a:buChar char="•"/>
            </a:pPr>
            <a:r>
              <a:rPr lang="en-US" sz="2400" dirty="0"/>
              <a:t>Training must be provided prior to use, unless acceptable training has been provided by another employer within the past 12 months</a:t>
            </a:r>
          </a:p>
          <a:p>
            <a:pPr marL="285750" indent="-285750">
              <a:buFont typeface="Arial" pitchFamily="34" charset="0"/>
              <a:buChar char="•"/>
            </a:pPr>
            <a:r>
              <a:rPr lang="en-US" sz="2400" dirty="0"/>
              <a:t>Retraining is </a:t>
            </a:r>
            <a:r>
              <a:rPr lang="en-US" sz="2400" b="1" u="sng" dirty="0"/>
              <a:t>required annually</a:t>
            </a:r>
            <a:r>
              <a:rPr lang="en-US" sz="2400" dirty="0"/>
              <a:t>, and when:</a:t>
            </a:r>
          </a:p>
          <a:p>
            <a:pPr marL="800100" lvl="1" indent="-342900">
              <a:buFont typeface="Wingdings" pitchFamily="2" charset="2"/>
              <a:buChar char="Ø"/>
            </a:pPr>
            <a:r>
              <a:rPr lang="en-US" sz="2400" dirty="0"/>
              <a:t>changes in the workplace or type of respirator render previous training obsolete</a:t>
            </a:r>
          </a:p>
          <a:p>
            <a:pPr marL="800100" lvl="1" indent="-342900">
              <a:buFont typeface="Wingdings" pitchFamily="2" charset="2"/>
              <a:buChar char="Ø"/>
            </a:pPr>
            <a:r>
              <a:rPr lang="en-US" sz="2400" dirty="0"/>
              <a:t>there are inadequacies in the employee’s knowledge or use</a:t>
            </a:r>
          </a:p>
          <a:p>
            <a:pPr marL="800100" lvl="1" indent="-342900">
              <a:buFont typeface="Wingdings" pitchFamily="2" charset="2"/>
              <a:buChar char="Ø"/>
            </a:pPr>
            <a:r>
              <a:rPr lang="en-US" sz="2400" dirty="0"/>
              <a:t>any other situation arises in which retraining appears necessary</a:t>
            </a:r>
          </a:p>
          <a:p>
            <a:pPr marL="285750" indent="-285750">
              <a:buFont typeface="Arial" pitchFamily="34" charset="0"/>
              <a:buChar char="•"/>
            </a:pPr>
            <a:r>
              <a:rPr lang="en-US" sz="2400" dirty="0"/>
              <a:t>The basic advisory information in Appendix D must be provided to employees who wear respirators when use is not required by this standard or by the employer</a:t>
            </a:r>
          </a:p>
        </p:txBody>
      </p:sp>
    </p:spTree>
    <p:extLst>
      <p:ext uri="{BB962C8B-B14F-4D97-AF65-F5344CB8AC3E}">
        <p14:creationId xmlns:p14="http://schemas.microsoft.com/office/powerpoint/2010/main" val="3984441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698500" y="-12700"/>
            <a:ext cx="8229600" cy="1143000"/>
          </a:xfrm>
        </p:spPr>
        <p:txBody>
          <a:bodyPr/>
          <a:lstStyle/>
          <a:p>
            <a:pPr eaLnBrk="1" hangingPunct="1"/>
            <a:r>
              <a:rPr lang="en-US" dirty="0" smtClean="0"/>
              <a:t>Program Evaluation</a:t>
            </a:r>
          </a:p>
        </p:txBody>
      </p:sp>
      <p:sp>
        <p:nvSpPr>
          <p:cNvPr id="2" name="Rectangle 1"/>
          <p:cNvSpPr/>
          <p:nvPr/>
        </p:nvSpPr>
        <p:spPr>
          <a:xfrm>
            <a:off x="685800" y="1443841"/>
            <a:ext cx="7848600" cy="4154984"/>
          </a:xfrm>
          <a:prstGeom prst="rect">
            <a:avLst/>
          </a:prstGeom>
        </p:spPr>
        <p:txBody>
          <a:bodyPr wrap="square">
            <a:spAutoFit/>
          </a:bodyPr>
          <a:lstStyle/>
          <a:p>
            <a:pPr marL="285750" indent="-285750">
              <a:buFont typeface="Arial" pitchFamily="34" charset="0"/>
              <a:buChar char="•"/>
            </a:pPr>
            <a:r>
              <a:rPr lang="en-US" sz="2400" dirty="0"/>
              <a:t>Must conduct evaluations of the workplace as necessary to ensure effective implementation of the program</a:t>
            </a:r>
          </a:p>
          <a:p>
            <a:pPr marL="285750" indent="-285750">
              <a:buFont typeface="Arial" pitchFamily="34" charset="0"/>
              <a:buChar char="•"/>
            </a:pPr>
            <a:r>
              <a:rPr lang="en-US" sz="2400" dirty="0"/>
              <a:t>Must regularly consult employees required to use respirators to assess their views on program effectiveness and to identify and correct any problems</a:t>
            </a:r>
          </a:p>
          <a:p>
            <a:pPr marL="800100" lvl="1" indent="-342900">
              <a:buFont typeface="Wingdings" pitchFamily="2" charset="2"/>
              <a:buChar char="Ø"/>
            </a:pPr>
            <a:r>
              <a:rPr lang="en-US" sz="2400" dirty="0"/>
              <a:t>factors to be assessed include, but are not limited to:</a:t>
            </a:r>
          </a:p>
          <a:p>
            <a:pPr marL="800100" lvl="1" indent="-342900">
              <a:buFont typeface="Wingdings" pitchFamily="2" charset="2"/>
              <a:buChar char="Ø"/>
            </a:pPr>
            <a:r>
              <a:rPr lang="en-US" sz="2400" dirty="0"/>
              <a:t>respirator fit (including effect on workplace performance)</a:t>
            </a:r>
          </a:p>
          <a:p>
            <a:pPr marL="800100" lvl="1" indent="-342900">
              <a:buFont typeface="Wingdings" pitchFamily="2" charset="2"/>
              <a:buChar char="Ø"/>
            </a:pPr>
            <a:r>
              <a:rPr lang="en-US" sz="2400" dirty="0"/>
              <a:t>appropriate selection </a:t>
            </a:r>
          </a:p>
          <a:p>
            <a:pPr marL="800100" lvl="1" indent="-342900">
              <a:buFont typeface="Wingdings" pitchFamily="2" charset="2"/>
              <a:buChar char="Ø"/>
            </a:pPr>
            <a:r>
              <a:rPr lang="en-US" sz="2400" dirty="0"/>
              <a:t>proper use </a:t>
            </a:r>
          </a:p>
          <a:p>
            <a:pPr marL="800100" lvl="1" indent="-342900">
              <a:buFont typeface="Wingdings" pitchFamily="2" charset="2"/>
              <a:buChar char="Ø"/>
            </a:pPr>
            <a:r>
              <a:rPr lang="en-US" sz="2400" dirty="0"/>
              <a:t>proper maintenance</a:t>
            </a:r>
          </a:p>
        </p:txBody>
      </p:sp>
    </p:spTree>
    <p:extLst>
      <p:ext uri="{BB962C8B-B14F-4D97-AF65-F5344CB8AC3E}">
        <p14:creationId xmlns:p14="http://schemas.microsoft.com/office/powerpoint/2010/main" val="4148246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a:xfrm>
            <a:off x="880241" y="0"/>
            <a:ext cx="8229600" cy="1143000"/>
          </a:xfrm>
        </p:spPr>
        <p:txBody>
          <a:bodyPr/>
          <a:lstStyle/>
          <a:p>
            <a:pPr eaLnBrk="1" hangingPunct="1"/>
            <a:r>
              <a:rPr lang="en-US" dirty="0" smtClean="0"/>
              <a:t>Record Keeping</a:t>
            </a:r>
          </a:p>
        </p:txBody>
      </p:sp>
      <p:sp>
        <p:nvSpPr>
          <p:cNvPr id="4" name="Rectangle 3"/>
          <p:cNvSpPr txBox="1">
            <a:spLocks noChangeArrowheads="1"/>
          </p:cNvSpPr>
          <p:nvPr/>
        </p:nvSpPr>
        <p:spPr bwMode="auto">
          <a:xfrm>
            <a:off x="685512" y="1981706"/>
            <a:ext cx="7772977" cy="27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63" tIns="47625" rIns="93663" bIns="47625"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Records of medical evaluations must be retained and made available per 29 CFR 1910.1020</a:t>
            </a:r>
          </a:p>
          <a:p>
            <a:r>
              <a:rPr lang="en-US" dirty="0" smtClean="0"/>
              <a:t>A record of fit tests must be established and retained until the next fit test is administered</a:t>
            </a:r>
          </a:p>
          <a:p>
            <a:r>
              <a:rPr lang="en-US" dirty="0" smtClean="0"/>
              <a:t>A written copy of the current program must be retained</a:t>
            </a:r>
          </a:p>
          <a:p>
            <a:r>
              <a:rPr lang="en-US" dirty="0" smtClean="0"/>
              <a:t>Written materials required to be retained must be made available upon request to affected employees and OSHA</a:t>
            </a:r>
          </a:p>
        </p:txBody>
      </p:sp>
    </p:spTree>
    <p:extLst>
      <p:ext uri="{BB962C8B-B14F-4D97-AF65-F5344CB8AC3E}">
        <p14:creationId xmlns:p14="http://schemas.microsoft.com/office/powerpoint/2010/main" val="39844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6699FF"/>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6699FF"/>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6699FF"/>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752600" y="0"/>
            <a:ext cx="7010400" cy="990600"/>
          </a:xfrm>
        </p:spPr>
        <p:txBody>
          <a:bodyPr/>
          <a:lstStyle/>
          <a:p>
            <a:pPr eaLnBrk="1" hangingPunct="1"/>
            <a:r>
              <a:rPr lang="en-US" sz="3600" dirty="0" smtClean="0"/>
              <a:t>Choices and Comfort</a:t>
            </a:r>
          </a:p>
        </p:txBody>
      </p:sp>
      <p:pic>
        <p:nvPicPr>
          <p:cNvPr id="157700" name="Picture 4" descr="deb mas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981200"/>
            <a:ext cx="3276600" cy="228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5" descr="filter holder,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2393" y="4419600"/>
            <a:ext cx="34290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6" descr="3M Hep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2393" y="1981200"/>
            <a:ext cx="3429000" cy="228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7" descr="mike 2 stra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52600" y="4419600"/>
            <a:ext cx="32766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914400" y="228600"/>
            <a:ext cx="8229600" cy="1143000"/>
          </a:xfrm>
        </p:spPr>
        <p:txBody>
          <a:bodyPr/>
          <a:lstStyle/>
          <a:p>
            <a:pPr eaLnBrk="1" hangingPunct="1"/>
            <a:r>
              <a:rPr lang="en-US" sz="3600" dirty="0" smtClean="0"/>
              <a:t>OSHA Resources</a:t>
            </a:r>
          </a:p>
        </p:txBody>
      </p:sp>
      <p:sp>
        <p:nvSpPr>
          <p:cNvPr id="142339" name="Content Placeholder 2"/>
          <p:cNvSpPr>
            <a:spLocks noGrp="1"/>
          </p:cNvSpPr>
          <p:nvPr>
            <p:ph idx="1"/>
          </p:nvPr>
        </p:nvSpPr>
        <p:spPr/>
        <p:txBody>
          <a:bodyPr/>
          <a:lstStyle/>
          <a:p>
            <a:pPr marL="0" indent="0" eaLnBrk="1" hangingPunct="1">
              <a:buNone/>
            </a:pPr>
            <a:r>
              <a:rPr lang="en-US" dirty="0" smtClean="0"/>
              <a:t>         Available on </a:t>
            </a:r>
            <a:r>
              <a:rPr lang="en-US" dirty="0" smtClean="0">
                <a:hlinkClick r:id="rId4" tooltip="Link to OSHA.gov website"/>
              </a:rPr>
              <a:t>www.OSHA.gov</a:t>
            </a:r>
            <a:r>
              <a:rPr lang="en-US" dirty="0" smtClean="0"/>
              <a:t>  Website</a:t>
            </a:r>
          </a:p>
          <a:p>
            <a:pPr marL="0" indent="0" eaLnBrk="1" hangingPunct="1">
              <a:buNone/>
            </a:pPr>
            <a:endParaRPr lang="en-US" dirty="0" smtClean="0"/>
          </a:p>
          <a:p>
            <a:pPr algn="ctr" eaLnBrk="1" hangingPunct="1">
              <a:buFont typeface="Arial" charset="0"/>
              <a:buNone/>
            </a:pPr>
            <a:r>
              <a:rPr lang="en-US" dirty="0" smtClean="0"/>
              <a:t>In search bar type Respiratory Program </a:t>
            </a:r>
            <a:endParaRPr lang="en-US" sz="2800" i="1" dirty="0" smtClean="0">
              <a:latin typeface="Arial" charset="0"/>
              <a:cs typeface="Arial" charset="0"/>
            </a:endParaRPr>
          </a:p>
        </p:txBody>
      </p:sp>
      <p:pic>
        <p:nvPicPr>
          <p:cNvPr id="142340" name="Content Placeholder 3" title="Image of OSHA webpage Search Box"/>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43128" y="3865895"/>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title="Arrow pointing to the Search Box"/>
          <p:cNvSpPr/>
          <p:nvPr/>
        </p:nvSpPr>
        <p:spPr>
          <a:xfrm rot="14127253">
            <a:off x="7896580" y="3253914"/>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1066800" y="0"/>
            <a:ext cx="8229600" cy="1143000"/>
          </a:xfrm>
        </p:spPr>
        <p:txBody>
          <a:bodyPr/>
          <a:lstStyle/>
          <a:p>
            <a:pPr eaLnBrk="1" hangingPunct="1"/>
            <a:r>
              <a:rPr lang="en-US" dirty="0" smtClean="0"/>
              <a:t>     </a:t>
            </a:r>
            <a:r>
              <a:rPr lang="en-US" sz="3200" dirty="0" smtClean="0"/>
              <a:t>Information Resources - Sample programs </a:t>
            </a:r>
          </a:p>
        </p:txBody>
      </p:sp>
      <p:pic>
        <p:nvPicPr>
          <p:cNvPr id="1026" name="Picture 2" title="Image of OSHA's Webpage for Sample Program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5519" y="1143000"/>
            <a:ext cx="7863840" cy="527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2820" y="4953000"/>
            <a:ext cx="2280920" cy="646331"/>
          </a:xfrm>
          <a:prstGeom prst="rect">
            <a:avLst/>
          </a:prstGeom>
          <a:solidFill>
            <a:srgbClr val="FFC000"/>
          </a:solidFill>
        </p:spPr>
        <p:txBody>
          <a:bodyPr wrap="square" rtlCol="0">
            <a:spAutoFit/>
          </a:bodyPr>
          <a:lstStyle/>
          <a:p>
            <a:r>
              <a:rPr lang="en-US" dirty="0" smtClean="0"/>
              <a:t>Respiratory Protection Respiratory Program</a:t>
            </a:r>
            <a:endParaRPr lang="en-US" dirty="0"/>
          </a:p>
        </p:txBody>
      </p:sp>
      <p:cxnSp>
        <p:nvCxnSpPr>
          <p:cNvPr id="4" name="Straight Arrow Connector 3" title="Arrow pointing to the Respiratory Protection Program"/>
          <p:cNvCxnSpPr>
            <a:stCxn id="2" idx="1"/>
          </p:cNvCxnSpPr>
          <p:nvPr/>
        </p:nvCxnSpPr>
        <p:spPr>
          <a:xfrm flipH="1">
            <a:off x="2362200" y="5276166"/>
            <a:ext cx="1150620" cy="2102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6331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1066800" y="0"/>
            <a:ext cx="8229600" cy="1143000"/>
          </a:xfrm>
        </p:spPr>
        <p:txBody>
          <a:bodyPr/>
          <a:lstStyle/>
          <a:p>
            <a:pPr eaLnBrk="1" hangingPunct="1"/>
            <a:r>
              <a:rPr lang="en-US" dirty="0" smtClean="0"/>
              <a:t>     </a:t>
            </a:r>
            <a:r>
              <a:rPr lang="en-US" sz="3200" dirty="0" smtClean="0"/>
              <a:t>OSHA Sample Respiratory program</a:t>
            </a:r>
          </a:p>
        </p:txBody>
      </p:sp>
      <p:sp>
        <p:nvSpPr>
          <p:cNvPr id="2" name="TextBox 1"/>
          <p:cNvSpPr txBox="1"/>
          <p:nvPr/>
        </p:nvSpPr>
        <p:spPr>
          <a:xfrm>
            <a:off x="3512820" y="4953000"/>
            <a:ext cx="2280920" cy="646331"/>
          </a:xfrm>
          <a:prstGeom prst="rect">
            <a:avLst/>
          </a:prstGeom>
          <a:solidFill>
            <a:srgbClr val="FFC000"/>
          </a:solidFill>
        </p:spPr>
        <p:txBody>
          <a:bodyPr wrap="square" rtlCol="0">
            <a:spAutoFit/>
          </a:bodyPr>
          <a:lstStyle/>
          <a:p>
            <a:r>
              <a:rPr lang="en-US" dirty="0" smtClean="0">
                <a:solidFill>
                  <a:prstClr val="black"/>
                </a:solidFill>
              </a:rPr>
              <a:t>Respiratory Protection Respiratory Program</a:t>
            </a:r>
            <a:endParaRPr lang="en-US" dirty="0">
              <a:solidFill>
                <a:prstClr val="black"/>
              </a:solidFill>
            </a:endParaRPr>
          </a:p>
        </p:txBody>
      </p:sp>
      <p:pic>
        <p:nvPicPr>
          <p:cNvPr id="2050" name="Picture 2" title="Image of the Sample Programs webp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6342" y="1219200"/>
            <a:ext cx="801125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06571" y="5276165"/>
            <a:ext cx="2989629" cy="369332"/>
          </a:xfrm>
          <a:prstGeom prst="rect">
            <a:avLst/>
          </a:prstGeom>
          <a:solidFill>
            <a:srgbClr val="FFC000"/>
          </a:solidFill>
          <a:ln>
            <a:solidFill>
              <a:schemeClr val="tx1"/>
            </a:solidFill>
          </a:ln>
        </p:spPr>
        <p:txBody>
          <a:bodyPr wrap="square" rtlCol="0">
            <a:spAutoFit/>
          </a:bodyPr>
          <a:lstStyle/>
          <a:p>
            <a:r>
              <a:rPr lang="en-US" dirty="0" smtClean="0"/>
              <a:t>Sample Respiratory Program</a:t>
            </a:r>
            <a:endParaRPr lang="en-US" dirty="0"/>
          </a:p>
        </p:txBody>
      </p:sp>
      <p:cxnSp>
        <p:nvCxnSpPr>
          <p:cNvPr id="6" name="Straight Arrow Connector 5" title="Arrow Pointing to the Sample Respiratory Program Link"/>
          <p:cNvCxnSpPr/>
          <p:nvPr/>
        </p:nvCxnSpPr>
        <p:spPr>
          <a:xfrm flipH="1" flipV="1">
            <a:off x="3048000" y="5105400"/>
            <a:ext cx="160528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52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3778" name="Title 1"/>
          <p:cNvSpPr>
            <a:spLocks noGrp="1"/>
          </p:cNvSpPr>
          <p:nvPr>
            <p:ph type="title"/>
          </p:nvPr>
        </p:nvSpPr>
        <p:spPr>
          <a:xfrm>
            <a:off x="1143000" y="0"/>
            <a:ext cx="8229600" cy="914400"/>
          </a:xfrm>
        </p:spPr>
        <p:txBody>
          <a:bodyPr/>
          <a:lstStyle/>
          <a:p>
            <a:pPr eaLnBrk="1" hangingPunct="1"/>
            <a:r>
              <a:rPr lang="en-US" sz="3600" dirty="0" smtClean="0"/>
              <a:t>Farming is an Occupation</a:t>
            </a:r>
          </a:p>
        </p:txBody>
      </p:sp>
      <p:sp>
        <p:nvSpPr>
          <p:cNvPr id="203779" name="Content Placeholder 2"/>
          <p:cNvSpPr>
            <a:spLocks noGrp="1"/>
          </p:cNvSpPr>
          <p:nvPr>
            <p:ph idx="1"/>
          </p:nvPr>
        </p:nvSpPr>
        <p:spPr>
          <a:xfrm>
            <a:off x="1905000" y="1524000"/>
            <a:ext cx="7239000" cy="4297363"/>
          </a:xfrm>
        </p:spPr>
        <p:txBody>
          <a:bodyPr/>
          <a:lstStyle/>
          <a:p>
            <a:pPr eaLnBrk="1" hangingPunct="1"/>
            <a:r>
              <a:rPr lang="en-US" sz="2400" dirty="0" smtClean="0"/>
              <a:t>Not just a life style</a:t>
            </a:r>
          </a:p>
          <a:p>
            <a:pPr eaLnBrk="1" hangingPunct="1"/>
            <a:r>
              <a:rPr lang="en-US" sz="2400" dirty="0" smtClean="0"/>
              <a:t>Work place can also be home</a:t>
            </a:r>
          </a:p>
          <a:p>
            <a:pPr eaLnBrk="1" hangingPunct="1"/>
            <a:endParaRPr lang="en-US" dirty="0" smtClean="0"/>
          </a:p>
        </p:txBody>
      </p:sp>
      <p:pic>
        <p:nvPicPr>
          <p:cNvPr id="203780" name="Picture 4" descr="Swanson's Catt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2464676"/>
            <a:ext cx="2841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1" name="Picture 4" descr="IMG_0444.jpg" title="Image of a combine harvesting grai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0" y="24384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7" descr="IMG00082[1].JPG" title="Image of cattl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62600" y="4590831"/>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3" name="Picture 6" descr="Paul sprayer.JPG" title="Image of a man wearing PPE using Chemical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09800" y="4590831"/>
            <a:ext cx="2819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1066800" y="0"/>
            <a:ext cx="8229600" cy="1143000"/>
          </a:xfrm>
        </p:spPr>
        <p:txBody>
          <a:bodyPr/>
          <a:lstStyle/>
          <a:p>
            <a:pPr eaLnBrk="1" hangingPunct="1"/>
            <a:r>
              <a:rPr lang="en-US" dirty="0" smtClean="0"/>
              <a:t>     </a:t>
            </a:r>
            <a:r>
              <a:rPr lang="en-US" sz="3200" dirty="0" smtClean="0"/>
              <a:t>OSHA Resource </a:t>
            </a:r>
          </a:p>
        </p:txBody>
      </p:sp>
      <p:sp>
        <p:nvSpPr>
          <p:cNvPr id="192515" name="Content Placeholder 2"/>
          <p:cNvSpPr>
            <a:spLocks noGrp="1"/>
          </p:cNvSpPr>
          <p:nvPr>
            <p:ph idx="1"/>
          </p:nvPr>
        </p:nvSpPr>
        <p:spPr/>
        <p:txBody>
          <a:bodyPr/>
          <a:lstStyle/>
          <a:p>
            <a:pPr eaLnBrk="1" hangingPunct="1"/>
            <a:endParaRPr lang="en-US" dirty="0" smtClean="0"/>
          </a:p>
        </p:txBody>
      </p:sp>
      <p:pic>
        <p:nvPicPr>
          <p:cNvPr id="3074" name="Picture 2" title="Image of the Small Entity Compliance Guide for Respiratory Protection Standard bookle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 y="1325880"/>
            <a:ext cx="3982720"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923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762000" y="20320"/>
            <a:ext cx="8229600" cy="1143000"/>
          </a:xfrm>
        </p:spPr>
        <p:txBody>
          <a:bodyPr/>
          <a:lstStyle/>
          <a:p>
            <a:pPr eaLnBrk="1" hangingPunct="1"/>
            <a:r>
              <a:rPr lang="en-US" dirty="0" smtClean="0"/>
              <a:t>     </a:t>
            </a:r>
            <a:endParaRPr lang="en-US" sz="3200" dirty="0" smtClean="0"/>
          </a:p>
        </p:txBody>
      </p:sp>
      <p:sp>
        <p:nvSpPr>
          <p:cNvPr id="192515" name="Content Placeholder 2"/>
          <p:cNvSpPr>
            <a:spLocks noGrp="1"/>
          </p:cNvSpPr>
          <p:nvPr>
            <p:ph idx="1"/>
          </p:nvPr>
        </p:nvSpPr>
        <p:spPr>
          <a:xfrm>
            <a:off x="152400" y="4560570"/>
            <a:ext cx="2209800" cy="1600200"/>
          </a:xfrm>
          <a:ln w="25400">
            <a:solidFill>
              <a:schemeClr val="tx1"/>
            </a:solidFill>
          </a:ln>
        </p:spPr>
        <p:txBody>
          <a:bodyPr/>
          <a:lstStyle/>
          <a:p>
            <a:pPr marL="0" indent="0" algn="ctr" eaLnBrk="1" hangingPunct="1">
              <a:buNone/>
            </a:pPr>
            <a:r>
              <a:rPr lang="en-US" sz="2800" dirty="0" smtClean="0"/>
              <a:t>3M Sample Respiratory Program </a:t>
            </a:r>
          </a:p>
        </p:txBody>
      </p:sp>
      <p:pic>
        <p:nvPicPr>
          <p:cNvPr id="5122" name="Picture 2" title="Image of the 3M Web page for establishing a respiratory protection program and fit testi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
          <a:stretch/>
        </p:blipFill>
        <p:spPr bwMode="auto">
          <a:xfrm>
            <a:off x="2685288" y="112776"/>
            <a:ext cx="5544312" cy="653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title="Directional Arrow"/>
          <p:cNvCxnSpPr/>
          <p:nvPr/>
        </p:nvCxnSpPr>
        <p:spPr>
          <a:xfrm>
            <a:off x="2346960" y="5181600"/>
            <a:ext cx="1752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title="Directional Arrow"/>
          <p:cNvCxnSpPr/>
          <p:nvPr/>
        </p:nvCxnSpPr>
        <p:spPr>
          <a:xfrm>
            <a:off x="2362200" y="5284470"/>
            <a:ext cx="17526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title="Directional Arrow"/>
          <p:cNvCxnSpPr>
            <a:stCxn id="192515" idx="3"/>
          </p:cNvCxnSpPr>
          <p:nvPr/>
        </p:nvCxnSpPr>
        <p:spPr>
          <a:xfrm>
            <a:off x="2362200" y="5360670"/>
            <a:ext cx="1737360" cy="209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title="Directional Arrow"/>
          <p:cNvCxnSpPr/>
          <p:nvPr/>
        </p:nvCxnSpPr>
        <p:spPr>
          <a:xfrm>
            <a:off x="2331720" y="5465445"/>
            <a:ext cx="1783080" cy="3295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Directional Arrow"/>
          <p:cNvCxnSpPr/>
          <p:nvPr/>
        </p:nvCxnSpPr>
        <p:spPr>
          <a:xfrm>
            <a:off x="2362200" y="5630227"/>
            <a:ext cx="1752600" cy="3895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title="Directional Arrow"/>
          <p:cNvCxnSpPr/>
          <p:nvPr/>
        </p:nvCxnSpPr>
        <p:spPr>
          <a:xfrm flipV="1">
            <a:off x="2362200" y="3810000"/>
            <a:ext cx="17526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222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762000" y="0"/>
            <a:ext cx="8229600" cy="1143000"/>
          </a:xfrm>
        </p:spPr>
        <p:txBody>
          <a:bodyPr/>
          <a:lstStyle/>
          <a:p>
            <a:pPr eaLnBrk="1" hangingPunct="1"/>
            <a:r>
              <a:rPr lang="en-US" dirty="0" smtClean="0"/>
              <a:t>     </a:t>
            </a:r>
            <a:r>
              <a:rPr lang="en-US" sz="3200" dirty="0" smtClean="0"/>
              <a:t>Oregon OSHA Resource </a:t>
            </a:r>
          </a:p>
        </p:txBody>
      </p:sp>
      <p:sp>
        <p:nvSpPr>
          <p:cNvPr id="192515" name="Content Placeholder 2"/>
          <p:cNvSpPr>
            <a:spLocks noGrp="1"/>
          </p:cNvSpPr>
          <p:nvPr>
            <p:ph idx="1"/>
          </p:nvPr>
        </p:nvSpPr>
        <p:spPr>
          <a:xfrm>
            <a:off x="228600" y="5469816"/>
            <a:ext cx="5562600" cy="1161651"/>
          </a:xfrm>
        </p:spPr>
        <p:txBody>
          <a:bodyPr/>
          <a:lstStyle/>
          <a:p>
            <a:pPr marL="0" indent="0" eaLnBrk="1" hangingPunct="1">
              <a:buNone/>
            </a:pPr>
            <a:r>
              <a:rPr lang="en-US" sz="2000" dirty="0" smtClean="0"/>
              <a:t>Oregon OSHA Resource </a:t>
            </a:r>
            <a:r>
              <a:rPr lang="en-US" sz="2000" dirty="0"/>
              <a:t>Center and AV Library:</a:t>
            </a:r>
          </a:p>
          <a:p>
            <a:pPr marL="0" indent="0" eaLnBrk="1" hangingPunct="1">
              <a:buNone/>
            </a:pPr>
            <a:r>
              <a:rPr lang="en-US" sz="2000" dirty="0"/>
              <a:t>Phone: (503) 947-7453 or (800) 922-2689 </a:t>
            </a:r>
          </a:p>
          <a:p>
            <a:pPr marL="0" indent="0" eaLnBrk="1" hangingPunct="1">
              <a:buNone/>
            </a:pPr>
            <a:r>
              <a:rPr lang="en-US" sz="2000" dirty="0"/>
              <a:t>tech.web@state.or.us </a:t>
            </a:r>
          </a:p>
          <a:p>
            <a:pPr eaLnBrk="1" hangingPunct="1"/>
            <a:endParaRPr lang="en-US" sz="1600" dirty="0"/>
          </a:p>
          <a:p>
            <a:pPr eaLnBrk="1" hangingPunct="1"/>
            <a:endParaRPr lang="en-US" sz="1600" dirty="0" smtClean="0"/>
          </a:p>
        </p:txBody>
      </p:sp>
      <p:pic>
        <p:nvPicPr>
          <p:cNvPr id="2050" name="Picture 2" title="Image of Oregon OSHA resource on The Aire you Breath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3400" y="1852448"/>
            <a:ext cx="3935579" cy="327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12313" y="5967855"/>
            <a:ext cx="3830401" cy="338554"/>
          </a:xfrm>
          <a:prstGeom prst="rect">
            <a:avLst/>
          </a:prstGeom>
          <a:noFill/>
        </p:spPr>
        <p:txBody>
          <a:bodyPr wrap="square" rtlCol="0">
            <a:spAutoFit/>
          </a:bodyPr>
          <a:lstStyle/>
          <a:p>
            <a:pPr algn="ctr"/>
            <a:r>
              <a:rPr lang="en-US" sz="1600" i="1" dirty="0" smtClean="0"/>
              <a:t>www.osha.oregon.gov</a:t>
            </a:r>
            <a:endParaRPr lang="en-US" sz="1600" i="1" dirty="0"/>
          </a:p>
        </p:txBody>
      </p:sp>
      <p:pic>
        <p:nvPicPr>
          <p:cNvPr id="5122" name="Picture 2" title="Image of the table of content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76800" y="1828800"/>
            <a:ext cx="3944893" cy="327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301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762000" y="0"/>
            <a:ext cx="8229600" cy="1143000"/>
          </a:xfrm>
        </p:spPr>
        <p:txBody>
          <a:bodyPr/>
          <a:lstStyle/>
          <a:p>
            <a:pPr eaLnBrk="1" hangingPunct="1"/>
            <a:r>
              <a:rPr lang="en-US" sz="3600" dirty="0" smtClean="0"/>
              <a:t>     Step by Step Resource</a:t>
            </a:r>
          </a:p>
        </p:txBody>
      </p:sp>
      <p:sp>
        <p:nvSpPr>
          <p:cNvPr id="2" name="TextBox 1"/>
          <p:cNvSpPr txBox="1"/>
          <p:nvPr/>
        </p:nvSpPr>
        <p:spPr>
          <a:xfrm>
            <a:off x="2867043" y="6307723"/>
            <a:ext cx="3830401" cy="338554"/>
          </a:xfrm>
          <a:prstGeom prst="rect">
            <a:avLst/>
          </a:prstGeom>
          <a:noFill/>
        </p:spPr>
        <p:txBody>
          <a:bodyPr wrap="square" rtlCol="0">
            <a:spAutoFit/>
          </a:bodyPr>
          <a:lstStyle/>
          <a:p>
            <a:pPr algn="ctr"/>
            <a:r>
              <a:rPr lang="en-US" sz="1600" i="1" dirty="0" smtClean="0">
                <a:solidFill>
                  <a:prstClr val="black"/>
                </a:solidFill>
              </a:rPr>
              <a:t>www.osha.oregon.gov</a:t>
            </a:r>
            <a:endParaRPr lang="en-US" sz="1600" i="1" dirty="0">
              <a:solidFill>
                <a:prstClr val="black"/>
              </a:solidFill>
            </a:endParaRPr>
          </a:p>
        </p:txBody>
      </p:sp>
      <p:pic>
        <p:nvPicPr>
          <p:cNvPr id="3075" name="Picture 3" title="Oregon OSHA Step by Step Resource imag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82245" y="3754605"/>
            <a:ext cx="3010982" cy="234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title="Oregon OSHA Step by Step Resource imag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2244" y="1285399"/>
            <a:ext cx="3010982" cy="237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title="Oregon OSHA Step by Step Resource imag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248675" y="1285399"/>
            <a:ext cx="3031717" cy="237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title="Oregon OSHA Step by Step Resource imag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261385" y="3774700"/>
            <a:ext cx="3019007" cy="23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262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a:xfrm>
            <a:off x="762000" y="0"/>
            <a:ext cx="8229600" cy="1143000"/>
          </a:xfrm>
        </p:spPr>
        <p:txBody>
          <a:bodyPr/>
          <a:lstStyle/>
          <a:p>
            <a:pPr eaLnBrk="1" hangingPunct="1"/>
            <a:r>
              <a:rPr lang="en-US" dirty="0" smtClean="0"/>
              <a:t>     </a:t>
            </a:r>
            <a:r>
              <a:rPr lang="en-US" sz="3200" dirty="0" smtClean="0"/>
              <a:t>Oregon OSHA Resource </a:t>
            </a:r>
            <a:r>
              <a:rPr lang="en-US" sz="3200" dirty="0" smtClean="0"/>
              <a:t> </a:t>
            </a:r>
            <a:endParaRPr lang="en-US" sz="3200" dirty="0" smtClean="0"/>
          </a:p>
        </p:txBody>
      </p:sp>
      <p:sp>
        <p:nvSpPr>
          <p:cNvPr id="2" name="TextBox 1"/>
          <p:cNvSpPr txBox="1"/>
          <p:nvPr/>
        </p:nvSpPr>
        <p:spPr>
          <a:xfrm>
            <a:off x="315380" y="6261325"/>
            <a:ext cx="3830401" cy="400110"/>
          </a:xfrm>
          <a:prstGeom prst="rect">
            <a:avLst/>
          </a:prstGeom>
          <a:noFill/>
        </p:spPr>
        <p:txBody>
          <a:bodyPr wrap="square" rtlCol="0">
            <a:spAutoFit/>
          </a:bodyPr>
          <a:lstStyle/>
          <a:p>
            <a:pPr algn="ctr"/>
            <a:r>
              <a:rPr lang="en-US" sz="2000" i="1" dirty="0" smtClean="0">
                <a:solidFill>
                  <a:prstClr val="black"/>
                </a:solidFill>
              </a:rPr>
              <a:t>www.osha.oregon.gov</a:t>
            </a:r>
            <a:endParaRPr lang="en-US" sz="2000" i="1" dirty="0">
              <a:solidFill>
                <a:prstClr val="black"/>
              </a:solidFill>
            </a:endParaRPr>
          </a:p>
        </p:txBody>
      </p:sp>
      <p:pic>
        <p:nvPicPr>
          <p:cNvPr id="6146" name="Picture 2" title="Oregon OSHA The Air you Breathe image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3824" y="1371600"/>
            <a:ext cx="7488128" cy="488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7378" y="5212377"/>
            <a:ext cx="2783390" cy="830997"/>
          </a:xfrm>
          <a:prstGeom prst="rect">
            <a:avLst/>
          </a:prstGeom>
          <a:solidFill>
            <a:schemeClr val="bg2"/>
          </a:solidFill>
          <a:ln>
            <a:solidFill>
              <a:schemeClr val="tx2"/>
            </a:solidFill>
          </a:ln>
        </p:spPr>
        <p:txBody>
          <a:bodyPr wrap="none" rtlCol="0">
            <a:spAutoFit/>
          </a:bodyPr>
          <a:lstStyle/>
          <a:p>
            <a:pPr algn="ctr"/>
            <a:r>
              <a:rPr lang="en-US" sz="1600" dirty="0"/>
              <a:t>Customizable respiratory</a:t>
            </a:r>
          </a:p>
          <a:p>
            <a:pPr algn="ctr"/>
            <a:r>
              <a:rPr lang="en-US" sz="1600" dirty="0"/>
              <a:t>protection programs and forms</a:t>
            </a:r>
          </a:p>
          <a:p>
            <a:pPr algn="ctr"/>
            <a:r>
              <a:rPr lang="en-US" sz="1600" dirty="0"/>
              <a:t>for agricultural employers</a:t>
            </a:r>
          </a:p>
        </p:txBody>
      </p:sp>
      <p:sp>
        <p:nvSpPr>
          <p:cNvPr id="4" name="TextBox 3"/>
          <p:cNvSpPr txBox="1"/>
          <p:nvPr/>
        </p:nvSpPr>
        <p:spPr>
          <a:xfrm>
            <a:off x="4514193" y="5181600"/>
            <a:ext cx="3771352" cy="861774"/>
          </a:xfrm>
          <a:prstGeom prst="rect">
            <a:avLst/>
          </a:prstGeom>
          <a:solidFill>
            <a:schemeClr val="bg2"/>
          </a:solidFill>
          <a:ln>
            <a:solidFill>
              <a:schemeClr val="tx2"/>
            </a:solidFill>
          </a:ln>
        </p:spPr>
        <p:txBody>
          <a:bodyPr wrap="none" rtlCol="0">
            <a:spAutoFit/>
          </a:bodyPr>
          <a:lstStyle/>
          <a:p>
            <a:pPr algn="ctr"/>
            <a:r>
              <a:rPr lang="en-US" sz="1600" dirty="0"/>
              <a:t>Covers respirator safety, including selecting</a:t>
            </a:r>
          </a:p>
          <a:p>
            <a:pPr algn="ctr"/>
            <a:r>
              <a:rPr lang="en-US" sz="1600" dirty="0"/>
              <a:t>respirators, fit testing, maintenance, and</a:t>
            </a:r>
          </a:p>
          <a:p>
            <a:pPr algn="ctr"/>
            <a:r>
              <a:rPr lang="en-US" sz="1600" dirty="0"/>
              <a:t>storage</a:t>
            </a:r>
            <a:r>
              <a:rPr lang="en-US" dirty="0"/>
              <a:t>.</a:t>
            </a:r>
          </a:p>
        </p:txBody>
      </p:sp>
      <p:cxnSp>
        <p:nvCxnSpPr>
          <p:cNvPr id="6" name="Straight Arrow Connector 5" title="Directional Arrow"/>
          <p:cNvCxnSpPr/>
          <p:nvPr/>
        </p:nvCxnSpPr>
        <p:spPr>
          <a:xfrm flipV="1">
            <a:off x="5105400" y="3654878"/>
            <a:ext cx="990600" cy="13390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title="Directional Arrow"/>
          <p:cNvCxnSpPr/>
          <p:nvPr/>
        </p:nvCxnSpPr>
        <p:spPr>
          <a:xfrm flipV="1">
            <a:off x="1545771" y="3654877"/>
            <a:ext cx="990600" cy="135442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073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1066800" y="28903"/>
            <a:ext cx="8229600" cy="1143000"/>
          </a:xfrm>
        </p:spPr>
        <p:txBody>
          <a:bodyPr/>
          <a:lstStyle/>
          <a:p>
            <a:pPr eaLnBrk="1" hangingPunct="1"/>
            <a:r>
              <a:rPr lang="en-US" sz="3600" dirty="0" smtClean="0"/>
              <a:t>Agriculture OSHA Resources</a:t>
            </a:r>
          </a:p>
        </p:txBody>
      </p:sp>
      <p:sp>
        <p:nvSpPr>
          <p:cNvPr id="142339" name="Content Placeholder 2"/>
          <p:cNvSpPr>
            <a:spLocks noGrp="1"/>
          </p:cNvSpPr>
          <p:nvPr>
            <p:ph idx="1"/>
          </p:nvPr>
        </p:nvSpPr>
        <p:spPr/>
        <p:txBody>
          <a:bodyPr/>
          <a:lstStyle/>
          <a:p>
            <a:pPr eaLnBrk="1" hangingPunct="1"/>
            <a:r>
              <a:rPr lang="en-US" dirty="0" smtClean="0"/>
              <a:t>Available on </a:t>
            </a:r>
            <a:r>
              <a:rPr lang="en-US" dirty="0" smtClean="0">
                <a:hlinkClick r:id="rId4" tooltip="Link to OSHA.gov Website"/>
              </a:rPr>
              <a:t>www.OSHA.gov</a:t>
            </a:r>
            <a:r>
              <a:rPr lang="en-US" dirty="0" smtClean="0"/>
              <a:t>  Website</a:t>
            </a:r>
          </a:p>
          <a:p>
            <a:pPr eaLnBrk="1" hangingPunct="1"/>
            <a:endParaRPr lang="en-US" dirty="0" smtClean="0"/>
          </a:p>
          <a:p>
            <a:pPr algn="ctr" eaLnBrk="1" hangingPunct="1">
              <a:buFont typeface="Arial" charset="0"/>
              <a:buNone/>
            </a:pPr>
            <a:r>
              <a:rPr lang="en-US" dirty="0" smtClean="0"/>
              <a:t>In search bar type</a:t>
            </a:r>
          </a:p>
          <a:p>
            <a:pPr eaLnBrk="1" hangingPunct="1">
              <a:buFont typeface="Arial" charset="0"/>
              <a:buNone/>
            </a:pPr>
            <a:r>
              <a:rPr lang="en-US" dirty="0" smtClean="0"/>
              <a:t>	</a:t>
            </a:r>
            <a:r>
              <a:rPr lang="en-US" sz="2800" i="1" dirty="0" smtClean="0">
                <a:latin typeface="Arial" charset="0"/>
                <a:cs typeface="Arial" charset="0"/>
              </a:rPr>
              <a:t>Agriculture Operations Safety and Health Topics</a:t>
            </a:r>
          </a:p>
        </p:txBody>
      </p:sp>
      <p:pic>
        <p:nvPicPr>
          <p:cNvPr id="142340" name="Content Placeholder 3" title="Image of OSHA WebPage Banner"/>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4114800"/>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title="Directional Arrow"/>
          <p:cNvSpPr/>
          <p:nvPr/>
        </p:nvSpPr>
        <p:spPr>
          <a:xfrm rot="14127253">
            <a:off x="7960519" y="3710781"/>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Tree>
    <p:extLst>
      <p:ext uri="{BB962C8B-B14F-4D97-AF65-F5344CB8AC3E}">
        <p14:creationId xmlns:p14="http://schemas.microsoft.com/office/powerpoint/2010/main" val="18932728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a:xfrm>
            <a:off x="609600" y="0"/>
            <a:ext cx="8229600" cy="1143000"/>
          </a:xfrm>
        </p:spPr>
        <p:txBody>
          <a:bodyPr/>
          <a:lstStyle/>
          <a:p>
            <a:pPr eaLnBrk="1" hangingPunct="1"/>
            <a:r>
              <a:rPr lang="en-US" sz="3200" smtClean="0"/>
              <a:t>Agriculture Operations </a:t>
            </a:r>
            <a:br>
              <a:rPr lang="en-US" sz="3200" smtClean="0"/>
            </a:br>
            <a:r>
              <a:rPr lang="en-US" sz="3200" smtClean="0"/>
              <a:t>Safety and Health Topics Page</a:t>
            </a:r>
          </a:p>
        </p:txBody>
      </p:sp>
      <p:pic>
        <p:nvPicPr>
          <p:cNvPr id="143363" name="Content Placeholder 3" title="Image of OSHA webpage for Agricultural Operations - General Resources"/>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24000" y="1524000"/>
            <a:ext cx="6400800" cy="5105400"/>
          </a:xfrm>
        </p:spPr>
      </p:pic>
      <p:sp>
        <p:nvSpPr>
          <p:cNvPr id="5" name="Up Arrow 4" title="Direcitonal Arrow for General Resources"/>
          <p:cNvSpPr/>
          <p:nvPr/>
        </p:nvSpPr>
        <p:spPr>
          <a:xfrm>
            <a:off x="5638800" y="5257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
        <p:nvSpPr>
          <p:cNvPr id="143365" name="Rectangle 5"/>
          <p:cNvSpPr>
            <a:spLocks noChangeArrowheads="1"/>
          </p:cNvSpPr>
          <p:nvPr/>
        </p:nvSpPr>
        <p:spPr bwMode="auto">
          <a:xfrm>
            <a:off x="6324600" y="5562600"/>
            <a:ext cx="1828800" cy="830263"/>
          </a:xfrm>
          <a:prstGeom prst="rect">
            <a:avLst/>
          </a:prstGeom>
          <a:solidFill>
            <a:srgbClr val="FFC000"/>
          </a:solidFill>
          <a:ln w="28575">
            <a:solidFill>
              <a:schemeClr val="tx1"/>
            </a:solidFill>
            <a:miter lim="800000"/>
            <a:headEnd/>
            <a:tailEnd/>
          </a:ln>
        </p:spPr>
        <p:txBody>
          <a:bodyPr>
            <a:spAutoFit/>
          </a:bodyPr>
          <a:lstStyle/>
          <a:p>
            <a:pPr algn="ctr" fontAlgn="base">
              <a:spcBef>
                <a:spcPct val="50000"/>
              </a:spcBef>
              <a:spcAft>
                <a:spcPct val="0"/>
              </a:spcAft>
            </a:pPr>
            <a:r>
              <a:rPr lang="en-US" sz="2400" smtClean="0">
                <a:solidFill>
                  <a:prstClr val="black"/>
                </a:solidFill>
                <a:latin typeface="Arial" charset="0"/>
              </a:rPr>
              <a:t>General Resources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1066800" y="28903"/>
            <a:ext cx="8229600" cy="1143000"/>
          </a:xfrm>
        </p:spPr>
        <p:txBody>
          <a:bodyPr/>
          <a:lstStyle/>
          <a:p>
            <a:pPr eaLnBrk="1" hangingPunct="1"/>
            <a:r>
              <a:rPr lang="en-US" sz="3200" dirty="0" smtClean="0"/>
              <a:t>Agriculture Operations </a:t>
            </a:r>
            <a:br>
              <a:rPr lang="en-US" sz="3200" dirty="0" smtClean="0"/>
            </a:br>
            <a:r>
              <a:rPr lang="en-US" sz="3200" dirty="0" smtClean="0"/>
              <a:t>Safety and Health Topics </a:t>
            </a:r>
            <a:r>
              <a:rPr lang="en-US" sz="3200" dirty="0" smtClean="0"/>
              <a:t>Page </a:t>
            </a:r>
            <a:endParaRPr lang="en-US" sz="3200" dirty="0" smtClean="0"/>
          </a:p>
        </p:txBody>
      </p:sp>
      <p:pic>
        <p:nvPicPr>
          <p:cNvPr id="144387" name="Content Placeholder 3" title="Image of OSHA webpage for Agricultural Operations - Standards"/>
          <p:cNvPicPr>
            <a:picLocks noGrp="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24000" y="1524000"/>
            <a:ext cx="6324600" cy="5105400"/>
          </a:xfrm>
        </p:spPr>
      </p:pic>
      <p:sp>
        <p:nvSpPr>
          <p:cNvPr id="6" name="Up Arrow 5" title="Directional Arrow to Standards"/>
          <p:cNvSpPr/>
          <p:nvPr/>
        </p:nvSpPr>
        <p:spPr>
          <a:xfrm>
            <a:off x="6629400" y="5181600"/>
            <a:ext cx="5334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en-US" sz="2000" i="1">
              <a:solidFill>
                <a:prstClr val="white"/>
              </a:solidFill>
            </a:endParaRPr>
          </a:p>
        </p:txBody>
      </p:sp>
      <p:sp>
        <p:nvSpPr>
          <p:cNvPr id="7" name="Rectangle 6"/>
          <p:cNvSpPr/>
          <p:nvPr/>
        </p:nvSpPr>
        <p:spPr>
          <a:xfrm>
            <a:off x="7162800" y="5715000"/>
            <a:ext cx="1828800" cy="461963"/>
          </a:xfrm>
          <a:prstGeom prst="rect">
            <a:avLst/>
          </a:prstGeom>
          <a:solidFill>
            <a:srgbClr val="FFC000"/>
          </a:solidFill>
          <a:ln w="28575">
            <a:solidFill>
              <a:schemeClr val="tx1"/>
            </a:solidFill>
          </a:ln>
        </p:spPr>
        <p:txBody>
          <a:bodyPr>
            <a:spAutoFit/>
          </a:bodyPr>
          <a:lstStyle/>
          <a:p>
            <a:pPr algn="ctr" fontAlgn="base">
              <a:spcBef>
                <a:spcPct val="50000"/>
              </a:spcBef>
              <a:spcAft>
                <a:spcPct val="0"/>
              </a:spcAft>
              <a:defRPr/>
            </a:pPr>
            <a:r>
              <a:rPr lang="en-US" sz="2400" dirty="0">
                <a:solidFill>
                  <a:prstClr val="black"/>
                </a:solidFill>
              </a:rPr>
              <a:t>Standards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dirty="0" smtClean="0"/>
              <a:t>Employee Rights </a:t>
            </a:r>
            <a:br>
              <a:rPr lang="en-US" sz="3600" dirty="0" smtClean="0"/>
            </a:br>
            <a:r>
              <a:rPr lang="en-US" sz="3600" dirty="0" smtClean="0"/>
              <a:t>and Responsibilities</a:t>
            </a:r>
            <a:endParaRPr lang="en-US" sz="3600" dirty="0"/>
          </a:p>
        </p:txBody>
      </p:sp>
      <p:sp>
        <p:nvSpPr>
          <p:cNvPr id="131075" name="Content Placeholder 2"/>
          <p:cNvSpPr>
            <a:spLocks noGrp="1"/>
          </p:cNvSpPr>
          <p:nvPr>
            <p:ph idx="1"/>
          </p:nvPr>
        </p:nvSpPr>
        <p:spPr>
          <a:xfrm>
            <a:off x="457200" y="1981200"/>
            <a:ext cx="8229600" cy="4144963"/>
          </a:xfrm>
        </p:spPr>
        <p:txBody>
          <a:bodyPr/>
          <a:lstStyle/>
          <a:p>
            <a:pPr eaLnBrk="1" hangingPunct="1">
              <a:buFont typeface="Arial" charset="0"/>
              <a:buNone/>
            </a:pPr>
            <a:r>
              <a:rPr lang="en-US" sz="2800" dirty="0" smtClean="0">
                <a:latin typeface="Arial" charset="0"/>
                <a:cs typeface="Arial" charset="0"/>
              </a:rPr>
              <a:t>You have the right to:</a:t>
            </a:r>
          </a:p>
          <a:p>
            <a:pPr lvl="1" eaLnBrk="1" hangingPunct="1">
              <a:buFont typeface="Arial" charset="0"/>
              <a:buChar char="•"/>
            </a:pPr>
            <a:r>
              <a:rPr lang="en-US" dirty="0" smtClean="0">
                <a:latin typeface="Arial" charset="0"/>
                <a:cs typeface="Arial" charset="0"/>
              </a:rPr>
              <a:t>A safe and healthful workplace </a:t>
            </a:r>
            <a:endParaRPr lang="en-US" b="1" dirty="0" smtClean="0">
              <a:latin typeface="Arial" charset="0"/>
              <a:cs typeface="Arial" charset="0"/>
            </a:endParaRPr>
          </a:p>
          <a:p>
            <a:pPr lvl="1" eaLnBrk="1" hangingPunct="1">
              <a:buFont typeface="Arial" charset="0"/>
              <a:buChar char="•"/>
            </a:pPr>
            <a:r>
              <a:rPr lang="en-US" dirty="0" smtClean="0">
                <a:latin typeface="Arial" charset="0"/>
                <a:cs typeface="Arial" charset="0"/>
              </a:rPr>
              <a:t>Know about hazardous chemicals</a:t>
            </a:r>
            <a:endParaRPr lang="en-US" b="1" dirty="0" smtClean="0">
              <a:latin typeface="Arial" charset="0"/>
              <a:cs typeface="Arial" charset="0"/>
            </a:endParaRPr>
          </a:p>
          <a:p>
            <a:pPr lvl="1" eaLnBrk="1" hangingPunct="1">
              <a:buFont typeface="Arial" charset="0"/>
              <a:buChar char="•"/>
            </a:pPr>
            <a:r>
              <a:rPr lang="en-US" dirty="0" smtClean="0">
                <a:latin typeface="Arial" charset="0"/>
                <a:cs typeface="Arial" charset="0"/>
              </a:rPr>
              <a:t>Information about injuries and illnesses in your workplace </a:t>
            </a:r>
            <a:endParaRPr lang="en-US" b="1" dirty="0" smtClean="0">
              <a:latin typeface="Arial" charset="0"/>
              <a:cs typeface="Arial" charset="0"/>
            </a:endParaRPr>
          </a:p>
          <a:p>
            <a:pPr lvl="1" eaLnBrk="1" hangingPunct="1">
              <a:buFont typeface="Arial" charset="0"/>
              <a:buChar char="•"/>
            </a:pPr>
            <a:r>
              <a:rPr lang="en-US" dirty="0" smtClean="0">
                <a:latin typeface="Arial" charset="0"/>
                <a:cs typeface="Arial" charset="0"/>
              </a:rPr>
              <a:t>Complain or request hazard correction from employer </a:t>
            </a:r>
            <a:endParaRPr lang="en-US" b="1" dirty="0" smtClean="0">
              <a:latin typeface="Arial" charset="0"/>
              <a:cs typeface="Arial" charset="0"/>
            </a:endParaRPr>
          </a:p>
          <a:p>
            <a:pPr eaLnBrk="1" hangingPunct="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rtlCol="0">
            <a:noAutofit/>
          </a:bodyPr>
          <a:lstStyle/>
          <a:p>
            <a:pPr eaLnBrk="1" fontAlgn="auto" hangingPunct="1">
              <a:spcAft>
                <a:spcPts val="0"/>
              </a:spcAft>
              <a:defRPr/>
            </a:pPr>
            <a:r>
              <a:rPr lang="en-US" sz="3600" dirty="0" smtClean="0"/>
              <a:t>Employee Rights </a:t>
            </a:r>
            <a:br>
              <a:rPr lang="en-US" sz="3600" dirty="0" smtClean="0"/>
            </a:br>
            <a:r>
              <a:rPr lang="en-US" sz="3600" dirty="0" smtClean="0"/>
              <a:t>and </a:t>
            </a:r>
            <a:r>
              <a:rPr lang="en-US" sz="3600" dirty="0" smtClean="0"/>
              <a:t>Responsibilities </a:t>
            </a:r>
            <a:endParaRPr lang="en-US" sz="3600" dirty="0"/>
          </a:p>
        </p:txBody>
      </p:sp>
      <p:sp>
        <p:nvSpPr>
          <p:cNvPr id="132099" name="Content Placeholder 2"/>
          <p:cNvSpPr>
            <a:spLocks noGrp="1"/>
          </p:cNvSpPr>
          <p:nvPr>
            <p:ph idx="1"/>
          </p:nvPr>
        </p:nvSpPr>
        <p:spPr/>
        <p:txBody>
          <a:bodyPr/>
          <a:lstStyle/>
          <a:p>
            <a:pPr eaLnBrk="1" hangingPunct="1">
              <a:buFont typeface="Arial" charset="0"/>
              <a:buNone/>
            </a:pPr>
            <a:r>
              <a:rPr lang="en-US" sz="2800" smtClean="0">
                <a:latin typeface="Arial" charset="0"/>
                <a:cs typeface="Arial" charset="0"/>
              </a:rPr>
              <a:t>You have the right to:</a:t>
            </a:r>
          </a:p>
          <a:p>
            <a:pPr lvl="1" eaLnBrk="1" hangingPunct="1">
              <a:buFont typeface="Arial" charset="0"/>
              <a:buChar char="•"/>
            </a:pPr>
            <a:r>
              <a:rPr lang="en-US" smtClean="0">
                <a:latin typeface="Arial" charset="0"/>
                <a:cs typeface="Arial" charset="0"/>
              </a:rPr>
              <a:t>Training</a:t>
            </a:r>
            <a:endParaRPr lang="en-US" b="1" smtClean="0">
              <a:latin typeface="Arial" charset="0"/>
              <a:cs typeface="Arial" charset="0"/>
            </a:endParaRPr>
          </a:p>
          <a:p>
            <a:pPr lvl="1" eaLnBrk="1" hangingPunct="1">
              <a:buFont typeface="Arial" charset="0"/>
              <a:buChar char="•"/>
            </a:pPr>
            <a:r>
              <a:rPr lang="en-US" smtClean="0">
                <a:latin typeface="Arial" charset="0"/>
                <a:cs typeface="Arial" charset="0"/>
              </a:rPr>
              <a:t>Access to hazard exposure and medical records</a:t>
            </a:r>
            <a:endParaRPr lang="en-US" b="1" smtClean="0">
              <a:latin typeface="Arial" charset="0"/>
              <a:cs typeface="Arial" charset="0"/>
            </a:endParaRPr>
          </a:p>
          <a:p>
            <a:pPr lvl="1" eaLnBrk="1" hangingPunct="1">
              <a:buFont typeface="Arial" charset="0"/>
              <a:buChar char="•"/>
            </a:pPr>
            <a:r>
              <a:rPr lang="en-US" smtClean="0">
                <a:latin typeface="Arial" charset="0"/>
                <a:cs typeface="Arial" charset="0"/>
              </a:rPr>
              <a:t>File a complaint with OSHA</a:t>
            </a:r>
            <a:endParaRPr lang="en-US" b="1" smtClean="0">
              <a:latin typeface="Arial" charset="0"/>
              <a:cs typeface="Arial" charset="0"/>
            </a:endParaRPr>
          </a:p>
          <a:p>
            <a:pPr lvl="1" eaLnBrk="1" hangingPunct="1">
              <a:buFont typeface="Arial" charset="0"/>
              <a:buChar char="•"/>
            </a:pPr>
            <a:r>
              <a:rPr lang="en-US" smtClean="0">
                <a:latin typeface="Arial" charset="0"/>
                <a:cs typeface="Arial" charset="0"/>
              </a:rPr>
              <a:t>Participate in an OSHA inspection</a:t>
            </a:r>
            <a:endParaRPr lang="en-US" b="1" smtClean="0">
              <a:latin typeface="Arial" charset="0"/>
              <a:cs typeface="Arial" charset="0"/>
            </a:endParaRPr>
          </a:p>
          <a:p>
            <a:pPr lvl="1" eaLnBrk="1" hangingPunct="1">
              <a:buFont typeface="Arial" charset="0"/>
              <a:buChar char="•"/>
            </a:pPr>
            <a:r>
              <a:rPr lang="en-US" smtClean="0">
                <a:latin typeface="Arial" charset="0"/>
                <a:cs typeface="Arial" charset="0"/>
              </a:rPr>
              <a:t>Be free from retaliation for exercising safety and health rights</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8546" name="Title 1"/>
          <p:cNvSpPr>
            <a:spLocks noGrp="1"/>
          </p:cNvSpPr>
          <p:nvPr>
            <p:ph type="title"/>
          </p:nvPr>
        </p:nvSpPr>
        <p:spPr>
          <a:xfrm>
            <a:off x="1143000" y="0"/>
            <a:ext cx="8229600" cy="1143000"/>
          </a:xfrm>
        </p:spPr>
        <p:txBody>
          <a:bodyPr/>
          <a:lstStyle/>
          <a:p>
            <a:pPr eaLnBrk="1" hangingPunct="1"/>
            <a:r>
              <a:rPr lang="en-US" sz="3600" dirty="0" smtClean="0"/>
              <a:t>Types of Respiratory Exposures</a:t>
            </a:r>
          </a:p>
        </p:txBody>
      </p:sp>
      <p:sp>
        <p:nvSpPr>
          <p:cNvPr id="3" name="Content Placeholder 2"/>
          <p:cNvSpPr>
            <a:spLocks noGrp="1"/>
          </p:cNvSpPr>
          <p:nvPr>
            <p:ph idx="1"/>
          </p:nvPr>
        </p:nvSpPr>
        <p:spPr>
          <a:xfrm>
            <a:off x="2057400" y="1951037"/>
            <a:ext cx="6934200" cy="4525963"/>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Livestock &amp; Poultry confinements </a:t>
            </a:r>
          </a:p>
          <a:p>
            <a:pPr eaLnBrk="1" fontAlgn="auto" hangingPunct="1">
              <a:spcAft>
                <a:spcPts val="0"/>
              </a:spcAft>
              <a:buFont typeface="Arial" pitchFamily="34" charset="0"/>
              <a:buChar char="•"/>
              <a:defRPr/>
            </a:pPr>
            <a:r>
              <a:rPr lang="en-US" dirty="0" smtClean="0"/>
              <a:t>Confined Animal Feeding Operations (CAFOS)</a:t>
            </a:r>
          </a:p>
          <a:p>
            <a:pPr eaLnBrk="1" fontAlgn="auto" hangingPunct="1">
              <a:spcAft>
                <a:spcPts val="0"/>
              </a:spcAft>
              <a:buFont typeface="Arial" pitchFamily="34" charset="0"/>
              <a:buChar char="•"/>
              <a:defRPr/>
            </a:pPr>
            <a:r>
              <a:rPr lang="en-US" dirty="0" smtClean="0"/>
              <a:t>Pesticides</a:t>
            </a:r>
          </a:p>
          <a:p>
            <a:pPr eaLnBrk="1" fontAlgn="auto" hangingPunct="1">
              <a:spcAft>
                <a:spcPts val="0"/>
              </a:spcAft>
              <a:buFont typeface="Arial" pitchFamily="34" charset="0"/>
              <a:buChar char="•"/>
              <a:defRPr/>
            </a:pPr>
            <a:r>
              <a:rPr lang="en-US" dirty="0" smtClean="0"/>
              <a:t>Grain Handling (many types of grains)</a:t>
            </a:r>
          </a:p>
          <a:p>
            <a:pPr eaLnBrk="1" fontAlgn="auto" hangingPunct="1">
              <a:spcAft>
                <a:spcPts val="0"/>
              </a:spcAft>
              <a:buFont typeface="Arial" pitchFamily="34" charset="0"/>
              <a:buChar char="•"/>
              <a:defRPr/>
            </a:pPr>
            <a:r>
              <a:rPr lang="en-US" dirty="0" smtClean="0"/>
              <a:t>Cotton</a:t>
            </a:r>
          </a:p>
          <a:p>
            <a:pPr eaLnBrk="1" fontAlgn="auto" hangingPunct="1">
              <a:spcAft>
                <a:spcPts val="0"/>
              </a:spcAft>
              <a:buFont typeface="Arial" pitchFamily="34" charset="0"/>
              <a:buChar char="•"/>
              <a:defRPr/>
            </a:pPr>
            <a:r>
              <a:rPr lang="en-US" dirty="0" smtClean="0"/>
              <a:t>Anhydrous Ammonia </a:t>
            </a:r>
          </a:p>
          <a:p>
            <a:pPr eaLnBrk="1" fontAlgn="auto" hangingPunct="1">
              <a:spcAft>
                <a:spcPts val="0"/>
              </a:spcAft>
              <a:buFont typeface="Arial" pitchFamily="34" charset="0"/>
              <a:buChar char="•"/>
              <a:defRPr/>
            </a:pPr>
            <a:r>
              <a:rPr lang="en-US" dirty="0" smtClean="0"/>
              <a:t>Welding</a:t>
            </a:r>
          </a:p>
          <a:p>
            <a:pPr eaLnBrk="1" fontAlgn="auto" hangingPunct="1">
              <a:spcAft>
                <a:spcPts val="0"/>
              </a:spcAft>
              <a:buFont typeface="Arial" pitchFamily="34" charset="0"/>
              <a:buChar char="•"/>
              <a:defRPr/>
            </a:pPr>
            <a:r>
              <a:rPr lang="en-US" dirty="0" smtClean="0"/>
              <a:t>Using gas or diesel engine indoors</a:t>
            </a:r>
          </a:p>
          <a:p>
            <a:pPr eaLnBrk="1" fontAlgn="auto" hangingPunct="1">
              <a:spcAft>
                <a:spcPts val="0"/>
              </a:spcAft>
              <a:buFont typeface="Arial" pitchFamily="34" charset="0"/>
              <a:buChar char="•"/>
              <a:defRPr/>
            </a:pPr>
            <a:r>
              <a:rPr lang="en-US" dirty="0" smtClean="0"/>
              <a:t>Fumigation</a:t>
            </a:r>
          </a:p>
          <a:p>
            <a:pPr eaLnBrk="1" fontAlgn="auto" hangingPunct="1">
              <a:spcAft>
                <a:spcPts val="0"/>
              </a:spcAft>
              <a:buFont typeface="Arial" pitchFamily="34" charset="0"/>
              <a:buChar char="•"/>
              <a:defRPr/>
            </a:pPr>
            <a:r>
              <a:rPr lang="en-US" dirty="0" smtClean="0"/>
              <a:t>Silo Entry</a:t>
            </a:r>
          </a:p>
          <a:p>
            <a:pPr eaLnBrk="1" fontAlgn="auto" hangingPunct="1">
              <a:spcAft>
                <a:spcPts val="0"/>
              </a:spcAft>
              <a:buFont typeface="Arial" pitchFamily="34" charset="0"/>
              <a:buChar char="•"/>
              <a:defRPr/>
            </a:pPr>
            <a:r>
              <a:rPr lang="en-US" dirty="0" smtClean="0"/>
              <a:t>Paint (spraying)</a:t>
            </a:r>
          </a:p>
          <a:p>
            <a:pPr eaLnBrk="1" fontAlgn="auto" hangingPunct="1">
              <a:spcAft>
                <a:spcPts val="0"/>
              </a:spcAft>
              <a:buFont typeface="Arial" pitchFamily="34" charset="0"/>
              <a:buChar char="•"/>
              <a:defRPr/>
            </a:pPr>
            <a:r>
              <a:rPr lang="en-US" dirty="0" smtClean="0"/>
              <a:t>Woodworking</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3048000" cy="1143000"/>
          </a:xfrm>
        </p:spPr>
        <p:txBody>
          <a:bodyPr rtlCol="0">
            <a:noAutofit/>
          </a:bodyPr>
          <a:lstStyle/>
          <a:p>
            <a:pPr eaLnBrk="1" fontAlgn="auto" hangingPunct="1">
              <a:spcAft>
                <a:spcPts val="0"/>
              </a:spcAft>
              <a:defRPr/>
            </a:pPr>
            <a:r>
              <a:rPr lang="en-US" sz="3600" dirty="0" smtClean="0"/>
              <a:t>Whistleblower </a:t>
            </a:r>
            <a:r>
              <a:rPr lang="en-US" sz="3600" dirty="0" smtClean="0"/>
              <a:t>Fact Sheet</a:t>
            </a:r>
            <a:br>
              <a:rPr lang="en-US" sz="3600" dirty="0" smtClean="0"/>
            </a:br>
            <a:r>
              <a:rPr lang="en-US" sz="3600" dirty="0" smtClean="0"/>
              <a:t>(FS 3638)</a:t>
            </a:r>
            <a:endParaRPr lang="en-US" sz="3600" dirty="0"/>
          </a:p>
        </p:txBody>
      </p:sp>
      <p:pic>
        <p:nvPicPr>
          <p:cNvPr id="1026" name="Picture 2" title="Image of the Whistleblower Fact Shee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05200" y="48415"/>
            <a:ext cx="5257800" cy="656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9647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title="Image of the Whistleblower Fact Sheet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9696" y="609600"/>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381000"/>
            <a:ext cx="3352800" cy="1676399"/>
          </a:xfrm>
        </p:spPr>
        <p:txBody>
          <a:bodyPr>
            <a:normAutofit/>
          </a:bodyPr>
          <a:lstStyle/>
          <a:p>
            <a:r>
              <a:rPr lang="en-US" sz="3200" dirty="0" smtClean="0">
                <a:solidFill>
                  <a:prstClr val="black"/>
                </a:solidFill>
              </a:rPr>
              <a:t>Whistleblower </a:t>
            </a:r>
            <a:r>
              <a:rPr lang="en-US" sz="3200" dirty="0">
                <a:solidFill>
                  <a:prstClr val="black"/>
                </a:solidFill>
              </a:rPr>
              <a:t>Protection Program </a:t>
            </a:r>
            <a:endParaRPr lang="en-US" sz="3200" dirty="0"/>
          </a:p>
        </p:txBody>
      </p:sp>
      <p:pic>
        <p:nvPicPr>
          <p:cNvPr id="4" name="Picture 2" title="Image of the Whistleblower Protection Programs Webpage">
            <a:hlinkClick r:id="rId4"/>
          </p:cNvPr>
          <p:cNvPicPr>
            <a:picLocks noGrp="1" noChangeAspect="1" noChangeArrowheads="1"/>
          </p:cNvPicPr>
          <p:nvPr>
            <p:ph idx="4294967295"/>
          </p:nvPr>
        </p:nvPicPr>
        <p:blipFill rotWithShape="1">
          <a:blip r:embed="rId5" cstate="email">
            <a:extLst>
              <a:ext uri="{28A0092B-C50C-407E-A947-70E740481C1C}">
                <a14:useLocalDpi xmlns:a14="http://schemas.microsoft.com/office/drawing/2010/main"/>
              </a:ext>
            </a:extLst>
          </a:blip>
          <a:srcRect/>
          <a:stretch/>
        </p:blipFill>
        <p:spPr bwMode="auto">
          <a:xfrm>
            <a:off x="0" y="2286000"/>
            <a:ext cx="347821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420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943" y="762000"/>
            <a:ext cx="7924800" cy="5537734"/>
          </a:xfrm>
          <a:prstGeom prst="rect">
            <a:avLst/>
          </a:prstGeom>
        </p:spPr>
        <p:txBody>
          <a:bodyPr wrap="square">
            <a:spAutoFit/>
          </a:bodyPr>
          <a:lstStyle/>
          <a:p>
            <a:pPr>
              <a:lnSpc>
                <a:spcPct val="107000"/>
              </a:lnSpc>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1</a:t>
            </a:r>
            <a:r>
              <a:rPr lang="en-US" sz="1100" dirty="0">
                <a:latin typeface="Calibri" panose="020F0502020204030204" pitchFamily="34" charset="0"/>
                <a:ea typeface="Calibri" panose="020F0502020204030204" pitchFamily="34" charset="0"/>
                <a:cs typeface="Times New Roman" panose="02020603050405020304" pitchFamily="18" charset="0"/>
              </a:rPr>
              <a:t>. The Medical Evaluation must be completed by a physician or licensed health care provider (PLHCP).  T___   F___</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Answer:  True. The Medical Evaluation report must be completed by a PLHCP.  The PLHCP can be a physician, physician assistant, or nurse/nurse practitioner trained in the process and whose scope of practice allows him or her to do so. The pulmonary function or fit test process can be administered by a provider specifically trained to do so (i.e. respiratory technician, nurse, etc.).</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2. The only type of respirator that does not need a written respirator program protocol is the filtering face piece used in a voluntary use setting.   T___   F___</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Answer: True  </a:t>
            </a: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3. Training must be provided initially prior to respirator use and when there are changes in the work setting.   T___   F___</a:t>
            </a: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Answer</a:t>
            </a:r>
            <a:r>
              <a:rPr lang="en-US" sz="1100" dirty="0">
                <a:latin typeface="Calibri" panose="020F0502020204030204" pitchFamily="34" charset="0"/>
                <a:ea typeface="Calibri" panose="020F0502020204030204" pitchFamily="34" charset="0"/>
                <a:cs typeface="Times New Roman" panose="02020603050405020304" pitchFamily="18" charset="0"/>
              </a:rPr>
              <a:t>: True   the only exception would be a situation in which acceptable training has been provided and documented within the past 12 months by a previous employer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4. Elements of a Respiratory Program do not include:</a:t>
            </a:r>
          </a:p>
          <a:p>
            <a:pPr indent="4572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 respirator selection</a:t>
            </a:r>
          </a:p>
          <a:p>
            <a:pPr indent="4572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b. fit testing</a:t>
            </a:r>
          </a:p>
          <a:p>
            <a:pPr indent="4572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 medical evaluation</a:t>
            </a:r>
          </a:p>
          <a:p>
            <a:pPr indent="4572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d. breathing air quality and use</a:t>
            </a:r>
          </a:p>
          <a:p>
            <a:pPr indent="4572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e. elimination of voluntary respirator use</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Answer:  e – there is a voluntary use component related to filtering face pieces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457200" y="274638"/>
            <a:ext cx="4082143" cy="487362"/>
          </a:xfrm>
        </p:spPr>
        <p:txBody>
          <a:bodyPr/>
          <a:lstStyle/>
          <a:p>
            <a:pPr lvl="0" algn="l">
              <a:lnSpc>
                <a:spcPct val="107000"/>
              </a:lnSpc>
              <a:spcBef>
                <a:spcPts val="0"/>
              </a:spcBef>
              <a:spcAft>
                <a:spcPts val="800"/>
              </a:spcAft>
            </a:pPr>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Test Questions </a:t>
            </a:r>
            <a:endParaRPr lang="en-US" dirty="0"/>
          </a:p>
        </p:txBody>
      </p:sp>
    </p:spTree>
    <p:extLst>
      <p:ext uri="{BB962C8B-B14F-4D97-AF65-F5344CB8AC3E}">
        <p14:creationId xmlns:p14="http://schemas.microsoft.com/office/powerpoint/2010/main" val="82848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1378" name="Title 1"/>
          <p:cNvSpPr>
            <a:spLocks noGrp="1"/>
          </p:cNvSpPr>
          <p:nvPr>
            <p:ph type="title"/>
          </p:nvPr>
        </p:nvSpPr>
        <p:spPr>
          <a:xfrm>
            <a:off x="1524000" y="0"/>
            <a:ext cx="7391400" cy="914400"/>
          </a:xfrm>
        </p:spPr>
        <p:txBody>
          <a:bodyPr/>
          <a:lstStyle/>
          <a:p>
            <a:pPr eaLnBrk="1" hangingPunct="1"/>
            <a:r>
              <a:rPr lang="en-US" sz="3600" dirty="0" smtClean="0"/>
              <a:t>Respiratory System</a:t>
            </a:r>
          </a:p>
        </p:txBody>
      </p:sp>
      <p:pic>
        <p:nvPicPr>
          <p:cNvPr id="101379" name="Content Placeholder 3" descr="particulates lungs"/>
          <p:cNvPicPr>
            <a:picLocks noGrp="1" noChangeAspect="1" noChangeArrowheads="1"/>
          </p:cNvPicPr>
          <p:nvPr>
            <p:ph idx="1"/>
          </p:nvPr>
        </p:nvPicPr>
        <p:blipFill>
          <a:blip r:embed="rId4" cstate="print">
            <a:extLst>
              <a:ext uri="{28A0092B-C50C-407E-A947-70E740481C1C}">
                <a14:useLocalDpi xmlns:a14="http://schemas.microsoft.com/office/drawing/2010/main"/>
              </a:ext>
            </a:extLst>
          </a:blip>
          <a:srcRect/>
          <a:stretch>
            <a:fillRect/>
          </a:stretch>
        </p:blipFill>
        <p:spPr>
          <a:xfrm>
            <a:off x="2133600" y="1905000"/>
            <a:ext cx="6019800" cy="3854444"/>
          </a:xfrm>
          <a:ln w="57150">
            <a:solidFill>
              <a:srgbClr val="8AAC46"/>
            </a:solidFill>
            <a:miter lim="800000"/>
            <a:headEnd/>
            <a:tailEnd/>
          </a:ln>
        </p:spPr>
      </p:pic>
      <p:sp>
        <p:nvSpPr>
          <p:cNvPr id="4" name="TextBox 3"/>
          <p:cNvSpPr txBox="1"/>
          <p:nvPr/>
        </p:nvSpPr>
        <p:spPr>
          <a:xfrm>
            <a:off x="1524000" y="6019800"/>
            <a:ext cx="7086600" cy="461665"/>
          </a:xfrm>
          <a:prstGeom prst="rect">
            <a:avLst/>
          </a:prstGeom>
          <a:noFill/>
        </p:spPr>
        <p:txBody>
          <a:bodyPr wrap="square" rtlCol="0">
            <a:spAutoFit/>
          </a:bodyPr>
          <a:lstStyle/>
          <a:p>
            <a:pPr algn="ctr"/>
            <a:r>
              <a:rPr lang="en-US" sz="1200" i="1" dirty="0" smtClean="0"/>
              <a:t>Resource - </a:t>
            </a:r>
            <a:r>
              <a:rPr lang="en-US" sz="1200" i="1" u="sng" dirty="0" smtClean="0"/>
              <a:t>CDC/NIOSH</a:t>
            </a:r>
            <a:r>
              <a:rPr lang="en-US" sz="1200" i="1" dirty="0" smtClean="0"/>
              <a:t> </a:t>
            </a:r>
          </a:p>
          <a:p>
            <a:pPr algn="ctr"/>
            <a:r>
              <a:rPr lang="en-US" sz="1200" i="1" dirty="0" smtClean="0"/>
              <a:t>Overview of Pulmonary Anatomy and   Physiology Review </a:t>
            </a:r>
            <a:endParaRPr lang="en-US" sz="12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426" name="Title 1"/>
          <p:cNvSpPr>
            <a:spLocks noGrp="1"/>
          </p:cNvSpPr>
          <p:nvPr>
            <p:ph type="title"/>
          </p:nvPr>
        </p:nvSpPr>
        <p:spPr>
          <a:xfrm>
            <a:off x="1447800" y="0"/>
            <a:ext cx="7696200" cy="914400"/>
          </a:xfrm>
        </p:spPr>
        <p:txBody>
          <a:bodyPr/>
          <a:lstStyle/>
          <a:p>
            <a:pPr eaLnBrk="1" hangingPunct="1"/>
            <a:r>
              <a:rPr lang="en-US" sz="3600" dirty="0" smtClean="0"/>
              <a:t>Bronchioles and Alveoli</a:t>
            </a:r>
          </a:p>
        </p:txBody>
      </p:sp>
      <p:pic>
        <p:nvPicPr>
          <p:cNvPr id="103427" name="Picture 5" descr="alveoli"/>
          <p:cNvPicPr>
            <a:picLocks noGrp="1" noChangeAspect="1" noChangeArrowheads="1"/>
          </p:cNvPicPr>
          <p:nvPr>
            <p:ph idx="1"/>
          </p:nvPr>
        </p:nvPicPr>
        <p:blipFill>
          <a:blip r:embed="rId4" cstate="print">
            <a:extLst>
              <a:ext uri="{28A0092B-C50C-407E-A947-70E740481C1C}">
                <a14:useLocalDpi xmlns:a14="http://schemas.microsoft.com/office/drawing/2010/main"/>
              </a:ext>
            </a:extLst>
          </a:blip>
          <a:srcRect/>
          <a:stretch>
            <a:fillRect/>
          </a:stretch>
        </p:blipFill>
        <p:spPr>
          <a:xfrm>
            <a:off x="2209800" y="3657600"/>
            <a:ext cx="5924550" cy="2971800"/>
          </a:xfrm>
        </p:spPr>
      </p:pic>
      <p:sp>
        <p:nvSpPr>
          <p:cNvPr id="103428" name="Rectangle 4"/>
          <p:cNvSpPr>
            <a:spLocks noChangeArrowheads="1"/>
          </p:cNvSpPr>
          <p:nvPr/>
        </p:nvSpPr>
        <p:spPr bwMode="auto">
          <a:xfrm>
            <a:off x="1828800" y="1600200"/>
            <a:ext cx="647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fontAlgn="base">
              <a:spcBef>
                <a:spcPct val="0"/>
              </a:spcBef>
              <a:spcAft>
                <a:spcPct val="0"/>
              </a:spcAft>
              <a:buFont typeface="Arial" charset="0"/>
              <a:buChar char="•"/>
            </a:pPr>
            <a:r>
              <a:rPr lang="en-US" sz="2400" smtClean="0">
                <a:solidFill>
                  <a:srgbClr val="000000"/>
                </a:solidFill>
              </a:rPr>
              <a:t>Smaller particles can reach the smaller airways and aren’t trapped by mucus or cilia  </a:t>
            </a:r>
          </a:p>
          <a:p>
            <a:pPr lvl="1" fontAlgn="base">
              <a:spcBef>
                <a:spcPct val="0"/>
              </a:spcBef>
              <a:spcAft>
                <a:spcPct val="0"/>
              </a:spcAft>
            </a:pPr>
            <a:endParaRPr lang="en-US" sz="2400" smtClean="0">
              <a:solidFill>
                <a:srgbClr val="000000"/>
              </a:solidFill>
            </a:endParaRPr>
          </a:p>
          <a:p>
            <a:pPr lvl="1" fontAlgn="base">
              <a:spcBef>
                <a:spcPct val="0"/>
              </a:spcBef>
              <a:spcAft>
                <a:spcPct val="0"/>
              </a:spcAft>
              <a:buFont typeface="Arial" charset="0"/>
              <a:buChar char="•"/>
            </a:pPr>
            <a:r>
              <a:rPr lang="en-US" sz="2400" smtClean="0">
                <a:solidFill>
                  <a:srgbClr val="000000"/>
                </a:solidFill>
                <a:sym typeface="Symbol" pitchFamily="18" charset="2"/>
              </a:rPr>
              <a:t>Less than10 m can reach the alveoli and are considered  </a:t>
            </a:r>
            <a:r>
              <a:rPr lang="en-US" sz="2400" smtClean="0">
                <a:solidFill>
                  <a:srgbClr val="FF0000"/>
                </a:solidFill>
                <a:sym typeface="Symbol" pitchFamily="18" charset="2"/>
              </a:rPr>
              <a:t>“</a:t>
            </a:r>
            <a:r>
              <a:rPr lang="en-US" sz="2400" b="1" smtClean="0">
                <a:solidFill>
                  <a:srgbClr val="FF0000"/>
                </a:solidFill>
                <a:sym typeface="Symbol" pitchFamily="18" charset="2"/>
              </a:rPr>
              <a:t>Respirable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9570" name="Title 3"/>
          <p:cNvSpPr>
            <a:spLocks noGrp="1"/>
          </p:cNvSpPr>
          <p:nvPr>
            <p:ph type="title"/>
          </p:nvPr>
        </p:nvSpPr>
        <p:spPr>
          <a:xfrm>
            <a:off x="762000" y="0"/>
            <a:ext cx="8229600" cy="838200"/>
          </a:xfrm>
        </p:spPr>
        <p:txBody>
          <a:bodyPr/>
          <a:lstStyle/>
          <a:p>
            <a:pPr eaLnBrk="1" hangingPunct="1"/>
            <a:r>
              <a:rPr lang="en-US" sz="3600" dirty="0" smtClean="0"/>
              <a:t>General Symptoms</a:t>
            </a:r>
          </a:p>
        </p:txBody>
      </p:sp>
      <p:sp>
        <p:nvSpPr>
          <p:cNvPr id="5" name="Content Placeholder 4"/>
          <p:cNvSpPr>
            <a:spLocks noGrp="1"/>
          </p:cNvSpPr>
          <p:nvPr>
            <p:ph idx="1"/>
          </p:nvPr>
        </p:nvSpPr>
        <p:spPr>
          <a:xfrm>
            <a:off x="2133600" y="2120516"/>
            <a:ext cx="6629400" cy="4525963"/>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Headache</a:t>
            </a:r>
          </a:p>
          <a:p>
            <a:pPr eaLnBrk="1" fontAlgn="auto" hangingPunct="1">
              <a:spcAft>
                <a:spcPts val="0"/>
              </a:spcAft>
              <a:buFont typeface="Arial" pitchFamily="34" charset="0"/>
              <a:buChar char="•"/>
              <a:defRPr/>
            </a:pPr>
            <a:r>
              <a:rPr lang="en-US" dirty="0" smtClean="0"/>
              <a:t>Dizziness</a:t>
            </a:r>
          </a:p>
          <a:p>
            <a:pPr eaLnBrk="1" fontAlgn="auto" hangingPunct="1">
              <a:spcAft>
                <a:spcPts val="0"/>
              </a:spcAft>
              <a:buFont typeface="Arial" pitchFamily="34" charset="0"/>
              <a:buChar char="•"/>
              <a:defRPr/>
            </a:pPr>
            <a:r>
              <a:rPr lang="en-US" dirty="0" smtClean="0"/>
              <a:t>Runny or sore eyes</a:t>
            </a:r>
          </a:p>
          <a:p>
            <a:pPr eaLnBrk="1" fontAlgn="auto" hangingPunct="1">
              <a:spcAft>
                <a:spcPts val="0"/>
              </a:spcAft>
              <a:buFont typeface="Arial" pitchFamily="34" charset="0"/>
              <a:buChar char="•"/>
              <a:defRPr/>
            </a:pPr>
            <a:r>
              <a:rPr lang="en-US" dirty="0" smtClean="0"/>
              <a:t>Sore throat</a:t>
            </a:r>
          </a:p>
          <a:p>
            <a:pPr eaLnBrk="1" fontAlgn="auto" hangingPunct="1">
              <a:spcAft>
                <a:spcPts val="0"/>
              </a:spcAft>
              <a:buFont typeface="Arial" pitchFamily="34" charset="0"/>
              <a:buChar char="•"/>
              <a:defRPr/>
            </a:pPr>
            <a:r>
              <a:rPr lang="en-US" dirty="0" smtClean="0"/>
              <a:t>Stuffy nose or sneezing</a:t>
            </a:r>
          </a:p>
          <a:p>
            <a:pPr eaLnBrk="1" fontAlgn="auto" hangingPunct="1">
              <a:spcAft>
                <a:spcPts val="0"/>
              </a:spcAft>
              <a:buFont typeface="Arial" pitchFamily="34" charset="0"/>
              <a:buChar char="•"/>
              <a:defRPr/>
            </a:pPr>
            <a:r>
              <a:rPr lang="en-US" dirty="0" smtClean="0"/>
              <a:t>Cough</a:t>
            </a:r>
          </a:p>
          <a:p>
            <a:pPr eaLnBrk="1" fontAlgn="auto" hangingPunct="1">
              <a:spcAft>
                <a:spcPts val="0"/>
              </a:spcAft>
              <a:buFont typeface="Arial" pitchFamily="34" charset="0"/>
              <a:buChar char="•"/>
              <a:defRPr/>
            </a:pPr>
            <a:r>
              <a:rPr lang="en-US" dirty="0" smtClean="0"/>
              <a:t>Wheezing or tightness in chest</a:t>
            </a:r>
          </a:p>
          <a:p>
            <a:pPr eaLnBrk="1" fontAlgn="auto" hangingPunct="1">
              <a:spcAft>
                <a:spcPts val="0"/>
              </a:spcAft>
              <a:buFont typeface="Arial" pitchFamily="34" charset="0"/>
              <a:buChar char="•"/>
              <a:defRPr/>
            </a:pPr>
            <a:r>
              <a:rPr lang="en-US" dirty="0" smtClean="0"/>
              <a:t>Shortness of breath</a:t>
            </a:r>
          </a:p>
          <a:p>
            <a:pPr eaLnBrk="1" fontAlgn="auto" hangingPunct="1">
              <a:spcAft>
                <a:spcPts val="0"/>
              </a:spcAft>
              <a:buFont typeface="Arial" pitchFamily="34" charset="0"/>
              <a:buChar char="•"/>
              <a:defRPr/>
            </a:pPr>
            <a:r>
              <a:rPr lang="en-US" dirty="0" smtClean="0"/>
              <a:t>Nausea or vomiting</a:t>
            </a:r>
          </a:p>
          <a:p>
            <a:pPr eaLnBrk="1" fontAlgn="auto" hangingPunct="1">
              <a:spcAft>
                <a:spcPts val="0"/>
              </a:spcAft>
              <a:buFont typeface="Arial" pitchFamily="34" charset="0"/>
              <a:buChar char="•"/>
              <a:defRPr/>
            </a:pPr>
            <a:r>
              <a:rPr lang="en-US" dirty="0" smtClean="0"/>
              <a:t>Monday morning syndrome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arn template">
  <a:themeElements>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r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1" u="none" strike="noStrike" cap="none" normalizeH="0" baseline="0" smtClean="0">
            <a:ln>
              <a:noFill/>
            </a:ln>
            <a:solidFill>
              <a:schemeClr val="tx1"/>
            </a:solidFill>
            <a:effectLst/>
            <a:latin typeface="Arial" charset="0"/>
          </a:defRPr>
        </a:defPPr>
      </a:lstStyle>
    </a:lnDef>
  </a:objectDefaults>
  <a:extraClrSchemeLst>
    <a:extraClrScheme>
      <a:clrScheme name="bar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4158</TotalTime>
  <Words>4632</Words>
  <Application>Microsoft Office PowerPoint</Application>
  <PresentationFormat>On-screen Show (4:3)</PresentationFormat>
  <Paragraphs>593</Paragraphs>
  <Slides>62</Slides>
  <Notes>61</Notes>
  <HiddenSlides>0</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Office Theme</vt:lpstr>
      <vt:lpstr>1_Office Theme</vt:lpstr>
      <vt:lpstr>28_Office Theme</vt:lpstr>
      <vt:lpstr>3_Office Theme</vt:lpstr>
      <vt:lpstr>6_Office Theme</vt:lpstr>
      <vt:lpstr>15_Office Theme</vt:lpstr>
      <vt:lpstr>2_barn template</vt:lpstr>
      <vt:lpstr>2_Office Theme</vt:lpstr>
      <vt:lpstr>Respiratory Program Adapted to Agriculture  </vt:lpstr>
      <vt:lpstr>Susan Harwood Training Grant</vt:lpstr>
      <vt:lpstr>Focus Areas for Presentation</vt:lpstr>
      <vt:lpstr>High Risk Areas for Individual Farmer,  Family, and Worker </vt:lpstr>
      <vt:lpstr>Farming is an Occupation</vt:lpstr>
      <vt:lpstr>Types of Respiratory Exposures</vt:lpstr>
      <vt:lpstr>Respiratory System</vt:lpstr>
      <vt:lpstr>Bronchioles and Alveoli</vt:lpstr>
      <vt:lpstr>General Symptoms</vt:lpstr>
      <vt:lpstr>Choosing Appropriate  Respirator Protection</vt:lpstr>
      <vt:lpstr>Appropriate Respiratory Protection</vt:lpstr>
      <vt:lpstr>OSHA’s Respiratory Protection  Standard - 29 CFR 1910.134 </vt:lpstr>
      <vt:lpstr>Scope </vt:lpstr>
      <vt:lpstr>Ag standards </vt:lpstr>
      <vt:lpstr>General Industry  applicable standards</vt:lpstr>
      <vt:lpstr>General Duty Clause </vt:lpstr>
      <vt:lpstr>             Additional OSHA Standards      related to  Agriculture</vt:lpstr>
      <vt:lpstr>State to State</vt:lpstr>
      <vt:lpstr>Organization of Respiratory Standard</vt:lpstr>
      <vt:lpstr>Respiratory Program Elements</vt:lpstr>
      <vt:lpstr>Respiratory Program</vt:lpstr>
      <vt:lpstr>Respirator Program (cont’d) Where Respirator Use is Not Required</vt:lpstr>
      <vt:lpstr>Permissible Practice</vt:lpstr>
      <vt:lpstr>Selection of Respirators</vt:lpstr>
      <vt:lpstr>Selection of Respirators (cont’d)</vt:lpstr>
      <vt:lpstr>Physician or Other Licensed Health Care Professional (PLHCP)</vt:lpstr>
      <vt:lpstr>Medical Evaluation Procedures</vt:lpstr>
      <vt:lpstr>Medical Evaluation Additional Medical Evaluations</vt:lpstr>
      <vt:lpstr>Fit Testing</vt:lpstr>
      <vt:lpstr>Fit Testing (cont’d)</vt:lpstr>
      <vt:lpstr>Type of Fit Testing </vt:lpstr>
      <vt:lpstr>Use of Respirators Facepiece Seal Protection</vt:lpstr>
      <vt:lpstr>User Seal Check</vt:lpstr>
      <vt:lpstr>Filtering Face Piece Fit Test</vt:lpstr>
      <vt:lpstr>Demonstration - education</vt:lpstr>
      <vt:lpstr>Use of Respirators Continuing Respirator Effectiveness</vt:lpstr>
      <vt:lpstr>Maintenance and Care</vt:lpstr>
      <vt:lpstr>Proper Storage  </vt:lpstr>
      <vt:lpstr>Identification of Filters, Cartridges, and Canisters</vt:lpstr>
      <vt:lpstr>Half Mask Cartridges  </vt:lpstr>
      <vt:lpstr>Training and Information</vt:lpstr>
      <vt:lpstr>Training and Information </vt:lpstr>
      <vt:lpstr>Training and Information (cont’d)</vt:lpstr>
      <vt:lpstr>Program Evaluation</vt:lpstr>
      <vt:lpstr>Record Keeping</vt:lpstr>
      <vt:lpstr>Choices and Comfort</vt:lpstr>
      <vt:lpstr>OSHA Resources</vt:lpstr>
      <vt:lpstr>     Information Resources - Sample programs </vt:lpstr>
      <vt:lpstr>     OSHA Sample Respiratory program</vt:lpstr>
      <vt:lpstr>     OSHA Resource </vt:lpstr>
      <vt:lpstr>     </vt:lpstr>
      <vt:lpstr>     Oregon OSHA Resource </vt:lpstr>
      <vt:lpstr>     Step by Step Resource</vt:lpstr>
      <vt:lpstr>     Oregon OSHA Resource  </vt:lpstr>
      <vt:lpstr>Agriculture OSHA Resources</vt:lpstr>
      <vt:lpstr>Agriculture Operations  Safety and Health Topics Page</vt:lpstr>
      <vt:lpstr>Agriculture Operations  Safety and Health Topics Page </vt:lpstr>
      <vt:lpstr>Employee Rights  and Responsibilities</vt:lpstr>
      <vt:lpstr>Employee Rights  and Responsibilities </vt:lpstr>
      <vt:lpstr>Whistleblower Fact Sheet (FS 3638)</vt:lpstr>
      <vt:lpstr>Whistleblower Protection Program </vt:lpstr>
      <vt:lpstr>Test Questions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Robertson, Donna - OSHA</cp:lastModifiedBy>
  <cp:revision>98</cp:revision>
  <cp:lastPrinted>2013-05-01T15:42:59Z</cp:lastPrinted>
  <dcterms:created xsi:type="dcterms:W3CDTF">2011-11-16T17:02:10Z</dcterms:created>
  <dcterms:modified xsi:type="dcterms:W3CDTF">2017-06-09T16:02:25Z</dcterms:modified>
</cp:coreProperties>
</file>