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charts/chart2.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6" r:id="rId1"/>
  </p:sldMasterIdLst>
  <p:notesMasterIdLst>
    <p:notesMasterId r:id="rId87"/>
  </p:notesMasterIdLst>
  <p:handoutMasterIdLst>
    <p:handoutMasterId r:id="rId88"/>
  </p:handoutMasterIdLst>
  <p:sldIdLst>
    <p:sldId id="256" r:id="rId2"/>
    <p:sldId id="257" r:id="rId3"/>
    <p:sldId id="258" r:id="rId4"/>
    <p:sldId id="311" r:id="rId5"/>
    <p:sldId id="407" r:id="rId6"/>
    <p:sldId id="417" r:id="rId7"/>
    <p:sldId id="418" r:id="rId8"/>
    <p:sldId id="447" r:id="rId9"/>
    <p:sldId id="448" r:id="rId10"/>
    <p:sldId id="527" r:id="rId11"/>
    <p:sldId id="449" r:id="rId12"/>
    <p:sldId id="450" r:id="rId13"/>
    <p:sldId id="451" r:id="rId14"/>
    <p:sldId id="452" r:id="rId15"/>
    <p:sldId id="453" r:id="rId16"/>
    <p:sldId id="466" r:id="rId17"/>
    <p:sldId id="456" r:id="rId18"/>
    <p:sldId id="465" r:id="rId19"/>
    <p:sldId id="457" r:id="rId20"/>
    <p:sldId id="458" r:id="rId21"/>
    <p:sldId id="459" r:id="rId22"/>
    <p:sldId id="460" r:id="rId23"/>
    <p:sldId id="462" r:id="rId24"/>
    <p:sldId id="463" r:id="rId25"/>
    <p:sldId id="464" r:id="rId26"/>
    <p:sldId id="467" r:id="rId27"/>
    <p:sldId id="468" r:id="rId28"/>
    <p:sldId id="469" r:id="rId29"/>
    <p:sldId id="470" r:id="rId30"/>
    <p:sldId id="471" r:id="rId31"/>
    <p:sldId id="472" r:id="rId32"/>
    <p:sldId id="473" r:id="rId33"/>
    <p:sldId id="474" r:id="rId34"/>
    <p:sldId id="475" r:id="rId35"/>
    <p:sldId id="476" r:id="rId36"/>
    <p:sldId id="477" r:id="rId37"/>
    <p:sldId id="478" r:id="rId38"/>
    <p:sldId id="479" r:id="rId39"/>
    <p:sldId id="480" r:id="rId40"/>
    <p:sldId id="481" r:id="rId41"/>
    <p:sldId id="482" r:id="rId42"/>
    <p:sldId id="483" r:id="rId43"/>
    <p:sldId id="484" r:id="rId44"/>
    <p:sldId id="485" r:id="rId45"/>
    <p:sldId id="486" r:id="rId46"/>
    <p:sldId id="487" r:id="rId47"/>
    <p:sldId id="488" r:id="rId48"/>
    <p:sldId id="489" r:id="rId49"/>
    <p:sldId id="490" r:id="rId50"/>
    <p:sldId id="491" r:id="rId51"/>
    <p:sldId id="492" r:id="rId52"/>
    <p:sldId id="493" r:id="rId53"/>
    <p:sldId id="494" r:id="rId54"/>
    <p:sldId id="495" r:id="rId55"/>
    <p:sldId id="496" r:id="rId56"/>
    <p:sldId id="497" r:id="rId57"/>
    <p:sldId id="498" r:id="rId58"/>
    <p:sldId id="499" r:id="rId59"/>
    <p:sldId id="500" r:id="rId60"/>
    <p:sldId id="501" r:id="rId61"/>
    <p:sldId id="502" r:id="rId62"/>
    <p:sldId id="503" r:id="rId63"/>
    <p:sldId id="504" r:id="rId64"/>
    <p:sldId id="505" r:id="rId65"/>
    <p:sldId id="506" r:id="rId66"/>
    <p:sldId id="507" r:id="rId67"/>
    <p:sldId id="508" r:id="rId68"/>
    <p:sldId id="509" r:id="rId69"/>
    <p:sldId id="510" r:id="rId70"/>
    <p:sldId id="511" r:id="rId71"/>
    <p:sldId id="512" r:id="rId72"/>
    <p:sldId id="513" r:id="rId73"/>
    <p:sldId id="514" r:id="rId74"/>
    <p:sldId id="515" r:id="rId75"/>
    <p:sldId id="516" r:id="rId76"/>
    <p:sldId id="517" r:id="rId77"/>
    <p:sldId id="518" r:id="rId78"/>
    <p:sldId id="519" r:id="rId79"/>
    <p:sldId id="520" r:id="rId80"/>
    <p:sldId id="521" r:id="rId81"/>
    <p:sldId id="522" r:id="rId82"/>
    <p:sldId id="523" r:id="rId83"/>
    <p:sldId id="524" r:id="rId84"/>
    <p:sldId id="525" r:id="rId85"/>
    <p:sldId id="526" r:id="rId86"/>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32" autoAdjust="0"/>
    <p:restoredTop sz="79083" autoAdjust="0"/>
  </p:normalViewPr>
  <p:slideViewPr>
    <p:cSldViewPr>
      <p:cViewPr>
        <p:scale>
          <a:sx n="74" d="100"/>
          <a:sy n="74" d="100"/>
        </p:scale>
        <p:origin x="-586" y="614"/>
      </p:cViewPr>
      <p:guideLst>
        <p:guide orient="horz" pos="2160"/>
        <p:guide pos="2880"/>
      </p:guideLst>
    </p:cSldViewPr>
  </p:slideViewPr>
  <p:notesTextViewPr>
    <p:cViewPr>
      <p:scale>
        <a:sx n="1" d="1"/>
        <a:sy n="1" d="1"/>
      </p:scale>
      <p:origin x="0" y="0"/>
    </p:cViewPr>
  </p:notesTextViewPr>
  <p:sorterViewPr>
    <p:cViewPr>
      <p:scale>
        <a:sx n="100" d="100"/>
        <a:sy n="100" d="100"/>
      </p:scale>
      <p:origin x="0" y="9060"/>
    </p:cViewPr>
  </p:sorterViewPr>
  <p:notesViewPr>
    <p:cSldViewPr>
      <p:cViewPr varScale="1">
        <p:scale>
          <a:sx n="83" d="100"/>
          <a:sy n="83" d="100"/>
        </p:scale>
        <p:origin x="-1872" y="-90"/>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2057086614173228"/>
          <c:y val="0.10044709928500317"/>
          <c:w val="0.85231955380577429"/>
          <c:h val="0.73621846119809731"/>
        </c:manualLayout>
      </c:layout>
      <c:bar3D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numRef>
              <c:f>Summary!$L$2:$L$8</c:f>
              <c:numCache>
                <c:formatCode>General</c:formatCode>
                <c:ptCount val="7"/>
                <c:pt idx="0">
                  <c:v>2006</c:v>
                </c:pt>
                <c:pt idx="1">
                  <c:v>2007</c:v>
                </c:pt>
                <c:pt idx="2">
                  <c:v>2008</c:v>
                </c:pt>
                <c:pt idx="3">
                  <c:v>2009</c:v>
                </c:pt>
                <c:pt idx="4">
                  <c:v>2010</c:v>
                </c:pt>
                <c:pt idx="5">
                  <c:v>2011</c:v>
                </c:pt>
                <c:pt idx="6">
                  <c:v>2012</c:v>
                </c:pt>
              </c:numCache>
            </c:numRef>
          </c:cat>
          <c:val>
            <c:numRef>
              <c:f>Summary!$M$2:$M$8</c:f>
              <c:numCache>
                <c:formatCode>General</c:formatCode>
                <c:ptCount val="7"/>
                <c:pt idx="0">
                  <c:v>8</c:v>
                </c:pt>
                <c:pt idx="1">
                  <c:v>8</c:v>
                </c:pt>
                <c:pt idx="2">
                  <c:v>19</c:v>
                </c:pt>
                <c:pt idx="3">
                  <c:v>7</c:v>
                </c:pt>
                <c:pt idx="4">
                  <c:v>11</c:v>
                </c:pt>
                <c:pt idx="5">
                  <c:v>18</c:v>
                </c:pt>
                <c:pt idx="6">
                  <c:v>12</c:v>
                </c:pt>
              </c:numCache>
            </c:numRef>
          </c:val>
        </c:ser>
        <c:dLbls>
          <c:showLegendKey val="0"/>
          <c:showVal val="0"/>
          <c:showCatName val="0"/>
          <c:showSerName val="0"/>
          <c:showPercent val="0"/>
          <c:showBubbleSize val="0"/>
        </c:dLbls>
        <c:gapWidth val="100"/>
        <c:shape val="box"/>
        <c:axId val="26557056"/>
        <c:axId val="26559232"/>
        <c:axId val="0"/>
      </c:bar3DChart>
      <c:catAx>
        <c:axId val="26557056"/>
        <c:scaling>
          <c:orientation val="minMax"/>
        </c:scaling>
        <c:delete val="0"/>
        <c:axPos val="b"/>
        <c:title>
          <c:tx>
            <c:rich>
              <a:bodyPr/>
              <a:lstStyle/>
              <a:p>
                <a:pPr>
                  <a:defRPr sz="2000"/>
                </a:pPr>
                <a:r>
                  <a:rPr lang="en-US" sz="2000"/>
                  <a:t>Year</a:t>
                </a:r>
              </a:p>
            </c:rich>
          </c:tx>
          <c:layout>
            <c:manualLayout>
              <c:xMode val="edge"/>
              <c:yMode val="edge"/>
              <c:x val="0.51051533488869449"/>
              <c:y val="0.93690932311621966"/>
            </c:manualLayout>
          </c:layout>
          <c:overlay val="0"/>
        </c:title>
        <c:numFmt formatCode="General" sourceLinked="1"/>
        <c:majorTickMark val="none"/>
        <c:minorTickMark val="none"/>
        <c:tickLblPos val="nextTo"/>
        <c:spPr>
          <a:noFill/>
          <a:ln w="12700" cap="flat" cmpd="sng" algn="ctr">
            <a:solidFill>
              <a:schemeClr val="tx2">
                <a:lumMod val="60000"/>
                <a:lumOff val="40000"/>
                <a:alpha val="54000"/>
              </a:schemeClr>
            </a:solidFill>
            <a:round/>
          </a:ln>
          <a:effectLst/>
        </c:spPr>
        <c:txPr>
          <a:bodyPr rot="-60000000" vert="horz"/>
          <a:lstStyle/>
          <a:p>
            <a:pPr>
              <a:defRPr sz="2400"/>
            </a:pPr>
            <a:endParaRPr lang="en-US"/>
          </a:p>
        </c:txPr>
        <c:crossAx val="26559232"/>
        <c:crosses val="autoZero"/>
        <c:auto val="1"/>
        <c:lblAlgn val="ctr"/>
        <c:lblOffset val="100"/>
        <c:noMultiLvlLbl val="0"/>
      </c:catAx>
      <c:valAx>
        <c:axId val="26559232"/>
        <c:scaling>
          <c:orientation val="minMax"/>
        </c:scaling>
        <c:delete val="0"/>
        <c:axPos val="l"/>
        <c:majorGridlines>
          <c:spPr>
            <a:effectLst/>
          </c:spPr>
        </c:majorGridlines>
        <c:title>
          <c:tx>
            <c:rich>
              <a:bodyPr rot="-5400000" vert="horz"/>
              <a:lstStyle/>
              <a:p>
                <a:pPr>
                  <a:defRPr sz="2000"/>
                </a:pPr>
                <a:r>
                  <a:rPr lang="en-US" sz="2000" dirty="0" smtClean="0"/>
                  <a:t>Number of explosions</a:t>
                </a:r>
                <a:endParaRPr lang="en-US" sz="2000" dirty="0"/>
              </a:p>
            </c:rich>
          </c:tx>
          <c:layout>
            <c:manualLayout>
              <c:xMode val="edge"/>
              <c:yMode val="edge"/>
              <c:x val="1.1657188684747738E-2"/>
              <c:y val="0.34076849589203645"/>
            </c:manualLayout>
          </c:layout>
          <c:overlay val="0"/>
        </c:title>
        <c:numFmt formatCode="General" sourceLinked="1"/>
        <c:majorTickMark val="none"/>
        <c:minorTickMark val="none"/>
        <c:tickLblPos val="nextTo"/>
        <c:spPr>
          <a:noFill/>
          <a:ln>
            <a:solidFill>
              <a:schemeClr val="accent1"/>
            </a:solidFill>
          </a:ln>
          <a:effectLst/>
        </c:spPr>
        <c:txPr>
          <a:bodyPr rot="-60000000" vert="horz"/>
          <a:lstStyle/>
          <a:p>
            <a:pPr>
              <a:defRPr sz="2400"/>
            </a:pPr>
            <a:endParaRPr lang="en-US"/>
          </a:p>
        </c:txPr>
        <c:crossAx val="26557056"/>
        <c:crosses val="autoZero"/>
        <c:crossBetween val="between"/>
        <c:majorUnit val="3"/>
      </c:valAx>
      <c:spPr>
        <a:noFill/>
        <a:ln>
          <a:noFill/>
        </a:ln>
        <a:effectLst/>
      </c:spPr>
    </c:plotArea>
    <c:plotVisOnly val="1"/>
    <c:dispBlanksAs val="gap"/>
    <c:showDLblsOverMax val="0"/>
  </c:chart>
  <c:spPr>
    <a:noFill/>
    <a:ln>
      <a:noFill/>
    </a:ln>
    <a:effectLst/>
  </c:spPr>
  <c:txPr>
    <a:bodyPr/>
    <a:lstStyle/>
    <a:p>
      <a:pPr>
        <a:defRPr sz="1800">
          <a:solidFill>
            <a:schemeClr val="tx1"/>
          </a:solidFil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strRef>
              <c:f>Summary!$A$2:$A$13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Summary!$I$2:$I$13</c:f>
              <c:numCache>
                <c:formatCode>General</c:formatCode>
                <c:ptCount val="12"/>
                <c:pt idx="0">
                  <c:v>5</c:v>
                </c:pt>
                <c:pt idx="1">
                  <c:v>9</c:v>
                </c:pt>
                <c:pt idx="2">
                  <c:v>6</c:v>
                </c:pt>
                <c:pt idx="3">
                  <c:v>8</c:v>
                </c:pt>
                <c:pt idx="4">
                  <c:v>1</c:v>
                </c:pt>
                <c:pt idx="5">
                  <c:v>6</c:v>
                </c:pt>
                <c:pt idx="6">
                  <c:v>8</c:v>
                </c:pt>
                <c:pt idx="7">
                  <c:v>16</c:v>
                </c:pt>
                <c:pt idx="8">
                  <c:v>6</c:v>
                </c:pt>
                <c:pt idx="9">
                  <c:v>7</c:v>
                </c:pt>
                <c:pt idx="10">
                  <c:v>5</c:v>
                </c:pt>
                <c:pt idx="11">
                  <c:v>6</c:v>
                </c:pt>
              </c:numCache>
            </c:numRef>
          </c:val>
        </c:ser>
        <c:dLbls>
          <c:showLegendKey val="0"/>
          <c:showVal val="0"/>
          <c:showCatName val="0"/>
          <c:showSerName val="0"/>
          <c:showPercent val="0"/>
          <c:showBubbleSize val="0"/>
        </c:dLbls>
        <c:gapWidth val="150"/>
        <c:shape val="box"/>
        <c:axId val="24519424"/>
        <c:axId val="24520960"/>
        <c:axId val="0"/>
      </c:bar3DChart>
      <c:catAx>
        <c:axId val="24519424"/>
        <c:scaling>
          <c:orientation val="minMax"/>
        </c:scaling>
        <c:delete val="0"/>
        <c:axPos val="b"/>
        <c:numFmt formatCode="General" sourceLinked="1"/>
        <c:majorTickMark val="none"/>
        <c:minorTickMark val="none"/>
        <c:tickLblPos val="nextTo"/>
        <c:spPr>
          <a:noFill/>
          <a:ln>
            <a:solidFill>
              <a:schemeClr val="tx2">
                <a:lumMod val="60000"/>
                <a:lumOff val="40000"/>
              </a:schemeClr>
            </a:solidFill>
          </a:ln>
          <a:effectLst/>
        </c:spPr>
        <c:txPr>
          <a:bodyPr rot="-60000000" vert="horz"/>
          <a:lstStyle/>
          <a:p>
            <a:pPr>
              <a:defRPr sz="2000"/>
            </a:pPr>
            <a:endParaRPr lang="en-US"/>
          </a:p>
        </c:txPr>
        <c:crossAx val="24520960"/>
        <c:crosses val="autoZero"/>
        <c:auto val="1"/>
        <c:lblAlgn val="ctr"/>
        <c:lblOffset val="100"/>
        <c:noMultiLvlLbl val="0"/>
      </c:catAx>
      <c:valAx>
        <c:axId val="24520960"/>
        <c:scaling>
          <c:orientation val="minMax"/>
        </c:scaling>
        <c:delete val="0"/>
        <c:axPos val="l"/>
        <c:majorGridlines>
          <c:spPr>
            <a:ln w="9525" cap="flat" cmpd="sng" algn="ctr">
              <a:solidFill>
                <a:schemeClr val="dk1">
                  <a:lumMod val="50000"/>
                  <a:lumOff val="50000"/>
                </a:schemeClr>
              </a:solidFill>
              <a:round/>
            </a:ln>
            <a:effectLst/>
          </c:spPr>
        </c:majorGridlines>
        <c:title>
          <c:tx>
            <c:rich>
              <a:bodyPr rot="-5400000" vert="horz"/>
              <a:lstStyle/>
              <a:p>
                <a:pPr>
                  <a:defRPr/>
                </a:pPr>
                <a:r>
                  <a:rPr lang="en-US" dirty="0" smtClean="0"/>
                  <a:t>Number of explosions</a:t>
                </a:r>
                <a:endParaRPr lang="en-US" dirty="0"/>
              </a:p>
            </c:rich>
          </c:tx>
          <c:layout/>
          <c:overlay val="0"/>
        </c:title>
        <c:numFmt formatCode="General" sourceLinked="1"/>
        <c:majorTickMark val="none"/>
        <c:minorTickMark val="none"/>
        <c:tickLblPos val="nextTo"/>
        <c:spPr>
          <a:noFill/>
          <a:ln>
            <a:solidFill>
              <a:schemeClr val="tx2">
                <a:lumMod val="60000"/>
                <a:lumOff val="40000"/>
              </a:schemeClr>
            </a:solidFill>
          </a:ln>
          <a:effectLst/>
        </c:spPr>
        <c:txPr>
          <a:bodyPr rot="-60000000" vert="horz"/>
          <a:lstStyle/>
          <a:p>
            <a:pPr>
              <a:defRPr sz="2000"/>
            </a:pPr>
            <a:endParaRPr lang="en-US"/>
          </a:p>
        </c:txPr>
        <c:crossAx val="24519424"/>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1"/>
            <a:ext cx="2971800" cy="464820"/>
          </a:xfrm>
          <a:prstGeom prst="rect">
            <a:avLst/>
          </a:prstGeom>
        </p:spPr>
        <p:txBody>
          <a:bodyPr vert="horz" lIns="91440" tIns="45720" rIns="91440" bIns="45720" rtlCol="0"/>
          <a:lstStyle>
            <a:lvl1pPr algn="r">
              <a:defRPr sz="1200"/>
            </a:lvl1pPr>
          </a:lstStyle>
          <a:p>
            <a:endParaRPr lang="en-US" dirty="0"/>
          </a:p>
        </p:txBody>
      </p:sp>
      <p:sp>
        <p:nvSpPr>
          <p:cNvPr id="4" name="Footer Placeholder 3"/>
          <p:cNvSpPr>
            <a:spLocks noGrp="1"/>
          </p:cNvSpPr>
          <p:nvPr>
            <p:ph type="ftr" sz="quarter" idx="2"/>
          </p:nvPr>
        </p:nvSpPr>
        <p:spPr>
          <a:xfrm>
            <a:off x="0" y="8829968"/>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8"/>
            <a:ext cx="2971800" cy="464820"/>
          </a:xfrm>
          <a:prstGeom prst="rect">
            <a:avLst/>
          </a:prstGeom>
        </p:spPr>
        <p:txBody>
          <a:bodyPr vert="horz" lIns="91440" tIns="45720" rIns="91440" bIns="45720" rtlCol="0" anchor="b"/>
          <a:lstStyle>
            <a:lvl1pPr algn="r">
              <a:defRPr sz="1200"/>
            </a:lvl1pPr>
          </a:lstStyle>
          <a:p>
            <a:fld id="{C70D5729-B657-47DC-8A6F-2C771E864F02}" type="slidenum">
              <a:rPr lang="en-US" smtClean="0"/>
              <a:pPr/>
              <a:t>‹#›</a:t>
            </a:fld>
            <a:endParaRPr lang="en-US"/>
          </a:p>
        </p:txBody>
      </p:sp>
    </p:spTree>
    <p:extLst>
      <p:ext uri="{BB962C8B-B14F-4D97-AF65-F5344CB8AC3E}">
        <p14:creationId xmlns:p14="http://schemas.microsoft.com/office/powerpoint/2010/main" val="6883521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64820"/>
          </a:xfrm>
          <a:prstGeom prst="rect">
            <a:avLst/>
          </a:prstGeom>
        </p:spPr>
        <p:txBody>
          <a:bodyPr vert="horz" lIns="91440" tIns="45720" rIns="91440" bIns="45720" rtlCol="0"/>
          <a:lstStyle>
            <a:lvl1pPr algn="r">
              <a:defRPr sz="1200"/>
            </a:lvl1pPr>
          </a:lstStyle>
          <a:p>
            <a:fld id="{9250904A-77DB-43DE-AF2A-FF2B2913D27D}" type="datetimeFigureOut">
              <a:rPr lang="en-US" smtClean="0"/>
              <a:pPr/>
              <a:t>2/6/2018</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1"/>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8"/>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8"/>
            <a:ext cx="2971800" cy="464820"/>
          </a:xfrm>
          <a:prstGeom prst="rect">
            <a:avLst/>
          </a:prstGeom>
        </p:spPr>
        <p:txBody>
          <a:bodyPr vert="horz" lIns="91440" tIns="45720" rIns="91440" bIns="45720" rtlCol="0" anchor="b"/>
          <a:lstStyle>
            <a:lvl1pPr algn="r">
              <a:defRPr sz="1200"/>
            </a:lvl1pPr>
          </a:lstStyle>
          <a:p>
            <a:fld id="{611EA9B7-3BC7-42D7-88D6-E949AF61D7BA}" type="slidenum">
              <a:rPr lang="en-US" smtClean="0"/>
              <a:pPr/>
              <a:t>‹#›</a:t>
            </a:fld>
            <a:endParaRPr lang="en-US"/>
          </a:p>
        </p:txBody>
      </p:sp>
    </p:spTree>
    <p:extLst>
      <p:ext uri="{BB962C8B-B14F-4D97-AF65-F5344CB8AC3E}">
        <p14:creationId xmlns:p14="http://schemas.microsoft.com/office/powerpoint/2010/main" val="38015389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a:t>
            </a:r>
            <a:r>
              <a:rPr lang="en-US" baseline="0" dirty="0" smtClean="0"/>
              <a:t> to the Training on Advanced Methods of Grain Dust Control. This training program is being delivered </a:t>
            </a:r>
            <a:r>
              <a:rPr lang="en-US" baseline="0" dirty="0" smtClean="0"/>
              <a:t>to </a:t>
            </a:r>
            <a:r>
              <a:rPr lang="en-US" baseline="0" dirty="0" smtClean="0"/>
              <a:t>create awareness on combustible grain dust and learn about some advanced grain dust control mechanisms available for the grain processing industry. </a:t>
            </a:r>
            <a:r>
              <a:rPr lang="en-US" baseline="0" dirty="0" smtClean="0"/>
              <a:t>This presentation </a:t>
            </a:r>
            <a:r>
              <a:rPr lang="en-US" baseline="0" dirty="0" smtClean="0"/>
              <a:t>the seriousness of grain dust accumulations and how to avoid grain dust explosions.</a:t>
            </a:r>
          </a:p>
          <a:p>
            <a:endParaRPr lang="en-US" baseline="0" dirty="0" smtClean="0"/>
          </a:p>
          <a:p>
            <a:r>
              <a:rPr lang="en-US" baseline="0" dirty="0" smtClean="0"/>
              <a:t>	Materials will be available on OSHA and K-State website </a:t>
            </a:r>
            <a:endParaRPr lang="en-US" baseline="0" dirty="0" smtClean="0"/>
          </a:p>
          <a:p>
            <a:r>
              <a:rPr lang="en-US" dirty="0" smtClean="0"/>
              <a:t>	</a:t>
            </a:r>
            <a:endParaRPr lang="en-US" baseline="0" dirty="0" smtClean="0"/>
          </a:p>
          <a:p>
            <a:r>
              <a:rPr lang="en-US" baseline="0" dirty="0" smtClean="0"/>
              <a:t>Thank you for being here, let’s go around and introduce ourselves!</a:t>
            </a:r>
          </a:p>
          <a:p>
            <a:endParaRPr lang="en-US" baseline="0" dirty="0" smtClean="0"/>
          </a:p>
        </p:txBody>
      </p:sp>
      <p:sp>
        <p:nvSpPr>
          <p:cNvPr id="4" name="Slide Number Placeholder 3"/>
          <p:cNvSpPr>
            <a:spLocks noGrp="1"/>
          </p:cNvSpPr>
          <p:nvPr>
            <p:ph type="sldNum" sz="quarter" idx="10"/>
          </p:nvPr>
        </p:nvSpPr>
        <p:spPr/>
        <p:txBody>
          <a:bodyPr/>
          <a:lstStyle/>
          <a:p>
            <a:fld id="{611EA9B7-3BC7-42D7-88D6-E949AF61D7BA}" type="slidenum">
              <a:rPr lang="en-US" smtClean="0"/>
              <a:pPr/>
              <a:t>1</a:t>
            </a:fld>
            <a:endParaRPr lang="en-US"/>
          </a:p>
        </p:txBody>
      </p:sp>
    </p:spTree>
    <p:extLst>
      <p:ext uri="{BB962C8B-B14F-4D97-AF65-F5344CB8AC3E}">
        <p14:creationId xmlns:p14="http://schemas.microsoft.com/office/powerpoint/2010/main" val="22228952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So what is oxygen?</a:t>
            </a:r>
            <a:r>
              <a:rPr lang="en-US" altLang="en-US" baseline="0" dirty="0" smtClean="0"/>
              <a:t>  It is the third most abundant chemical element in the universe.   </a:t>
            </a:r>
            <a:endParaRPr lang="en-US" altLang="en-US" dirty="0" smtClean="0"/>
          </a:p>
          <a:p>
            <a:pPr eaLnBrk="1" hangingPunct="1">
              <a:spcBef>
                <a:spcPct val="0"/>
              </a:spcBef>
            </a:pPr>
            <a:endParaRPr lang="en-US" altLang="en-US" dirty="0" smtClean="0"/>
          </a:p>
          <a:p>
            <a:pPr eaLnBrk="1" hangingPunct="1">
              <a:spcBef>
                <a:spcPct val="0"/>
              </a:spcBef>
            </a:pPr>
            <a:r>
              <a:rPr lang="en-US" altLang="en-US" dirty="0" smtClean="0"/>
              <a:t>It is all around you and not</a:t>
            </a:r>
            <a:r>
              <a:rPr lang="en-US" altLang="en-US" baseline="0" dirty="0" smtClean="0"/>
              <a:t> something that can be controlled easily.  </a:t>
            </a:r>
            <a:endParaRPr lang="en-US" altLang="en-US" dirty="0"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37931725" indent="-37474525"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7730927B-3752-4202-B0C4-B1C7B360A36C}" type="slidenum">
              <a:rPr lang="en-US" altLang="en-US" smtClean="0"/>
              <a:pPr eaLnBrk="1" hangingPunct="1">
                <a:spcBef>
                  <a:spcPct val="0"/>
                </a:spcBef>
              </a:pPr>
              <a:t>11</a:t>
            </a:fld>
            <a:endParaRPr lang="en-US" altLang="en-US" smtClean="0"/>
          </a:p>
        </p:txBody>
      </p:sp>
    </p:spTree>
    <p:extLst>
      <p:ext uri="{BB962C8B-B14F-4D97-AF65-F5344CB8AC3E}">
        <p14:creationId xmlns:p14="http://schemas.microsoft.com/office/powerpoint/2010/main" val="19138533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a:p>
            <a:pPr eaLnBrk="1" hangingPunct="1">
              <a:spcBef>
                <a:spcPct val="0"/>
              </a:spcBef>
            </a:pPr>
            <a:r>
              <a:rPr lang="en-US" altLang="en-US" dirty="0" smtClean="0"/>
              <a:t>There is never a shortage of dust in a grain processing or storage facility.  It is everywhere.  It is sitting on ledges up high, where it can’t always be seen.  It is the single most challenging component to manage within the pentagon, but it is also the most important.  Not only is dust an issue with a primary explosion, but once the dust becomes airborne it creates continuous fuel to explode over and over until the fuel source is maxed out.  </a:t>
            </a:r>
          </a:p>
          <a:p>
            <a:pPr eaLnBrk="1" hangingPunct="1">
              <a:spcBef>
                <a:spcPct val="0"/>
              </a:spcBef>
            </a:pPr>
            <a:endParaRPr lang="en-US" altLang="en-US" dirty="0" smtClean="0"/>
          </a:p>
          <a:p>
            <a:pPr eaLnBrk="1" hangingPunct="1">
              <a:spcBef>
                <a:spcPct val="0"/>
              </a:spcBef>
            </a:pPr>
            <a:r>
              <a:rPr lang="en-US" altLang="en-US" dirty="0" smtClean="0"/>
              <a:t>The best way to reduce the dust is through housekeeping, which will be discussed in depth in future lectures. </a:t>
            </a:r>
          </a:p>
          <a:p>
            <a:pPr eaLnBrk="1" hangingPunct="1">
              <a:spcBef>
                <a:spcPct val="0"/>
              </a:spcBef>
            </a:pPr>
            <a:endParaRPr lang="en-US" altLang="en-US" dirty="0" smtClean="0"/>
          </a:p>
          <a:p>
            <a:pPr eaLnBrk="1" hangingPunct="1">
              <a:spcBef>
                <a:spcPct val="0"/>
              </a:spcBef>
            </a:pPr>
            <a:endParaRPr lang="en-US" altLang="en-US" dirty="0" smtClean="0"/>
          </a:p>
          <a:p>
            <a:pPr eaLnBrk="1" hangingPunct="1">
              <a:spcBef>
                <a:spcPct val="0"/>
              </a:spcBef>
            </a:pPr>
            <a:endParaRPr lang="en-US" altLang="en-US" dirty="0" smtClean="0"/>
          </a:p>
          <a:p>
            <a:pPr eaLnBrk="1" hangingPunct="1">
              <a:spcBef>
                <a:spcPct val="0"/>
              </a:spcBef>
            </a:pPr>
            <a:endParaRPr lang="en-US" altLang="en-US" dirty="0"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37931725" indent="-37474525"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88F6C340-374B-4862-A3E2-6DAE647EB96C}" type="slidenum">
              <a:rPr lang="en-US" altLang="en-US" smtClean="0"/>
              <a:pPr eaLnBrk="1" hangingPunct="1">
                <a:spcBef>
                  <a:spcPct val="0"/>
                </a:spcBef>
              </a:pPr>
              <a:t>12</a:t>
            </a:fld>
            <a:endParaRPr lang="en-US" altLang="en-US" smtClean="0"/>
          </a:p>
        </p:txBody>
      </p:sp>
    </p:spTree>
    <p:extLst>
      <p:ext uri="{BB962C8B-B14F-4D97-AF65-F5344CB8AC3E}">
        <p14:creationId xmlns:p14="http://schemas.microsoft.com/office/powerpoint/2010/main" val="829732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What do you think are some potential ignition sources in your facility?  </a:t>
            </a:r>
          </a:p>
          <a:p>
            <a:pPr eaLnBrk="1" hangingPunct="1">
              <a:spcBef>
                <a:spcPct val="0"/>
              </a:spcBef>
            </a:pPr>
            <a:endParaRPr lang="en-US" altLang="en-US" dirty="0" smtClean="0"/>
          </a:p>
          <a:p>
            <a:pPr eaLnBrk="1" hangingPunct="1">
              <a:spcBef>
                <a:spcPct val="0"/>
              </a:spcBef>
            </a:pPr>
            <a:r>
              <a:rPr lang="en-US" altLang="en-US" dirty="0" smtClean="0"/>
              <a:t>There are several different potential contributing factors listed here that could provide the spark or heat needed for an explosion.  I talked about the fire triangle, all you really need is oxygen, fuel and an ignition source to create a fire, but if you add the two additional elements, confinement and dispersion, you have an explosion, so it is important to reduce the possibility of an ignition source through behavioral and engineering controls.  These include preventive maintenance grating on dump pits to prevent tramp metal from being introduced to a system as well as hot work permits when performing welding activities.  This is the second area that can be controlled of the five elements needed for an explosion. </a:t>
            </a:r>
          </a:p>
          <a:p>
            <a:pPr eaLnBrk="1" hangingPunct="1">
              <a:spcBef>
                <a:spcPct val="0"/>
              </a:spcBef>
            </a:pPr>
            <a:endParaRPr lang="en-US" altLang="en-US" dirty="0" smtClean="0"/>
          </a:p>
          <a:p>
            <a:pPr eaLnBrk="1" hangingPunct="1">
              <a:spcBef>
                <a:spcPct val="0"/>
              </a:spcBef>
            </a:pPr>
            <a:r>
              <a:rPr lang="en-US" altLang="en-US" dirty="0" smtClean="0"/>
              <a:t>Start with definition of the word.</a:t>
            </a:r>
          </a:p>
          <a:p>
            <a:pPr eaLnBrk="1" hangingPunct="1">
              <a:spcBef>
                <a:spcPct val="0"/>
              </a:spcBef>
            </a:pPr>
            <a:r>
              <a:rPr lang="en-US" altLang="en-US" dirty="0" smtClean="0"/>
              <a:t>Give an example (if appropriate)</a:t>
            </a:r>
          </a:p>
          <a:p>
            <a:pPr eaLnBrk="1" hangingPunct="1">
              <a:spcBef>
                <a:spcPct val="0"/>
              </a:spcBef>
            </a:pPr>
            <a:r>
              <a:rPr lang="en-US" altLang="en-US" dirty="0" smtClean="0"/>
              <a:t>Give a preventative method.</a:t>
            </a:r>
          </a:p>
          <a:p>
            <a:pPr eaLnBrk="1" hangingPunct="1">
              <a:spcBef>
                <a:spcPct val="0"/>
              </a:spcBef>
            </a:pPr>
            <a:r>
              <a:rPr lang="en-US" altLang="en-US" dirty="0" smtClean="0"/>
              <a:t>Parallel delivery makes the discussion easier to follow.  </a:t>
            </a:r>
          </a:p>
          <a:p>
            <a:pPr eaLnBrk="1" hangingPunct="1">
              <a:spcBef>
                <a:spcPct val="0"/>
              </a:spcBef>
            </a:pPr>
            <a:endParaRPr lang="en-US" altLang="en-US" dirty="0"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37931725" indent="-37474525"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D922E9AC-E55F-4574-95DA-54947CF0ADBB}" type="slidenum">
              <a:rPr lang="en-US" altLang="en-US" smtClean="0"/>
              <a:pPr eaLnBrk="1" hangingPunct="1">
                <a:spcBef>
                  <a:spcPct val="0"/>
                </a:spcBef>
              </a:pPr>
              <a:t>13</a:t>
            </a:fld>
            <a:endParaRPr lang="en-US" altLang="en-US" smtClean="0"/>
          </a:p>
        </p:txBody>
      </p:sp>
    </p:spTree>
    <p:extLst>
      <p:ext uri="{BB962C8B-B14F-4D97-AF65-F5344CB8AC3E}">
        <p14:creationId xmlns:p14="http://schemas.microsoft.com/office/powerpoint/2010/main" val="22638367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Dispersion is the effect of moving the cloud of dust from one place to another, may it be by mechanical processes such as transporting grain or occur during unloading.  In addition, dispersion often happens as the result of a primary explosion, which will be discussed later in this lesson.  The best way to control dispersion is through good housekeeping, by preventing dust accumulation in areas that can’t always been seen, such as high ledges.  In addition, mineral oil can be applied to reduce the amount of dust generated and there are other engineering controls that will be discussed later in this course.  </a:t>
            </a:r>
          </a:p>
          <a:p>
            <a:pPr eaLnBrk="1" hangingPunct="1">
              <a:spcBef>
                <a:spcPct val="0"/>
              </a:spcBef>
            </a:pPr>
            <a:endParaRPr lang="en-US" altLang="en-US" dirty="0" smtClean="0"/>
          </a:p>
          <a:p>
            <a:pPr eaLnBrk="1" hangingPunct="1">
              <a:spcBef>
                <a:spcPct val="0"/>
              </a:spcBef>
            </a:pPr>
            <a:endParaRPr lang="en-US" altLang="en-US" dirty="0" smtClean="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37931725" indent="-37474525"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7E0369AE-8D6A-4C8A-982C-49DB73A67F6E}" type="slidenum">
              <a:rPr lang="en-US" altLang="en-US" smtClean="0"/>
              <a:pPr eaLnBrk="1" hangingPunct="1">
                <a:spcBef>
                  <a:spcPct val="0"/>
                </a:spcBef>
              </a:pPr>
              <a:t>14</a:t>
            </a:fld>
            <a:endParaRPr lang="en-US" altLang="en-US" smtClean="0"/>
          </a:p>
        </p:txBody>
      </p:sp>
    </p:spTree>
    <p:extLst>
      <p:ext uri="{BB962C8B-B14F-4D97-AF65-F5344CB8AC3E}">
        <p14:creationId xmlns:p14="http://schemas.microsoft.com/office/powerpoint/2010/main" val="8202098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So far we have discussed almost all of the elements needed for an explosion, the last is confinement.  Confinement doesn’t always mean an enclosed space, it really means restricted movement.  </a:t>
            </a:r>
            <a:endParaRPr lang="es-PR" altLang="en-US" dirty="0" smtClean="0"/>
          </a:p>
          <a:p>
            <a:pPr eaLnBrk="1" hangingPunct="1">
              <a:spcBef>
                <a:spcPct val="0"/>
              </a:spcBef>
            </a:pPr>
            <a:endParaRPr lang="en-US" altLang="en-US" dirty="0" smtClean="0"/>
          </a:p>
          <a:p>
            <a:pPr eaLnBrk="1" hangingPunct="1">
              <a:spcBef>
                <a:spcPct val="0"/>
              </a:spcBef>
            </a:pPr>
            <a:r>
              <a:rPr lang="en-US" altLang="en-US" dirty="0" smtClean="0"/>
              <a:t>There are several places in a grain handling facility that are confined, can you think of a few…Several of these areas also have some of the other elements required for an explosion.  </a:t>
            </a:r>
          </a:p>
          <a:p>
            <a:pPr eaLnBrk="1" hangingPunct="1">
              <a:spcBef>
                <a:spcPct val="0"/>
              </a:spcBef>
            </a:pPr>
            <a:r>
              <a:rPr lang="en-US" altLang="en-US" dirty="0" smtClean="0"/>
              <a:t>Some</a:t>
            </a:r>
            <a:r>
              <a:rPr lang="en-US" altLang="en-US" baseline="0" dirty="0" smtClean="0"/>
              <a:t> examples of confined space are: The building itself (dust dispersed in air), conveying/handling equipment, dust collectors.</a:t>
            </a:r>
            <a:endParaRPr lang="en-US" altLang="en-US" dirty="0" smtClean="0"/>
          </a:p>
          <a:p>
            <a:pPr eaLnBrk="1" hangingPunct="1">
              <a:spcBef>
                <a:spcPct val="0"/>
              </a:spcBef>
            </a:pPr>
            <a:endParaRPr lang="en-US" altLang="en-US" dirty="0"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37931725" indent="-37474525"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68DA0201-D428-47C3-BE74-8F8C293E4360}" type="slidenum">
              <a:rPr lang="en-US" altLang="en-US" smtClean="0"/>
              <a:pPr eaLnBrk="1" hangingPunct="1">
                <a:spcBef>
                  <a:spcPct val="0"/>
                </a:spcBef>
              </a:pPr>
              <a:t>15</a:t>
            </a:fld>
            <a:endParaRPr lang="en-US" altLang="en-US" smtClean="0"/>
          </a:p>
        </p:txBody>
      </p:sp>
    </p:spTree>
    <p:extLst>
      <p:ext uri="{BB962C8B-B14F-4D97-AF65-F5344CB8AC3E}">
        <p14:creationId xmlns:p14="http://schemas.microsoft.com/office/powerpoint/2010/main" val="18345012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 at this phenomenon another way.</a:t>
            </a:r>
          </a:p>
          <a:p>
            <a:endParaRPr lang="en-US" dirty="0" smtClean="0"/>
          </a:p>
        </p:txBody>
      </p:sp>
      <p:sp>
        <p:nvSpPr>
          <p:cNvPr id="4" name="Slide Number Placeholder 3"/>
          <p:cNvSpPr>
            <a:spLocks noGrp="1"/>
          </p:cNvSpPr>
          <p:nvPr>
            <p:ph type="sldNum" sz="quarter" idx="10"/>
          </p:nvPr>
        </p:nvSpPr>
        <p:spPr/>
        <p:txBody>
          <a:bodyPr/>
          <a:lstStyle/>
          <a:p>
            <a:fld id="{611EA9B7-3BC7-42D7-88D6-E949AF61D7BA}" type="slidenum">
              <a:rPr lang="en-US" smtClean="0"/>
              <a:pPr/>
              <a:t>16</a:t>
            </a:fld>
            <a:endParaRPr lang="en-US"/>
          </a:p>
        </p:txBody>
      </p:sp>
    </p:spTree>
    <p:extLst>
      <p:ext uri="{BB962C8B-B14F-4D97-AF65-F5344CB8AC3E}">
        <p14:creationId xmlns:p14="http://schemas.microsoft.com/office/powerpoint/2010/main" val="5438130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Safety is truly everyone’s responsibility and in the US can actually lead to legal repercussions if not taken seriously.  Safety really needs to be a mindset that is considered all the time because in that moment where it isn’t being considered, could be extremely dangerous.  Safety is truly a culture.  </a:t>
            </a:r>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37931725" indent="-37474525"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037ADF5B-D5F0-4C78-A416-A19A54E8F492}" type="slidenum">
              <a:rPr lang="en-US" altLang="en-US" smtClean="0"/>
              <a:pPr eaLnBrk="1" hangingPunct="1">
                <a:spcBef>
                  <a:spcPct val="0"/>
                </a:spcBef>
              </a:pPr>
              <a:t>17</a:t>
            </a:fld>
            <a:endParaRPr lang="en-US" altLang="en-US" smtClean="0"/>
          </a:p>
        </p:txBody>
      </p:sp>
    </p:spTree>
    <p:extLst>
      <p:ext uri="{BB962C8B-B14F-4D97-AF65-F5344CB8AC3E}">
        <p14:creationId xmlns:p14="http://schemas.microsoft.com/office/powerpoint/2010/main" val="7003364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Whenever</a:t>
            </a:r>
            <a:r>
              <a:rPr lang="en-US" baseline="0" dirty="0" smtClean="0"/>
              <a:t> we ignite any material, there will be release of energy (similar to burning coal for electricity generation). Unfortunately, in grain handling and processing industry, we are dealing with fine and dry dust particles that burn instantaneously. And here we are not talking about burning a single particle, but millions and billions of dust particles that are suspended in air as dust cloud or settled in the floor or walls or on top of equipment in our facility. If this millions and billions of dust particles ignite and burn at a single instance, we could imagine the amount of heat that it could produce and we all know the resulting effects from this burning – a devastating explosion that completely damages the facility.</a:t>
            </a:r>
          </a:p>
          <a:p>
            <a:r>
              <a:rPr lang="en-US" dirty="0" smtClean="0"/>
              <a:t>Minimum explosion concentration (MEC)</a:t>
            </a:r>
            <a:r>
              <a:rPr lang="en-US" baseline="0" dirty="0" smtClean="0"/>
              <a:t> </a:t>
            </a:r>
            <a:r>
              <a:rPr lang="en-US" dirty="0" smtClean="0"/>
              <a:t>is the</a:t>
            </a:r>
            <a:r>
              <a:rPr lang="en-US" baseline="0" dirty="0" smtClean="0"/>
              <a:t> concentration of dust required to initiate an explosion. Minimum explosion concentration varies based on their particle size, moisture content, environmental humidity, distance from ignition source, etc. If the particle size of dust is higher or if the moisture content, environmental relative humidity is high, then the MEC will be high. i.e. the threshold level to start an explosion will be high. Optimum explosive concentration (OEC) is the concentration of dust that could explode even at a lower temperature spark from an ignition source.</a:t>
            </a:r>
            <a:endParaRPr lang="en-US" dirty="0" smtClean="0"/>
          </a:p>
          <a:p>
            <a:r>
              <a:rPr lang="en-US" dirty="0" smtClean="0"/>
              <a:t>Though the MEC</a:t>
            </a:r>
            <a:r>
              <a:rPr lang="en-US" baseline="0" dirty="0" smtClean="0"/>
              <a:t> is lower than the OEC, presence of dust at minimum EC could trigger a primary dust explosion. So it is our duty to clean up dust and be careful that the level does not reach to OEC level. Dust at OEC level could aid a secondary dust explosion.</a:t>
            </a:r>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7391A753-1343-47B9-B854-62575319B1ED}" type="slidenum">
              <a:rPr lang="en-US" smtClean="0"/>
              <a:pPr/>
              <a:t>18</a:t>
            </a:fld>
            <a:endParaRPr lang="en-US"/>
          </a:p>
        </p:txBody>
      </p:sp>
    </p:spTree>
    <p:extLst>
      <p:ext uri="{BB962C8B-B14F-4D97-AF65-F5344CB8AC3E}">
        <p14:creationId xmlns:p14="http://schemas.microsoft.com/office/powerpoint/2010/main" val="26403219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 from U.S. Bureau of Mines</a:t>
            </a:r>
          </a:p>
          <a:p>
            <a:r>
              <a:rPr lang="en-US" dirty="0" smtClean="0"/>
              <a:t>“Maximum explosive pressures can exceed 100 psi with the maximum rate of rise of pressure approaching up to 8500 [psi per second] which is an indication of the intensity and speed of a grain dust explosion. When the rate of rise of pressure is higher, explosions are more severe.” – James E. Maness, “Grain Industry’s approach to Dust Explosions”  </a:t>
            </a:r>
          </a:p>
          <a:p>
            <a:endParaRPr lang="en-US" dirty="0" smtClean="0">
              <a:solidFill>
                <a:srgbClr val="FF0000"/>
              </a:solidFill>
            </a:endParaRPr>
          </a:p>
          <a:p>
            <a:r>
              <a:rPr lang="en-US" dirty="0" smtClean="0">
                <a:solidFill>
                  <a:srgbClr val="FF0000"/>
                </a:solidFill>
              </a:rPr>
              <a:t>James. E. Maness has giving his permission</a:t>
            </a:r>
            <a:r>
              <a:rPr lang="en-US" baseline="0" dirty="0" smtClean="0">
                <a:solidFill>
                  <a:srgbClr val="FF0000"/>
                </a:solidFill>
              </a:rPr>
              <a:t> to use the quote.</a:t>
            </a:r>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pPr/>
              <a:t>19</a:t>
            </a:fld>
            <a:endParaRPr lang="en-US"/>
          </a:p>
        </p:txBody>
      </p:sp>
    </p:spTree>
    <p:extLst>
      <p:ext uri="{BB962C8B-B14F-4D97-AF65-F5344CB8AC3E}">
        <p14:creationId xmlns:p14="http://schemas.microsoft.com/office/powerpoint/2010/main" val="33256480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  </a:t>
            </a:r>
            <a:endParaRPr lang="en-US" b="1" dirty="0"/>
          </a:p>
        </p:txBody>
      </p:sp>
      <p:sp>
        <p:nvSpPr>
          <p:cNvPr id="4" name="Slide Number Placeholder 3"/>
          <p:cNvSpPr>
            <a:spLocks noGrp="1"/>
          </p:cNvSpPr>
          <p:nvPr>
            <p:ph type="sldNum" sz="quarter" idx="10"/>
          </p:nvPr>
        </p:nvSpPr>
        <p:spPr/>
        <p:txBody>
          <a:bodyPr/>
          <a:lstStyle/>
          <a:p>
            <a:fld id="{611EA9B7-3BC7-42D7-88D6-E949AF61D7BA}" type="slidenum">
              <a:rPr lang="en-US" smtClean="0"/>
              <a:pPr/>
              <a:t>20</a:t>
            </a:fld>
            <a:endParaRPr lang="en-US"/>
          </a:p>
        </p:txBody>
      </p:sp>
    </p:spTree>
    <p:extLst>
      <p:ext uri="{BB962C8B-B14F-4D97-AF65-F5344CB8AC3E}">
        <p14:creationId xmlns:p14="http://schemas.microsoft.com/office/powerpoint/2010/main" val="1157896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pPr/>
              <a:t>3</a:t>
            </a:fld>
            <a:endParaRPr lang="en-US"/>
          </a:p>
        </p:txBody>
      </p:sp>
    </p:spTree>
    <p:extLst>
      <p:ext uri="{BB962C8B-B14F-4D97-AF65-F5344CB8AC3E}">
        <p14:creationId xmlns:p14="http://schemas.microsoft.com/office/powerpoint/2010/main" val="9490336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Calibration and preventative</a:t>
            </a:r>
            <a:r>
              <a:rPr lang="en-US" baseline="0" dirty="0" smtClean="0"/>
              <a:t> </a:t>
            </a:r>
            <a:r>
              <a:rPr lang="en-US" dirty="0" smtClean="0"/>
              <a:t>maintenance emphasis as required by manufacturer.  </a:t>
            </a:r>
          </a:p>
          <a:p>
            <a:r>
              <a:rPr lang="en-US" dirty="0" smtClean="0"/>
              <a:t>Photo:  KSU</a:t>
            </a:r>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pPr/>
              <a:t>21</a:t>
            </a:fld>
            <a:endParaRPr lang="en-US"/>
          </a:p>
        </p:txBody>
      </p:sp>
    </p:spTree>
    <p:extLst>
      <p:ext uri="{BB962C8B-B14F-4D97-AF65-F5344CB8AC3E}">
        <p14:creationId xmlns:p14="http://schemas.microsoft.com/office/powerpoint/2010/main" val="39029612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sweeping,</a:t>
            </a:r>
            <a:r>
              <a:rPr lang="en-US" baseline="0" dirty="0" smtClean="0"/>
              <a:t> use a soft-bristle and dissipated (anti-static) broom. Take care when sweeping to not stir the dust up into the air.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Train all employees on good housekeeping practices</a:t>
            </a:r>
          </a:p>
          <a:p>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pPr/>
              <a:t>22</a:t>
            </a:fld>
            <a:endParaRPr lang="en-US"/>
          </a:p>
        </p:txBody>
      </p:sp>
    </p:spTree>
    <p:extLst>
      <p:ext uri="{BB962C8B-B14F-4D97-AF65-F5344CB8AC3E}">
        <p14:creationId xmlns:p14="http://schemas.microsoft.com/office/powerpoint/2010/main" val="12908391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Grain </a:t>
            </a:r>
            <a:r>
              <a:rPr lang="en-US" baseline="0" dirty="0" smtClean="0"/>
              <a:t>turbulence and air entrainment will be very high at transfer points. High turbulence leads to separation of smaller dust particles entrained in the grain stream which results in higher dust generation. To contain the dust, aspiration systems should be connected at grain transfer points (for collecting the dust). Or else, a ventilation system should be designed at the transfer points to avoid dust accumulation within the grain conveying systems.</a:t>
            </a:r>
          </a:p>
          <a:p>
            <a:endParaRPr lang="en-US" baseline="0" dirty="0" smtClean="0"/>
          </a:p>
          <a:p>
            <a:r>
              <a:rPr lang="en-US" baseline="0" dirty="0" smtClean="0"/>
              <a:t>Dust aspiration systems (such as dust collectors) should be standard in bucket elevators and other closed conveyor systems such as drag conveyors. This will keep the dust collected within the conveying system at a low level.</a:t>
            </a:r>
          </a:p>
          <a:p>
            <a:endParaRPr lang="en-US" baseline="0" dirty="0" smtClean="0"/>
          </a:p>
          <a:p>
            <a:r>
              <a:rPr lang="en-US" baseline="0" dirty="0" smtClean="0"/>
              <a:t>Dust collectors in the facility should be cleaned at scheduled intervals by changing the filter bags to avoid clogging of the filter bags. Clogging of the bags reduces the efficiency of dust collection within the entire facility.</a:t>
            </a:r>
          </a:p>
          <a:p>
            <a:endParaRPr lang="en-US" baseline="0" dirty="0" smtClean="0"/>
          </a:p>
          <a:p>
            <a:r>
              <a:rPr lang="en-US" baseline="0" dirty="0" smtClean="0"/>
              <a:t>Dust cyclone collector bins should be cleaned and the dust collected removed frequently to keep the efficiency of the dust collection systems at the optimum performance level.</a:t>
            </a:r>
          </a:p>
          <a:p>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pPr/>
              <a:t>23</a:t>
            </a:fld>
            <a:endParaRPr lang="en-US"/>
          </a:p>
        </p:txBody>
      </p:sp>
    </p:spTree>
    <p:extLst>
      <p:ext uri="{BB962C8B-B14F-4D97-AF65-F5344CB8AC3E}">
        <p14:creationId xmlns:p14="http://schemas.microsoft.com/office/powerpoint/2010/main" val="9766018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 the pentagon: what 5 elements</a:t>
            </a:r>
            <a:r>
              <a:rPr lang="en-US" baseline="0" dirty="0" smtClean="0"/>
              <a:t> </a:t>
            </a:r>
            <a:r>
              <a:rPr lang="en-US" dirty="0" smtClean="0"/>
              <a:t>do we need for an explosion? How about in a bucket elevator, conveyor, storage bin, etc. </a:t>
            </a:r>
          </a:p>
          <a:p>
            <a:endParaRPr lang="en-US" i="1" dirty="0" smtClean="0"/>
          </a:p>
        </p:txBody>
      </p:sp>
      <p:sp>
        <p:nvSpPr>
          <p:cNvPr id="4" name="Slide Number Placeholder 3"/>
          <p:cNvSpPr>
            <a:spLocks noGrp="1"/>
          </p:cNvSpPr>
          <p:nvPr>
            <p:ph type="sldNum" sz="quarter" idx="10"/>
          </p:nvPr>
        </p:nvSpPr>
        <p:spPr/>
        <p:txBody>
          <a:bodyPr/>
          <a:lstStyle/>
          <a:p>
            <a:fld id="{611EA9B7-3BC7-42D7-88D6-E949AF61D7BA}" type="slidenum">
              <a:rPr lang="en-US" smtClean="0"/>
              <a:pPr/>
              <a:t>24</a:t>
            </a:fld>
            <a:endParaRPr lang="en-US"/>
          </a:p>
        </p:txBody>
      </p:sp>
    </p:spTree>
    <p:extLst>
      <p:ext uri="{BB962C8B-B14F-4D97-AF65-F5344CB8AC3E}">
        <p14:creationId xmlns:p14="http://schemas.microsoft.com/office/powerpoint/2010/main" val="19304699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pPr/>
              <a:t>25</a:t>
            </a:fld>
            <a:endParaRPr lang="en-US"/>
          </a:p>
        </p:txBody>
      </p:sp>
    </p:spTree>
    <p:extLst>
      <p:ext uri="{BB962C8B-B14F-4D97-AF65-F5344CB8AC3E}">
        <p14:creationId xmlns:p14="http://schemas.microsoft.com/office/powerpoint/2010/main" val="30750134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entrapped air in the grain bed increases the air turbulence during grain handling. The air adds to effect of flow and impact in separating the dust adhered on the grain surface. Since the dust particles are low in density, they suspend in air for longer duration forming dust clouds.</a:t>
            </a:r>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pPr/>
              <a:t>28</a:t>
            </a:fld>
            <a:endParaRPr lang="en-US"/>
          </a:p>
        </p:txBody>
      </p:sp>
    </p:spTree>
    <p:extLst>
      <p:ext uri="{BB962C8B-B14F-4D97-AF65-F5344CB8AC3E}">
        <p14:creationId xmlns:p14="http://schemas.microsoft.com/office/powerpoint/2010/main" val="13622964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Picture taken of loading vessel with wheat at CHS Myrtle Beach grain</a:t>
            </a:r>
            <a:r>
              <a:rPr lang="en-US" baseline="0" dirty="0" smtClean="0"/>
              <a:t> export elevator located in Belle Chasse, LA in July 2012</a:t>
            </a:r>
          </a:p>
          <a:p>
            <a:r>
              <a:rPr lang="en-US" baseline="0" dirty="0" smtClean="0"/>
              <a:t>Explanation of both examples:</a:t>
            </a:r>
          </a:p>
          <a:p>
            <a:r>
              <a:rPr lang="en-US" baseline="0" dirty="0" smtClean="0"/>
              <a:t>1- Bucket elevator: as grain or its co-products (i.e. Dried Distillers Grains, Soybean Meal) falls through the down leg in the elevator, separation will occur due to the different particle sizes and weight.</a:t>
            </a:r>
          </a:p>
          <a:p>
            <a:r>
              <a:rPr lang="en-US" baseline="0" dirty="0" smtClean="0"/>
              <a:t>2- Unloading spout: as grain is unloaded, bigger particles will fall down faster due to gravity (bigger size and weight), smaller particles tend to stay in the air causing a grain dust cloud.</a:t>
            </a:r>
          </a:p>
          <a:p>
            <a:endParaRPr lang="en-US" baseline="0" dirty="0" smtClean="0"/>
          </a:p>
        </p:txBody>
      </p:sp>
      <p:sp>
        <p:nvSpPr>
          <p:cNvPr id="4" name="Slide Number Placeholder 3"/>
          <p:cNvSpPr>
            <a:spLocks noGrp="1"/>
          </p:cNvSpPr>
          <p:nvPr>
            <p:ph type="sldNum" sz="quarter" idx="10"/>
          </p:nvPr>
        </p:nvSpPr>
        <p:spPr/>
        <p:txBody>
          <a:bodyPr/>
          <a:lstStyle/>
          <a:p>
            <a:fld id="{611EA9B7-3BC7-42D7-88D6-E949AF61D7BA}" type="slidenum">
              <a:rPr lang="en-US" smtClean="0"/>
              <a:pPr/>
              <a:t>29</a:t>
            </a:fld>
            <a:endParaRPr lang="en-US"/>
          </a:p>
        </p:txBody>
      </p:sp>
    </p:spTree>
    <p:extLst>
      <p:ext uri="{BB962C8B-B14F-4D97-AF65-F5344CB8AC3E}">
        <p14:creationId xmlns:p14="http://schemas.microsoft.com/office/powerpoint/2010/main" val="2605978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we saw</a:t>
            </a:r>
            <a:r>
              <a:rPr lang="en-US" baseline="0" dirty="0" smtClean="0"/>
              <a:t> in the previous module presentation, grain receiving is the high dust generation area. The higher turbulence due to flow of grains and the impact of grains leads to higher dust generation. The bottom (left) picture shows an explosion that has occurred/originated in a grain receiving area. </a:t>
            </a:r>
          </a:p>
          <a:p>
            <a:r>
              <a:rPr lang="en-US" dirty="0" smtClean="0"/>
              <a:t>How</a:t>
            </a:r>
            <a:r>
              <a:rPr lang="en-US" baseline="0" dirty="0" smtClean="0"/>
              <a:t> we can reduce high dust generation in grain receiving area?</a:t>
            </a:r>
          </a:p>
          <a:p>
            <a:endParaRPr lang="en-US" baseline="0" dirty="0" smtClean="0"/>
          </a:p>
        </p:txBody>
      </p:sp>
      <p:sp>
        <p:nvSpPr>
          <p:cNvPr id="4" name="Slide Number Placeholder 3"/>
          <p:cNvSpPr>
            <a:spLocks noGrp="1"/>
          </p:cNvSpPr>
          <p:nvPr>
            <p:ph type="sldNum" sz="quarter" idx="10"/>
          </p:nvPr>
        </p:nvSpPr>
        <p:spPr/>
        <p:txBody>
          <a:bodyPr/>
          <a:lstStyle/>
          <a:p>
            <a:fld id="{611EA9B7-3BC7-42D7-88D6-E949AF61D7BA}" type="slidenum">
              <a:rPr lang="en-US" smtClean="0"/>
              <a:pPr/>
              <a:t>30</a:t>
            </a:fld>
            <a:endParaRPr lang="en-US"/>
          </a:p>
        </p:txBody>
      </p:sp>
    </p:spTree>
    <p:extLst>
      <p:ext uri="{BB962C8B-B14F-4D97-AF65-F5344CB8AC3E}">
        <p14:creationId xmlns:p14="http://schemas.microsoft.com/office/powerpoint/2010/main" val="17708143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pPr/>
              <a:t>31</a:t>
            </a:fld>
            <a:endParaRPr lang="en-US"/>
          </a:p>
        </p:txBody>
      </p:sp>
    </p:spTree>
    <p:extLst>
      <p:ext uri="{BB962C8B-B14F-4D97-AF65-F5344CB8AC3E}">
        <p14:creationId xmlns:p14="http://schemas.microsoft.com/office/powerpoint/2010/main" val="22033077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Grain</a:t>
            </a:r>
            <a:r>
              <a:rPr lang="en-US" baseline="0" dirty="0" smtClean="0"/>
              <a:t> receiving is an area with potential for high amount of dust generation. To avoid this high amount of dust that potentially could settle in the industry premises, controls like cyclones, fabric filters, etc., could be used. These controls the flow of grains during unloading and resist the separation of dust from grain surface.</a:t>
            </a:r>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pPr/>
              <a:t>32</a:t>
            </a:fld>
            <a:endParaRPr lang="en-US"/>
          </a:p>
        </p:txBody>
      </p:sp>
    </p:spTree>
    <p:extLst>
      <p:ext uri="{BB962C8B-B14F-4D97-AF65-F5344CB8AC3E}">
        <p14:creationId xmlns:p14="http://schemas.microsoft.com/office/powerpoint/2010/main" val="1143104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this first module we will show</a:t>
            </a:r>
            <a:r>
              <a:rPr lang="en-US" baseline="0" dirty="0" smtClean="0"/>
              <a:t> the perils of grain dust explosion and the devastating damage an explosion can cause to an industry and a facility.</a:t>
            </a:r>
          </a:p>
          <a:p>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pPr/>
              <a:t>4</a:t>
            </a:fld>
            <a:endParaRPr lang="en-US"/>
          </a:p>
        </p:txBody>
      </p:sp>
    </p:spTree>
    <p:extLst>
      <p:ext uri="{BB962C8B-B14F-4D97-AF65-F5344CB8AC3E}">
        <p14:creationId xmlns:p14="http://schemas.microsoft.com/office/powerpoint/2010/main" val="38482416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Dump pit baffles</a:t>
            </a:r>
            <a:r>
              <a:rPr lang="en-US" baseline="0" dirty="0" smtClean="0"/>
              <a:t> and chute baffles are other common flow restrictors that could be used in grain receiving areas. If we can control the air borne dust, the secondary explosion risks can be greatly reduced.</a:t>
            </a:r>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pPr/>
              <a:t>33</a:t>
            </a:fld>
            <a:endParaRPr lang="en-US"/>
          </a:p>
        </p:txBody>
      </p:sp>
    </p:spTree>
    <p:extLst>
      <p:ext uri="{BB962C8B-B14F-4D97-AF65-F5344CB8AC3E}">
        <p14:creationId xmlns:p14="http://schemas.microsoft.com/office/powerpoint/2010/main" val="20785890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611EA9B7-3BC7-42D7-88D6-E949AF61D7BA}" type="slidenum">
              <a:rPr lang="en-US" smtClean="0"/>
              <a:pPr/>
              <a:t>34</a:t>
            </a:fld>
            <a:endParaRPr lang="en-US"/>
          </a:p>
        </p:txBody>
      </p:sp>
    </p:spTree>
    <p:extLst>
      <p:ext uri="{BB962C8B-B14F-4D97-AF65-F5344CB8AC3E}">
        <p14:creationId xmlns:p14="http://schemas.microsoft.com/office/powerpoint/2010/main" val="27855058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example of grain turbulence as it opens-up from</a:t>
            </a:r>
            <a:r>
              <a:rPr lang="en-US" baseline="0" dirty="0" smtClean="0"/>
              <a:t> the conveying of the screw. What is good? Answer: Unloading in a well ventilated area and even flow.</a:t>
            </a:r>
          </a:p>
          <a:p>
            <a:r>
              <a:rPr lang="en-US" baseline="0" dirty="0" smtClean="0"/>
              <a:t>Explanation: As grain comes from the auger into the open space, the open space allows all the particles and whole grain to spread out causing turbulence and allowing the dust particles to stay in the air longer, therefore creating dust cloud.</a:t>
            </a:r>
          </a:p>
        </p:txBody>
      </p:sp>
      <p:sp>
        <p:nvSpPr>
          <p:cNvPr id="4" name="Slide Number Placeholder 3"/>
          <p:cNvSpPr>
            <a:spLocks noGrp="1"/>
          </p:cNvSpPr>
          <p:nvPr>
            <p:ph type="sldNum" sz="quarter" idx="10"/>
          </p:nvPr>
        </p:nvSpPr>
        <p:spPr/>
        <p:txBody>
          <a:bodyPr/>
          <a:lstStyle/>
          <a:p>
            <a:fld id="{611EA9B7-3BC7-42D7-88D6-E949AF61D7BA}" type="slidenum">
              <a:rPr lang="en-US" smtClean="0"/>
              <a:pPr/>
              <a:t>35</a:t>
            </a:fld>
            <a:endParaRPr lang="en-US"/>
          </a:p>
        </p:txBody>
      </p:sp>
    </p:spTree>
    <p:extLst>
      <p:ext uri="{BB962C8B-B14F-4D97-AF65-F5344CB8AC3E}">
        <p14:creationId xmlns:p14="http://schemas.microsoft.com/office/powerpoint/2010/main" val="15185005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Spouting are used to convey the</a:t>
            </a:r>
            <a:r>
              <a:rPr lang="en-US" baseline="0" dirty="0" smtClean="0"/>
              <a:t> materials by gravity. Due to the speed and volume of grain movement, there will be potential high amount of dust that generates inside the spouting. So, if there is a choke or leakage, the dust becomes airborne within the grain handling facility.</a:t>
            </a:r>
          </a:p>
          <a:p>
            <a:endParaRPr lang="en-US" baseline="0" dirty="0" smtClean="0"/>
          </a:p>
        </p:txBody>
      </p:sp>
      <p:sp>
        <p:nvSpPr>
          <p:cNvPr id="4" name="Slide Number Placeholder 3"/>
          <p:cNvSpPr>
            <a:spLocks noGrp="1"/>
          </p:cNvSpPr>
          <p:nvPr>
            <p:ph type="sldNum" sz="quarter" idx="10"/>
          </p:nvPr>
        </p:nvSpPr>
        <p:spPr/>
        <p:txBody>
          <a:bodyPr/>
          <a:lstStyle/>
          <a:p>
            <a:fld id="{611EA9B7-3BC7-42D7-88D6-E949AF61D7BA}" type="slidenum">
              <a:rPr lang="en-US" smtClean="0"/>
              <a:pPr/>
              <a:t>36</a:t>
            </a:fld>
            <a:endParaRPr lang="en-US"/>
          </a:p>
        </p:txBody>
      </p:sp>
    </p:spTree>
    <p:extLst>
      <p:ext uri="{BB962C8B-B14F-4D97-AF65-F5344CB8AC3E}">
        <p14:creationId xmlns:p14="http://schemas.microsoft.com/office/powerpoint/2010/main" val="42121340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some of the recommended minimum spout slopes to avoid</a:t>
            </a:r>
            <a:r>
              <a:rPr lang="en-US" baseline="0" dirty="0" smtClean="0"/>
              <a:t> grain being choked within the spout. If there is a choke in the spouting, this could lead to overload in the bucket elevator system that precedes the spouts. We do not want to overload the bucket elevators for the primary explosion risks that could arise.</a:t>
            </a:r>
          </a:p>
          <a:p>
            <a:endParaRPr lang="en-US" baseline="0" dirty="0" smtClean="0"/>
          </a:p>
        </p:txBody>
      </p:sp>
      <p:sp>
        <p:nvSpPr>
          <p:cNvPr id="4" name="Slide Number Placeholder 3"/>
          <p:cNvSpPr>
            <a:spLocks noGrp="1"/>
          </p:cNvSpPr>
          <p:nvPr>
            <p:ph type="sldNum" sz="quarter" idx="10"/>
          </p:nvPr>
        </p:nvSpPr>
        <p:spPr/>
        <p:txBody>
          <a:bodyPr/>
          <a:lstStyle/>
          <a:p>
            <a:fld id="{611EA9B7-3BC7-42D7-88D6-E949AF61D7BA}" type="slidenum">
              <a:rPr lang="en-US" smtClean="0"/>
              <a:pPr/>
              <a:t>37</a:t>
            </a:fld>
            <a:endParaRPr lang="en-US"/>
          </a:p>
        </p:txBody>
      </p:sp>
    </p:spTree>
    <p:extLst>
      <p:ext uri="{BB962C8B-B14F-4D97-AF65-F5344CB8AC3E}">
        <p14:creationId xmlns:p14="http://schemas.microsoft.com/office/powerpoint/2010/main" val="3953219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These are some common precautions that we can follow to avoid</a:t>
            </a:r>
            <a:r>
              <a:rPr lang="en-US" b="0" baseline="0" dirty="0" smtClean="0"/>
              <a:t> overloading of spouts and or for avoiding leaks in spouts.</a:t>
            </a:r>
          </a:p>
          <a:p>
            <a:endParaRPr lang="en-US" b="0" baseline="0" dirty="0" smtClean="0"/>
          </a:p>
        </p:txBody>
      </p:sp>
      <p:sp>
        <p:nvSpPr>
          <p:cNvPr id="4" name="Slide Number Placeholder 3"/>
          <p:cNvSpPr>
            <a:spLocks noGrp="1"/>
          </p:cNvSpPr>
          <p:nvPr>
            <p:ph type="sldNum" sz="quarter" idx="10"/>
          </p:nvPr>
        </p:nvSpPr>
        <p:spPr/>
        <p:txBody>
          <a:bodyPr/>
          <a:lstStyle/>
          <a:p>
            <a:fld id="{611EA9B7-3BC7-42D7-88D6-E949AF61D7BA}" type="slidenum">
              <a:rPr lang="en-US" smtClean="0"/>
              <a:pPr/>
              <a:t>38</a:t>
            </a:fld>
            <a:endParaRPr lang="en-US"/>
          </a:p>
        </p:txBody>
      </p:sp>
    </p:spTree>
    <p:extLst>
      <p:ext uri="{BB962C8B-B14F-4D97-AF65-F5344CB8AC3E}">
        <p14:creationId xmlns:p14="http://schemas.microsoft.com/office/powerpoint/2010/main" val="27855058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Spout liners help in longevity of the pipes</a:t>
            </a:r>
            <a:r>
              <a:rPr lang="en-US" baseline="0" dirty="0" smtClean="0"/>
              <a:t> by protecting its inner surface and prevents crack formation in the spouts due to grain impacts and friction.</a:t>
            </a:r>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pPr/>
              <a:t>39</a:t>
            </a:fld>
            <a:endParaRPr lang="en-US"/>
          </a:p>
        </p:txBody>
      </p:sp>
    </p:spTree>
    <p:extLst>
      <p:ext uri="{BB962C8B-B14F-4D97-AF65-F5344CB8AC3E}">
        <p14:creationId xmlns:p14="http://schemas.microsoft.com/office/powerpoint/2010/main" val="19058941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xfrm>
            <a:off x="1108075" y="698500"/>
            <a:ext cx="4641850" cy="3481388"/>
          </a:xfrm>
          <a:ln/>
        </p:spPr>
      </p:sp>
      <p:sp>
        <p:nvSpPr>
          <p:cNvPr id="93187" name="Rectangle 3"/>
          <p:cNvSpPr>
            <a:spLocks noGrp="1" noChangeArrowheads="1"/>
          </p:cNvSpPr>
          <p:nvPr>
            <p:ph type="body" idx="1"/>
          </p:nvPr>
        </p:nvSpPr>
        <p:spPr>
          <a:xfrm>
            <a:off x="915294" y="4414562"/>
            <a:ext cx="5027414" cy="418399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xmlns="" val="1"/>
            </a:ext>
          </a:extLst>
        </p:spPr>
        <p:txBody>
          <a:bodyPr lIns="92696" tIns="46348" rIns="92696" bIns="46348"/>
          <a:lstStyle/>
          <a:p>
            <a:r>
              <a:rPr lang="en-US" dirty="0" smtClean="0"/>
              <a:t>Usage of grain cushions to reduce speed of grain when coming through a spout. Picture</a:t>
            </a:r>
            <a:r>
              <a:rPr lang="en-US" baseline="0" dirty="0" smtClean="0"/>
              <a:t> taken from a grain elevator from Argentina.</a:t>
            </a:r>
          </a:p>
          <a:p>
            <a:r>
              <a:rPr lang="en-US" baseline="0" dirty="0" smtClean="0"/>
              <a:t>Explanation: Cushions boxes allows grain to accumulate in one side creating a sort of cushion that allows the incoming grain from the spout to slow down by hitting the accumulated grain instead of hitting directly the metal of the connecting metal piece (between spout and grain bin) that can cause it to break into smaller pieces (grain dust).</a:t>
            </a:r>
          </a:p>
          <a:p>
            <a:r>
              <a:rPr lang="en-US" baseline="0" dirty="0" smtClean="0"/>
              <a:t>Yellow spout: Has velocity reducers for grain that is falling through the vertical spout by gravity. In the velocity reducers, when the area or diameter of the spout is increased, the velocity is reduced, since flow of grain (Q) = cross sectional area (A) times grain velocity (v). Grain flow stays constant, so increase area will reduce velocity, Q/A = v. </a:t>
            </a:r>
          </a:p>
          <a:p>
            <a:endParaRPr lang="en-US" baseline="0" dirty="0" smtClean="0"/>
          </a:p>
          <a:p>
            <a:endParaRPr lang="en-US" dirty="0"/>
          </a:p>
        </p:txBody>
      </p:sp>
    </p:spTree>
    <p:extLst>
      <p:ext uri="{BB962C8B-B14F-4D97-AF65-F5344CB8AC3E}">
        <p14:creationId xmlns:p14="http://schemas.microsoft.com/office/powerpoint/2010/main" val="11970723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1109663" y="698500"/>
            <a:ext cx="4641850" cy="3482975"/>
          </a:xfrm>
          <a:ln/>
        </p:spPr>
      </p:sp>
      <p:sp>
        <p:nvSpPr>
          <p:cNvPr id="880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Example of problems in grain handling equipment that can create grain breakage</a:t>
            </a:r>
            <a:r>
              <a:rPr lang="en-US" baseline="0" dirty="0" smtClean="0"/>
              <a:t> (grain dust). </a:t>
            </a:r>
            <a:r>
              <a:rPr lang="en-US" dirty="0" smtClean="0"/>
              <a:t>Pictures from grain elevators</a:t>
            </a:r>
            <a:r>
              <a:rPr lang="en-US" baseline="0" dirty="0" smtClean="0"/>
              <a:t> in Argentina.</a:t>
            </a:r>
            <a:endParaRPr lang="en-US" dirty="0" smtClean="0"/>
          </a:p>
          <a:p>
            <a:r>
              <a:rPr lang="en-US" dirty="0" smtClean="0"/>
              <a:t>What is the problem? See red circles.</a:t>
            </a:r>
          </a:p>
          <a:p>
            <a:r>
              <a:rPr lang="en-US" dirty="0" smtClean="0"/>
              <a:t>Answer: Vertical spouts (gravity) will increase</a:t>
            </a:r>
            <a:r>
              <a:rPr lang="en-US" baseline="0" dirty="0" smtClean="0"/>
              <a:t> the grain velocity, </a:t>
            </a:r>
            <a:r>
              <a:rPr lang="en-US" dirty="0" smtClean="0"/>
              <a:t>then it will hit</a:t>
            </a:r>
            <a:r>
              <a:rPr lang="en-US" baseline="0" dirty="0" smtClean="0"/>
              <a:t> the</a:t>
            </a:r>
            <a:r>
              <a:rPr lang="en-US" dirty="0" smtClean="0"/>
              <a:t> angle spouts to unload grain into the bins.</a:t>
            </a:r>
          </a:p>
          <a:p>
            <a:r>
              <a:rPr lang="en-US" baseline="0" dirty="0" smtClean="0"/>
              <a:t>Avoid vertical spouts from grain distributors to grain bins. A vertical part will cause grain to increase its velocity so when it hits the other section of the angled spout, it can break into smaller pieces (grain dust).</a:t>
            </a:r>
          </a:p>
          <a:p>
            <a:endParaRPr lang="en-US" baseline="0" dirty="0" smtClean="0"/>
          </a:p>
        </p:txBody>
      </p:sp>
    </p:spTree>
    <p:extLst>
      <p:ext uri="{BB962C8B-B14F-4D97-AF65-F5344CB8AC3E}">
        <p14:creationId xmlns:p14="http://schemas.microsoft.com/office/powerpoint/2010/main" val="27445953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Bucket elevators have</a:t>
            </a:r>
            <a:r>
              <a:rPr lang="en-US" baseline="0" dirty="0" smtClean="0"/>
              <a:t> four elements required for a grain dust primary explosion to occur. So, our duty is to prevent the occurrence of ignition or ignition source in the bucket elevators.</a:t>
            </a:r>
          </a:p>
          <a:p>
            <a:endParaRPr lang="en-US" baseline="0" dirty="0" smtClean="0"/>
          </a:p>
        </p:txBody>
      </p:sp>
      <p:sp>
        <p:nvSpPr>
          <p:cNvPr id="4" name="Slide Number Placeholder 3"/>
          <p:cNvSpPr>
            <a:spLocks noGrp="1"/>
          </p:cNvSpPr>
          <p:nvPr>
            <p:ph type="sldNum" sz="quarter" idx="10"/>
          </p:nvPr>
        </p:nvSpPr>
        <p:spPr/>
        <p:txBody>
          <a:bodyPr/>
          <a:lstStyle/>
          <a:p>
            <a:fld id="{611EA9B7-3BC7-42D7-88D6-E949AF61D7BA}" type="slidenum">
              <a:rPr lang="en-US" smtClean="0"/>
              <a:pPr/>
              <a:t>42</a:t>
            </a:fld>
            <a:endParaRPr lang="en-US"/>
          </a:p>
        </p:txBody>
      </p:sp>
    </p:spTree>
    <p:extLst>
      <p:ext uri="{BB962C8B-B14F-4D97-AF65-F5344CB8AC3E}">
        <p14:creationId xmlns:p14="http://schemas.microsoft.com/office/powerpoint/2010/main" val="1914844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pPr/>
              <a:t>5</a:t>
            </a:fld>
            <a:endParaRPr lang="en-US"/>
          </a:p>
        </p:txBody>
      </p:sp>
    </p:spTree>
    <p:extLst>
      <p:ext uri="{BB962C8B-B14F-4D97-AF65-F5344CB8AC3E}">
        <p14:creationId xmlns:p14="http://schemas.microsoft.com/office/powerpoint/2010/main" val="31393374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some of the precautions that could be followed to avoid primary dust explosions from happening</a:t>
            </a:r>
            <a:r>
              <a:rPr lang="en-US" baseline="0" dirty="0" smtClean="0"/>
              <a:t> in a bucket elevator.</a:t>
            </a:r>
          </a:p>
          <a:p>
            <a:endParaRPr lang="en-US" baseline="0" dirty="0" smtClean="0"/>
          </a:p>
        </p:txBody>
      </p:sp>
      <p:sp>
        <p:nvSpPr>
          <p:cNvPr id="4" name="Slide Number Placeholder 3"/>
          <p:cNvSpPr>
            <a:spLocks noGrp="1"/>
          </p:cNvSpPr>
          <p:nvPr>
            <p:ph type="sldNum" sz="quarter" idx="10"/>
          </p:nvPr>
        </p:nvSpPr>
        <p:spPr/>
        <p:txBody>
          <a:bodyPr/>
          <a:lstStyle/>
          <a:p>
            <a:fld id="{611EA9B7-3BC7-42D7-88D6-E949AF61D7BA}" type="slidenum">
              <a:rPr lang="en-US" smtClean="0"/>
              <a:pPr/>
              <a:t>43</a:t>
            </a:fld>
            <a:endParaRPr lang="en-US"/>
          </a:p>
        </p:txBody>
      </p:sp>
    </p:spTree>
    <p:extLst>
      <p:ext uri="{BB962C8B-B14F-4D97-AF65-F5344CB8AC3E}">
        <p14:creationId xmlns:p14="http://schemas.microsoft.com/office/powerpoint/2010/main" val="17745092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design is based on NFPA 61 standard to have proper venting in a single casing leg.</a:t>
            </a:r>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pPr/>
              <a:t>44</a:t>
            </a:fld>
            <a:endParaRPr lang="en-US"/>
          </a:p>
        </p:txBody>
      </p:sp>
    </p:spTree>
    <p:extLst>
      <p:ext uri="{BB962C8B-B14F-4D97-AF65-F5344CB8AC3E}">
        <p14:creationId xmlns:p14="http://schemas.microsoft.com/office/powerpoint/2010/main" val="35822017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design is based on NFPA 61 standard to have proper venting in a double casing leg.</a:t>
            </a:r>
          </a:p>
          <a:p>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pPr/>
              <a:t>45</a:t>
            </a:fld>
            <a:endParaRPr lang="en-US"/>
          </a:p>
        </p:txBody>
      </p:sp>
    </p:spTree>
    <p:extLst>
      <p:ext uri="{BB962C8B-B14F-4D97-AF65-F5344CB8AC3E}">
        <p14:creationId xmlns:p14="http://schemas.microsoft.com/office/powerpoint/2010/main" val="8439778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examples</a:t>
            </a:r>
            <a:r>
              <a:rPr lang="en-US" baseline="0" dirty="0" smtClean="0"/>
              <a:t> of equipment that has not received any maintenance! Pictures from KSU.</a:t>
            </a:r>
          </a:p>
          <a:p>
            <a:r>
              <a:rPr lang="en-US" baseline="0" dirty="0" smtClean="0"/>
              <a:t>Explanation of examples:</a:t>
            </a:r>
          </a:p>
          <a:p>
            <a:r>
              <a:rPr lang="en-US" baseline="0" dirty="0" smtClean="0"/>
              <a:t>1- Hole in the cyclone will make it not to work properly for dust separation – NOT WORK EFFICIENTLY</a:t>
            </a:r>
          </a:p>
          <a:p>
            <a:pPr algn="l"/>
            <a:r>
              <a:rPr lang="en-US" baseline="0" dirty="0" smtClean="0"/>
              <a:t>2- Opening in bucket elevator leg will allow grain and dust to leak out and produce contamination and possible hazards</a:t>
            </a:r>
          </a:p>
          <a:p>
            <a:endParaRPr lang="en-US" baseline="0" dirty="0" smtClean="0"/>
          </a:p>
          <a:p>
            <a:r>
              <a:rPr lang="en-US" baseline="0" dirty="0" smtClean="0"/>
              <a:t>The possible hazards are:</a:t>
            </a:r>
          </a:p>
          <a:p>
            <a:r>
              <a:rPr lang="en-US" baseline="0" dirty="0" smtClean="0"/>
              <a:t>Dust dispersion within the premises and ineffective dust collection</a:t>
            </a:r>
          </a:p>
        </p:txBody>
      </p:sp>
      <p:sp>
        <p:nvSpPr>
          <p:cNvPr id="4" name="Slide Number Placeholder 3"/>
          <p:cNvSpPr>
            <a:spLocks noGrp="1"/>
          </p:cNvSpPr>
          <p:nvPr>
            <p:ph type="sldNum" sz="quarter" idx="10"/>
          </p:nvPr>
        </p:nvSpPr>
        <p:spPr/>
        <p:txBody>
          <a:bodyPr/>
          <a:lstStyle/>
          <a:p>
            <a:fld id="{611EA9B7-3BC7-42D7-88D6-E949AF61D7BA}" type="slidenum">
              <a:rPr lang="en-US" smtClean="0"/>
              <a:pPr/>
              <a:t>47</a:t>
            </a:fld>
            <a:endParaRPr lang="en-US"/>
          </a:p>
        </p:txBody>
      </p:sp>
    </p:spTree>
    <p:extLst>
      <p:ext uri="{BB962C8B-B14F-4D97-AF65-F5344CB8AC3E}">
        <p14:creationId xmlns:p14="http://schemas.microsoft.com/office/powerpoint/2010/main" val="411554710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example</a:t>
            </a:r>
            <a:r>
              <a:rPr lang="en-US" baseline="0" dirty="0" smtClean="0"/>
              <a:t> of what to avoid using red arrow (hole in the screw conveyor covered by duct tape). See dust all over the surrounding area.</a:t>
            </a:r>
          </a:p>
          <a:p>
            <a:r>
              <a:rPr lang="en-US" baseline="0" dirty="0" smtClean="0"/>
              <a:t>Picture from KSU.</a:t>
            </a:r>
          </a:p>
          <a:p>
            <a:r>
              <a:rPr lang="en-US" baseline="0" dirty="0" smtClean="0"/>
              <a:t>Screw conveyor has a hole and was partially repaired by putting a plastic bag and duct tape. This repair will not work properly and will allow grain and dust to leak out of the screw conveyor causing dust accumulation and possible grain dust hazards.</a:t>
            </a:r>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pPr/>
              <a:t>48</a:t>
            </a:fld>
            <a:endParaRPr lang="en-US"/>
          </a:p>
        </p:txBody>
      </p:sp>
    </p:spTree>
    <p:extLst>
      <p:ext uri="{BB962C8B-B14F-4D97-AF65-F5344CB8AC3E}">
        <p14:creationId xmlns:p14="http://schemas.microsoft.com/office/powerpoint/2010/main" val="15040212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example of plastic bag covering hole in screw conveyor below a hopper. </a:t>
            </a:r>
            <a:r>
              <a:rPr lang="en-US" baseline="0" dirty="0" smtClean="0"/>
              <a:t>Picture from KSU.</a:t>
            </a:r>
          </a:p>
          <a:p>
            <a:r>
              <a:rPr lang="en-US" baseline="0" dirty="0" smtClean="0"/>
              <a:t>Screw conveyor has a hole and was partially repaired by putting a plastic bag and duct tape. This repair will not work properly and will allow grain and dust to leak out of the screw conveyor causing dust accumulation and possible grain dust hazards.</a:t>
            </a:r>
            <a:endParaRPr lang="en-US" dirty="0" smtClean="0"/>
          </a:p>
          <a:p>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pPr/>
              <a:t>49</a:t>
            </a:fld>
            <a:endParaRPr lang="en-US"/>
          </a:p>
        </p:txBody>
      </p:sp>
    </p:spTree>
    <p:extLst>
      <p:ext uri="{BB962C8B-B14F-4D97-AF65-F5344CB8AC3E}">
        <p14:creationId xmlns:p14="http://schemas.microsoft.com/office/powerpoint/2010/main" val="1945294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example</a:t>
            </a:r>
            <a:r>
              <a:rPr lang="en-US" baseline="0" dirty="0" smtClean="0"/>
              <a:t> of equipment that has not received any maintenance! </a:t>
            </a:r>
          </a:p>
          <a:p>
            <a:r>
              <a:rPr lang="en-US" baseline="0" dirty="0" smtClean="0"/>
              <a:t>Pictures from KSU.</a:t>
            </a:r>
          </a:p>
          <a:p>
            <a:r>
              <a:rPr lang="en-US" baseline="0" dirty="0" smtClean="0"/>
              <a:t>Filter of dust collection system were not cleaned causing a decrease in dust collection efficiency.</a:t>
            </a:r>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pPr/>
              <a:t>50</a:t>
            </a:fld>
            <a:endParaRPr lang="en-US"/>
          </a:p>
        </p:txBody>
      </p:sp>
    </p:spTree>
    <p:extLst>
      <p:ext uri="{BB962C8B-B14F-4D97-AF65-F5344CB8AC3E}">
        <p14:creationId xmlns:p14="http://schemas.microsoft.com/office/powerpoint/2010/main" val="411554710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Maintenance of</a:t>
            </a:r>
            <a:r>
              <a:rPr lang="en-US" baseline="0" dirty="0" smtClean="0"/>
              <a:t> equipment should be an important part of employee education &amp; training. Through proper maintenance a grain handling or processing industry can avoid a primary explosion from happening.</a:t>
            </a:r>
            <a:endParaRPr lang="en-US" dirty="0" smtClean="0"/>
          </a:p>
          <a:p>
            <a:r>
              <a:rPr lang="en-US" dirty="0" smtClean="0"/>
              <a:t>Ask:</a:t>
            </a:r>
            <a:r>
              <a:rPr lang="en-US" baseline="0" dirty="0" smtClean="0"/>
              <a:t> What are those other safeguards?</a:t>
            </a:r>
          </a:p>
          <a:p>
            <a:r>
              <a:rPr lang="en-US" baseline="0" dirty="0" smtClean="0"/>
              <a:t>	preventive/predictive/proactive maintenance of belts, bearings…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pPr/>
              <a:t>51</a:t>
            </a:fld>
            <a:endParaRPr lang="en-US"/>
          </a:p>
        </p:txBody>
      </p:sp>
    </p:spTree>
    <p:extLst>
      <p:ext uri="{BB962C8B-B14F-4D97-AF65-F5344CB8AC3E}">
        <p14:creationId xmlns:p14="http://schemas.microsoft.com/office/powerpoint/2010/main" val="185603544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pPr/>
              <a:t>52</a:t>
            </a:fld>
            <a:endParaRPr lang="en-US"/>
          </a:p>
        </p:txBody>
      </p:sp>
    </p:spTree>
    <p:extLst>
      <p:ext uri="{BB962C8B-B14F-4D97-AF65-F5344CB8AC3E}">
        <p14:creationId xmlns:p14="http://schemas.microsoft.com/office/powerpoint/2010/main" val="327707735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pPr/>
              <a:t>54</a:t>
            </a:fld>
            <a:endParaRPr lang="en-US"/>
          </a:p>
        </p:txBody>
      </p:sp>
    </p:spTree>
    <p:extLst>
      <p:ext uri="{BB962C8B-B14F-4D97-AF65-F5344CB8AC3E}">
        <p14:creationId xmlns:p14="http://schemas.microsoft.com/office/powerpoint/2010/main" val="24898441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we can see, the number</a:t>
            </a:r>
            <a:r>
              <a:rPr lang="en-US" baseline="0" dirty="0" smtClean="0"/>
              <a:t> of explosions are not constant. While these numbers are lot less than what happened in 1980’s and 90’s, the long-term consequences of any explosion affect individuals, families, facilities and communities. 2006 to 2012 data was recently compiled by Drs. Bob </a:t>
            </a:r>
            <a:r>
              <a:rPr lang="en-US" baseline="0" dirty="0" err="1" smtClean="0"/>
              <a:t>Schoeff</a:t>
            </a:r>
            <a:r>
              <a:rPr lang="en-US" baseline="0" dirty="0" smtClean="0"/>
              <a:t> and Kingsly Ambrose of KSU, in collaboration with National Grain and Feed Association.</a:t>
            </a:r>
          </a:p>
          <a:p>
            <a:endParaRPr lang="en-US" baseline="0" dirty="0" smtClean="0"/>
          </a:p>
          <a:p>
            <a:endParaRPr lang="en-US" baseline="0" dirty="0" smtClean="0"/>
          </a:p>
          <a:p>
            <a:r>
              <a:rPr lang="en-US" baseline="0" dirty="0" smtClean="0"/>
              <a:t>Permission for data granted from Drs. Bob </a:t>
            </a:r>
            <a:r>
              <a:rPr lang="en-US" baseline="0" dirty="0" err="1" smtClean="0"/>
              <a:t>Scheoff</a:t>
            </a:r>
            <a:r>
              <a:rPr lang="en-US" baseline="0" dirty="0" smtClean="0"/>
              <a:t>, Kingsly Ambrose, and NGFA</a:t>
            </a:r>
          </a:p>
        </p:txBody>
      </p:sp>
      <p:sp>
        <p:nvSpPr>
          <p:cNvPr id="4" name="Slide Number Placeholder 3"/>
          <p:cNvSpPr>
            <a:spLocks noGrp="1"/>
          </p:cNvSpPr>
          <p:nvPr>
            <p:ph type="sldNum" sz="quarter" idx="10"/>
          </p:nvPr>
        </p:nvSpPr>
        <p:spPr/>
        <p:txBody>
          <a:bodyPr/>
          <a:lstStyle/>
          <a:p>
            <a:fld id="{611EA9B7-3BC7-42D7-88D6-E949AF61D7BA}" type="slidenum">
              <a:rPr lang="en-US" smtClean="0"/>
              <a:pPr/>
              <a:t>6</a:t>
            </a:fld>
            <a:endParaRPr lang="en-US"/>
          </a:p>
        </p:txBody>
      </p:sp>
    </p:spTree>
    <p:extLst>
      <p:ext uri="{BB962C8B-B14F-4D97-AF65-F5344CB8AC3E}">
        <p14:creationId xmlns:p14="http://schemas.microsoft.com/office/powerpoint/2010/main" val="67091551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 public site</a:t>
            </a:r>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pPr/>
              <a:t>56</a:t>
            </a:fld>
            <a:endParaRPr lang="en-US"/>
          </a:p>
        </p:txBody>
      </p:sp>
    </p:spTree>
    <p:extLst>
      <p:ext uri="{BB962C8B-B14F-4D97-AF65-F5344CB8AC3E}">
        <p14:creationId xmlns:p14="http://schemas.microsoft.com/office/powerpoint/2010/main" val="222289529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module, we will look into</a:t>
            </a:r>
            <a:r>
              <a:rPr lang="en-US" baseline="0" dirty="0" smtClean="0"/>
              <a:t> some of the safety precautions for grain handling equipment and learn about dust explosion suppression devices.</a:t>
            </a:r>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pPr/>
              <a:t>57</a:t>
            </a:fld>
            <a:endParaRPr lang="en-US"/>
          </a:p>
        </p:txBody>
      </p:sp>
    </p:spTree>
    <p:extLst>
      <p:ext uri="{BB962C8B-B14F-4D97-AF65-F5344CB8AC3E}">
        <p14:creationId xmlns:p14="http://schemas.microsoft.com/office/powerpoint/2010/main" val="313933747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Safety devices</a:t>
            </a:r>
            <a:r>
              <a:rPr lang="en-US" baseline="0" dirty="0" smtClean="0"/>
              <a:t> in a bucket elevator to avoid dust related incidents. It is very important to have belt speed sensors, belt alignment sensors, bearing temperature sensors and plug switches to reduce the potential for sparking and avoid an explosion incident.</a:t>
            </a:r>
          </a:p>
          <a:p>
            <a:endParaRPr lang="en-US" baseline="0" dirty="0" smtClean="0"/>
          </a:p>
          <a:p>
            <a:r>
              <a:rPr lang="en-US" b="0" baseline="0" dirty="0" smtClean="0"/>
              <a:t>Anytime there are sensors, it is important to stress calibration and preventative maintenance.   Ask the supplier/manufacturer to understand what the frequency of calibration and/or preventive maintenance should be.  </a:t>
            </a:r>
          </a:p>
          <a:p>
            <a:endParaRPr lang="en-US" b="0" baseline="0" dirty="0" smtClean="0"/>
          </a:p>
          <a:p>
            <a:endParaRPr lang="en-US" b="0" dirty="0"/>
          </a:p>
        </p:txBody>
      </p:sp>
      <p:sp>
        <p:nvSpPr>
          <p:cNvPr id="4" name="Slide Number Placeholder 3"/>
          <p:cNvSpPr>
            <a:spLocks noGrp="1"/>
          </p:cNvSpPr>
          <p:nvPr>
            <p:ph type="sldNum" sz="quarter" idx="10"/>
          </p:nvPr>
        </p:nvSpPr>
        <p:spPr/>
        <p:txBody>
          <a:bodyPr/>
          <a:lstStyle/>
          <a:p>
            <a:fld id="{611EA9B7-3BC7-42D7-88D6-E949AF61D7BA}" type="slidenum">
              <a:rPr lang="en-US" smtClean="0"/>
              <a:pPr/>
              <a:t>58</a:t>
            </a:fld>
            <a:endParaRPr lang="en-US"/>
          </a:p>
        </p:txBody>
      </p:sp>
    </p:spTree>
    <p:extLst>
      <p:ext uri="{BB962C8B-B14F-4D97-AF65-F5344CB8AC3E}">
        <p14:creationId xmlns:p14="http://schemas.microsoft.com/office/powerpoint/2010/main" val="284579180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Belt speed sensors – If the belt speed is too fast or slow, that should give an indication that there are issues within the bucket elevator system. A slow speed indicates overload on the system causing increase in bearing temperature. A high speed could indicate that the conveyor is not carrying enough material or some buckets are damaged resulting in less load and increased speed.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pPr/>
              <a:t>59</a:t>
            </a:fld>
            <a:endParaRPr lang="en-US"/>
          </a:p>
        </p:txBody>
      </p:sp>
    </p:spTree>
    <p:extLst>
      <p:ext uri="{BB962C8B-B14F-4D97-AF65-F5344CB8AC3E}">
        <p14:creationId xmlns:p14="http://schemas.microsoft.com/office/powerpoint/2010/main" val="132310714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Belt alignment sensors – Tripping due to overload is a commonly faced issue in bucket elevator systems. An alignment sensor will warn the operator about the tripping issues so that it can be rectified before any </a:t>
            </a:r>
            <a:r>
              <a:rPr lang="en-US" baseline="0" dirty="0" err="1" smtClean="0"/>
              <a:t>mis</a:t>
            </a:r>
            <a:r>
              <a:rPr lang="en-US" baseline="0" dirty="0" smtClean="0"/>
              <a:t>-happenings.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pPr/>
              <a:t>60</a:t>
            </a:fld>
            <a:endParaRPr lang="en-US"/>
          </a:p>
        </p:txBody>
      </p:sp>
    </p:spTree>
    <p:extLst>
      <p:ext uri="{BB962C8B-B14F-4D97-AF65-F5344CB8AC3E}">
        <p14:creationId xmlns:p14="http://schemas.microsoft.com/office/powerpoint/2010/main" val="174329184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Bearing temperature sensors – Continuous use of bucket elevator system (without proper maintenance) could increase the temperature of bearings. This could result in generation of a spark leading to primary explosion of dust collected in head section.</a:t>
            </a:r>
          </a:p>
          <a:p>
            <a:r>
              <a:rPr lang="en-US" baseline="0" dirty="0" smtClean="0"/>
              <a:t>Plug switches – Plug switches should be used to avoid overload of materials. </a:t>
            </a:r>
          </a:p>
          <a:p>
            <a:endParaRPr lang="en-US" baseline="0" dirty="0" smtClean="0"/>
          </a:p>
          <a:p>
            <a:r>
              <a:rPr lang="en-US" baseline="0" dirty="0" smtClean="0"/>
              <a:t>Photo: public website</a:t>
            </a:r>
          </a:p>
          <a:p>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pPr/>
              <a:t>61</a:t>
            </a:fld>
            <a:endParaRPr lang="en-US"/>
          </a:p>
        </p:txBody>
      </p:sp>
    </p:spTree>
    <p:extLst>
      <p:ext uri="{BB962C8B-B14F-4D97-AF65-F5344CB8AC3E}">
        <p14:creationId xmlns:p14="http://schemas.microsoft.com/office/powerpoint/2010/main" val="387826463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general, these are the three suppression or containment systems used by the industry to</a:t>
            </a:r>
            <a:r>
              <a:rPr lang="en-US" baseline="0" dirty="0" smtClean="0"/>
              <a:t> either suppress dust or to contain an explosion. Use of these systems depend on the end use of grains, the facility design and the type of equipment. In the following slides, we will have a detailed view on the suppression systems.</a:t>
            </a:r>
          </a:p>
          <a:p>
            <a:endParaRPr lang="en-US" baseline="0" dirty="0" smtClean="0"/>
          </a:p>
          <a:p>
            <a:r>
              <a:rPr lang="en-US" baseline="0" dirty="0" smtClean="0"/>
              <a:t>Photo: public, magazine article</a:t>
            </a:r>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pPr/>
              <a:t>62</a:t>
            </a:fld>
            <a:endParaRPr lang="en-US"/>
          </a:p>
        </p:txBody>
      </p:sp>
    </p:spTree>
    <p:extLst>
      <p:ext uri="{BB962C8B-B14F-4D97-AF65-F5344CB8AC3E}">
        <p14:creationId xmlns:p14="http://schemas.microsoft.com/office/powerpoint/2010/main" val="144496740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Due</a:t>
            </a:r>
            <a:r>
              <a:rPr lang="en-US" baseline="0" dirty="0" smtClean="0"/>
              <a:t> to advancement in science, we have different options to contain or suppress dust explosion and its effects. These are some of the examples of protection options that we have for containing dust explosion. As we talked about earlier, the protection options depends on the type of facility, type of equipment and the potential dust accumulation or collection. With the focus on employee safety and minimizing damage to the facility, if an explosion occurs, industry is free to adopt any of these methods.</a:t>
            </a:r>
          </a:p>
          <a:p>
            <a:endParaRPr lang="en-US" baseline="0" dirty="0" smtClean="0"/>
          </a:p>
          <a:p>
            <a:r>
              <a:rPr lang="en-US" baseline="0" dirty="0" smtClean="0"/>
              <a:t>Graphic: permission granted from BS&amp;B Systems</a:t>
            </a:r>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pPr/>
              <a:t>63</a:t>
            </a:fld>
            <a:endParaRPr lang="en-US"/>
          </a:p>
        </p:txBody>
      </p:sp>
    </p:spTree>
    <p:extLst>
      <p:ext uri="{BB962C8B-B14F-4D97-AF65-F5344CB8AC3E}">
        <p14:creationId xmlns:p14="http://schemas.microsoft.com/office/powerpoint/2010/main" val="414604250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participants will be asked to form into small groups of 3-4 and then discuss and come-up with the list of places where we need a explosion prevention equipment. Emphasis the why is this important and what elements of the </a:t>
            </a:r>
            <a:r>
              <a:rPr lang="en-US" baseline="0" dirty="0" err="1" smtClean="0"/>
              <a:t>pentegon</a:t>
            </a:r>
            <a:r>
              <a:rPr lang="en-US" baseline="0" dirty="0" smtClean="0"/>
              <a:t> do you see in each example?</a:t>
            </a:r>
          </a:p>
          <a:p>
            <a:r>
              <a:rPr lang="en-US" baseline="0" dirty="0" smtClean="0"/>
              <a:t>Some examples of places are:</a:t>
            </a:r>
          </a:p>
          <a:p>
            <a:r>
              <a:rPr lang="en-US" baseline="0" dirty="0" smtClean="0"/>
              <a:t>Dust collector</a:t>
            </a:r>
          </a:p>
          <a:p>
            <a:r>
              <a:rPr lang="en-US" baseline="0" dirty="0" smtClean="0"/>
              <a:t>Cyclone</a:t>
            </a:r>
          </a:p>
          <a:p>
            <a:r>
              <a:rPr lang="en-US" dirty="0" smtClean="0"/>
              <a:t>Milling</a:t>
            </a:r>
            <a:r>
              <a:rPr lang="en-US" baseline="0" dirty="0" smtClean="0"/>
              <a:t> equipment</a:t>
            </a:r>
          </a:p>
          <a:p>
            <a:r>
              <a:rPr lang="en-US" baseline="0" dirty="0" smtClean="0"/>
              <a:t>Bin</a:t>
            </a:r>
          </a:p>
          <a:p>
            <a:r>
              <a:rPr lang="en-US" baseline="0" dirty="0" smtClean="0"/>
              <a:t>Bucket elevator</a:t>
            </a:r>
          </a:p>
          <a:p>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pPr/>
              <a:t>64</a:t>
            </a:fld>
            <a:endParaRPr lang="en-US"/>
          </a:p>
        </p:txBody>
      </p:sp>
    </p:spTree>
    <p:extLst>
      <p:ext uri="{BB962C8B-B14F-4D97-AF65-F5344CB8AC3E}">
        <p14:creationId xmlns:p14="http://schemas.microsoft.com/office/powerpoint/2010/main" val="14611788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rPr>
              <a:t>Explosion venting is the most common and most used</a:t>
            </a:r>
            <a:r>
              <a:rPr lang="en-US" baseline="0" dirty="0" smtClean="0">
                <a:latin typeface="Arial" pitchFamily="34" charset="0"/>
              </a:rPr>
              <a:t> method for protection from dust explosion. Venting the flame, pressure, and unburned mixture saves the facility from damage and prevents further explosion from happening within the facility.</a:t>
            </a:r>
          </a:p>
          <a:p>
            <a:endParaRPr lang="en-US" baseline="0" dirty="0" smtClean="0">
              <a:latin typeface="Arial" pitchFamily="34" charset="0"/>
            </a:endParaRPr>
          </a:p>
          <a:p>
            <a:r>
              <a:rPr lang="en-US" baseline="0" dirty="0" smtClean="0"/>
              <a:t>Photo: permission granted from BS&amp;B Systems and FIKE Corp.</a:t>
            </a:r>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pPr/>
              <a:t>65</a:t>
            </a:fld>
            <a:endParaRPr lang="en-US"/>
          </a:p>
        </p:txBody>
      </p:sp>
    </p:spTree>
    <p:extLst>
      <p:ext uri="{BB962C8B-B14F-4D97-AF65-F5344CB8AC3E}">
        <p14:creationId xmlns:p14="http://schemas.microsoft.com/office/powerpoint/2010/main" val="515574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Grain dust explosions occur</a:t>
            </a:r>
            <a:r>
              <a:rPr lang="en-US" baseline="0" dirty="0" smtClean="0"/>
              <a:t> irrespective of time or season. But most of the explosions has happened in the month of August. It might be that we start receiving grains in August and due to the volume of grains that is handled, the amount of dust generated is high.</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Permission for data granted from Drs. Bob </a:t>
            </a:r>
            <a:r>
              <a:rPr lang="en-US" baseline="0" dirty="0" err="1" smtClean="0"/>
              <a:t>Scheoff</a:t>
            </a:r>
            <a:r>
              <a:rPr lang="en-US" baseline="0" dirty="0" smtClean="0"/>
              <a:t>, Kingsly Ambrose, and NGFA</a:t>
            </a:r>
          </a:p>
          <a:p>
            <a:endParaRPr lang="en-US" baseline="0" dirty="0" smtClean="0"/>
          </a:p>
        </p:txBody>
      </p:sp>
      <p:sp>
        <p:nvSpPr>
          <p:cNvPr id="4" name="Slide Number Placeholder 3"/>
          <p:cNvSpPr>
            <a:spLocks noGrp="1"/>
          </p:cNvSpPr>
          <p:nvPr>
            <p:ph type="sldNum" sz="quarter" idx="10"/>
          </p:nvPr>
        </p:nvSpPr>
        <p:spPr/>
        <p:txBody>
          <a:bodyPr/>
          <a:lstStyle/>
          <a:p>
            <a:fld id="{611EA9B7-3BC7-42D7-88D6-E949AF61D7BA}" type="slidenum">
              <a:rPr lang="en-US" smtClean="0"/>
              <a:pPr/>
              <a:t>7</a:t>
            </a:fld>
            <a:endParaRPr lang="en-US"/>
          </a:p>
        </p:txBody>
      </p:sp>
    </p:spTree>
    <p:extLst>
      <p:ext uri="{BB962C8B-B14F-4D97-AF65-F5344CB8AC3E}">
        <p14:creationId xmlns:p14="http://schemas.microsoft.com/office/powerpoint/2010/main" val="67091551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20000"/>
              </a:spcBef>
            </a:pPr>
            <a:r>
              <a:rPr lang="en-US" sz="1200" dirty="0" smtClean="0"/>
              <a:t>In this part of presentation we will learn about some of the available</a:t>
            </a:r>
            <a:r>
              <a:rPr lang="en-US" sz="1200" baseline="0" dirty="0" smtClean="0"/>
              <a:t> vent closure types. Composite vent c</a:t>
            </a:r>
            <a:r>
              <a:rPr lang="en-US" sz="1200" dirty="0" smtClean="0"/>
              <a:t>overs most applications and provides an excellent service life for static to light pressure cycling conditions and partial vacuum conditions. </a:t>
            </a:r>
          </a:p>
          <a:p>
            <a:pPr>
              <a:spcBef>
                <a:spcPct val="20000"/>
              </a:spcBef>
            </a:pPr>
            <a:endParaRPr lang="en-US" sz="1200" dirty="0" smtClean="0"/>
          </a:p>
          <a:p>
            <a:r>
              <a:rPr lang="en-US" baseline="0" dirty="0" smtClean="0"/>
              <a:t>Photo: permission granted from FIKE Corp.</a:t>
            </a:r>
            <a:endParaRPr lang="en-US" dirty="0" smtClean="0"/>
          </a:p>
          <a:p>
            <a:pPr>
              <a:spcBef>
                <a:spcPct val="20000"/>
              </a:spcBef>
            </a:pPr>
            <a:endParaRPr lang="en-US" sz="1200" dirty="0" smtClean="0"/>
          </a:p>
        </p:txBody>
      </p:sp>
      <p:sp>
        <p:nvSpPr>
          <p:cNvPr id="4" name="Slide Number Placeholder 3"/>
          <p:cNvSpPr>
            <a:spLocks noGrp="1"/>
          </p:cNvSpPr>
          <p:nvPr>
            <p:ph type="sldNum" sz="quarter" idx="10"/>
          </p:nvPr>
        </p:nvSpPr>
        <p:spPr/>
        <p:txBody>
          <a:bodyPr/>
          <a:lstStyle/>
          <a:p>
            <a:fld id="{611EA9B7-3BC7-42D7-88D6-E949AF61D7BA}" type="slidenum">
              <a:rPr lang="en-US" smtClean="0"/>
              <a:pPr/>
              <a:t>66</a:t>
            </a:fld>
            <a:endParaRPr lang="en-US"/>
          </a:p>
        </p:txBody>
      </p:sp>
    </p:spTree>
    <p:extLst>
      <p:ext uri="{BB962C8B-B14F-4D97-AF65-F5344CB8AC3E}">
        <p14:creationId xmlns:p14="http://schemas.microsoft.com/office/powerpoint/2010/main" val="315659272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7A6F17-9D3C-4F71-8A7D-BDB1EB05107D}" type="slidenum">
              <a:rPr lang="en-US"/>
              <a:pPr/>
              <a:t>67</a:t>
            </a:fld>
            <a:endParaRPr lang="en-US"/>
          </a:p>
        </p:txBody>
      </p:sp>
      <p:sp>
        <p:nvSpPr>
          <p:cNvPr id="1119234" name="Rectangle 2"/>
          <p:cNvSpPr>
            <a:spLocks noGrp="1" noRot="1" noChangeAspect="1" noChangeArrowheads="1" noTextEdit="1"/>
          </p:cNvSpPr>
          <p:nvPr>
            <p:ph type="sldImg"/>
          </p:nvPr>
        </p:nvSpPr>
        <p:spPr>
          <a:xfrm>
            <a:off x="477838" y="6350"/>
            <a:ext cx="5903912" cy="4429125"/>
          </a:xfrm>
          <a:ln/>
        </p:spPr>
      </p:sp>
      <p:sp>
        <p:nvSpPr>
          <p:cNvPr id="1119235" name="Rectangle 3"/>
          <p:cNvSpPr>
            <a:spLocks noGrp="1" noChangeArrowheads="1"/>
          </p:cNvSpPr>
          <p:nvPr>
            <p:ph type="body" idx="1"/>
          </p:nvPr>
        </p:nvSpPr>
        <p:spPr>
          <a:xfrm>
            <a:off x="499415" y="4668866"/>
            <a:ext cx="5859172" cy="4184016"/>
          </a:xfrm>
        </p:spPr>
        <p:txBody>
          <a:bodyPr/>
          <a:lstStyle/>
          <a:p>
            <a:r>
              <a:rPr lang="en-US" baseline="0" dirty="0" smtClean="0"/>
              <a:t>Photo: permission granted from FIKE Corp.</a:t>
            </a:r>
            <a:endParaRPr lang="en-US" dirty="0"/>
          </a:p>
        </p:txBody>
      </p:sp>
    </p:spTree>
    <p:extLst>
      <p:ext uri="{BB962C8B-B14F-4D97-AF65-F5344CB8AC3E}">
        <p14:creationId xmlns:p14="http://schemas.microsoft.com/office/powerpoint/2010/main" val="56422967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70D2B6-375C-4488-AB1D-2E36FEF5B213}" type="slidenum">
              <a:rPr lang="en-US"/>
              <a:pPr/>
              <a:t>68</a:t>
            </a:fld>
            <a:endParaRPr lang="en-US"/>
          </a:p>
        </p:txBody>
      </p:sp>
      <p:sp>
        <p:nvSpPr>
          <p:cNvPr id="1121282" name="Rectangle 2"/>
          <p:cNvSpPr>
            <a:spLocks noGrp="1" noRot="1" noChangeAspect="1" noChangeArrowheads="1" noTextEdit="1"/>
          </p:cNvSpPr>
          <p:nvPr>
            <p:ph type="sldImg"/>
          </p:nvPr>
        </p:nvSpPr>
        <p:spPr>
          <a:xfrm>
            <a:off x="477838" y="6350"/>
            <a:ext cx="5903912" cy="4429125"/>
          </a:xfrm>
          <a:ln/>
        </p:spPr>
      </p:sp>
      <p:sp>
        <p:nvSpPr>
          <p:cNvPr id="1121283" name="Rectangle 3"/>
          <p:cNvSpPr>
            <a:spLocks noGrp="1" noChangeArrowheads="1"/>
          </p:cNvSpPr>
          <p:nvPr>
            <p:ph type="body" idx="1"/>
          </p:nvPr>
        </p:nvSpPr>
        <p:spPr>
          <a:xfrm>
            <a:off x="499415" y="4668866"/>
            <a:ext cx="5859172" cy="4184016"/>
          </a:xfrm>
        </p:spPr>
        <p:txBody>
          <a:bodyPr/>
          <a:lstStyle/>
          <a:p>
            <a:r>
              <a:rPr lang="en-US" baseline="0" dirty="0" smtClean="0"/>
              <a:t>Photo: permission granted FIKE Corp.</a:t>
            </a:r>
            <a:endParaRPr lang="en-US" dirty="0"/>
          </a:p>
        </p:txBody>
      </p:sp>
    </p:spTree>
    <p:extLst>
      <p:ext uri="{BB962C8B-B14F-4D97-AF65-F5344CB8AC3E}">
        <p14:creationId xmlns:p14="http://schemas.microsoft.com/office/powerpoint/2010/main" val="395987995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Graphic: permission granted from BS&amp;B Systems and FIKE Corp.</a:t>
            </a:r>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pPr/>
              <a:t>69</a:t>
            </a:fld>
            <a:endParaRPr lang="en-US"/>
          </a:p>
        </p:txBody>
      </p:sp>
    </p:spTree>
    <p:extLst>
      <p:ext uri="{BB962C8B-B14F-4D97-AF65-F5344CB8AC3E}">
        <p14:creationId xmlns:p14="http://schemas.microsoft.com/office/powerpoint/2010/main" val="420389749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485B8C-BBF9-4232-8F5C-3FBAA7DD4F79}" type="slidenum">
              <a:rPr lang="en-US" altLang="en-US"/>
              <a:pPr/>
              <a:t>70</a:t>
            </a:fld>
            <a:endParaRPr lang="en-US" altLang="en-US"/>
          </a:p>
        </p:txBody>
      </p:sp>
      <p:sp>
        <p:nvSpPr>
          <p:cNvPr id="1110018" name="Rectangle 2"/>
          <p:cNvSpPr>
            <a:spLocks noGrp="1" noRot="1" noChangeAspect="1" noChangeArrowheads="1" noTextEdit="1"/>
          </p:cNvSpPr>
          <p:nvPr>
            <p:ph type="sldImg"/>
          </p:nvPr>
        </p:nvSpPr>
        <p:spPr>
          <a:ln/>
        </p:spPr>
      </p:sp>
      <p:sp>
        <p:nvSpPr>
          <p:cNvPr id="1110019" name="Rectangle 3"/>
          <p:cNvSpPr>
            <a:spLocks noGrp="1" noChangeArrowheads="1"/>
          </p:cNvSpPr>
          <p:nvPr>
            <p:ph type="body" idx="1"/>
          </p:nvPr>
        </p:nvSpPr>
        <p:spPr/>
        <p:txBody>
          <a:bodyPr/>
          <a:lstStyle/>
          <a:p>
            <a:r>
              <a:rPr lang="en-US" altLang="en-US" dirty="0" smtClean="0"/>
              <a:t>The fireball</a:t>
            </a:r>
            <a:r>
              <a:rPr lang="en-US" altLang="en-US" baseline="0" dirty="0" smtClean="0"/>
              <a:t> that develops from a dust explosion could have a velocity of up to 30 </a:t>
            </a:r>
            <a:r>
              <a:rPr lang="en-US" altLang="en-US" baseline="0" dirty="0" err="1" smtClean="0"/>
              <a:t>ft</a:t>
            </a:r>
            <a:r>
              <a:rPr lang="en-US" altLang="en-US" baseline="0" dirty="0" smtClean="0"/>
              <a:t>/s with a pressure wave moving at a speed of up to 1100 </a:t>
            </a:r>
            <a:r>
              <a:rPr lang="en-US" altLang="en-US" baseline="0" dirty="0" err="1" smtClean="0"/>
              <a:t>ft</a:t>
            </a:r>
            <a:r>
              <a:rPr lang="en-US" altLang="en-US" baseline="0" dirty="0" smtClean="0"/>
              <a:t>/s. So, the pressure wave moves faster than the fireball. So, the explosion suppression devices are based on detecting the pressure and then quenching the pressure and the fire. </a:t>
            </a:r>
          </a:p>
          <a:p>
            <a:endParaRPr lang="en-US" altLang="en-US" baseline="0" dirty="0" smtClean="0"/>
          </a:p>
          <a:p>
            <a:r>
              <a:rPr lang="en-US" baseline="0" dirty="0" smtClean="0"/>
              <a:t>Graphic: permission granted from BS&amp;B Systems</a:t>
            </a:r>
            <a:endParaRPr lang="en-US" dirty="0"/>
          </a:p>
        </p:txBody>
      </p:sp>
    </p:spTree>
    <p:extLst>
      <p:ext uri="{BB962C8B-B14F-4D97-AF65-F5344CB8AC3E}">
        <p14:creationId xmlns:p14="http://schemas.microsoft.com/office/powerpoint/2010/main" val="338306972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this slide we could see that a suppression system contains the pressure</a:t>
            </a:r>
            <a:r>
              <a:rPr lang="en-US" baseline="0" dirty="0" smtClean="0"/>
              <a:t> and fire from an explosion within 80 </a:t>
            </a:r>
            <a:r>
              <a:rPr lang="en-US" baseline="0" dirty="0" err="1" smtClean="0"/>
              <a:t>milli</a:t>
            </a:r>
            <a:r>
              <a:rPr lang="en-US" baseline="0" dirty="0" smtClean="0"/>
              <a:t> seconds. The suppression will be continued till the fire stops burning and there is no more dangers of secondary explosion in that vicinity.</a:t>
            </a:r>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pPr/>
              <a:t>71</a:t>
            </a:fld>
            <a:endParaRPr lang="en-US"/>
          </a:p>
        </p:txBody>
      </p:sp>
    </p:spTree>
    <p:extLst>
      <p:ext uri="{BB962C8B-B14F-4D97-AF65-F5344CB8AC3E}">
        <p14:creationId xmlns:p14="http://schemas.microsoft.com/office/powerpoint/2010/main" val="47764200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Graphic: permission granted from BS&amp;B Systems</a:t>
            </a:r>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pPr/>
              <a:t>72</a:t>
            </a:fld>
            <a:endParaRPr lang="en-US"/>
          </a:p>
        </p:txBody>
      </p:sp>
    </p:spTree>
    <p:extLst>
      <p:ext uri="{BB962C8B-B14F-4D97-AF65-F5344CB8AC3E}">
        <p14:creationId xmlns:p14="http://schemas.microsoft.com/office/powerpoint/2010/main" val="387421664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Photos: permission granted from BS&amp;B Systems</a:t>
            </a:r>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pPr/>
              <a:t>73</a:t>
            </a:fld>
            <a:endParaRPr lang="en-US"/>
          </a:p>
        </p:txBody>
      </p:sp>
    </p:spTree>
    <p:extLst>
      <p:ext uri="{BB962C8B-B14F-4D97-AF65-F5344CB8AC3E}">
        <p14:creationId xmlns:p14="http://schemas.microsoft.com/office/powerpoint/2010/main" val="418400264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6A8959-E3D6-437C-BB2A-71AE0EF259EF}" type="slidenum">
              <a:rPr lang="en-US" altLang="en-US"/>
              <a:pPr/>
              <a:t>74</a:t>
            </a:fld>
            <a:endParaRPr lang="en-US" altLang="en-US"/>
          </a:p>
        </p:txBody>
      </p:sp>
      <p:sp>
        <p:nvSpPr>
          <p:cNvPr id="1203202" name="Rectangle 2"/>
          <p:cNvSpPr>
            <a:spLocks noGrp="1" noRot="1" noChangeAspect="1" noChangeArrowheads="1" noTextEdit="1"/>
          </p:cNvSpPr>
          <p:nvPr>
            <p:ph type="sldImg"/>
          </p:nvPr>
        </p:nvSpPr>
        <p:spPr>
          <a:ln/>
        </p:spPr>
      </p:sp>
      <p:sp>
        <p:nvSpPr>
          <p:cNvPr id="1203203" name="Rectangle 3"/>
          <p:cNvSpPr>
            <a:spLocks noGrp="1" noChangeArrowheads="1"/>
          </p:cNvSpPr>
          <p:nvPr>
            <p:ph type="body" idx="1"/>
          </p:nvPr>
        </p:nvSpPr>
        <p:spPr/>
        <p:txBody>
          <a:bodyPr/>
          <a:lstStyle/>
          <a:p>
            <a:r>
              <a:rPr lang="en-US" baseline="0" dirty="0" smtClean="0"/>
              <a:t>Photo: permission granted from BS&amp;B Systems</a:t>
            </a:r>
            <a:endParaRPr lang="en-US" dirty="0"/>
          </a:p>
        </p:txBody>
      </p:sp>
    </p:spTree>
    <p:extLst>
      <p:ext uri="{BB962C8B-B14F-4D97-AF65-F5344CB8AC3E}">
        <p14:creationId xmlns:p14="http://schemas.microsoft.com/office/powerpoint/2010/main" val="357617248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4ED558-5C00-4D8D-9F5C-DC020875662A}" type="slidenum">
              <a:rPr lang="en-US" altLang="en-US"/>
              <a:pPr/>
              <a:t>75</a:t>
            </a:fld>
            <a:endParaRPr lang="en-US" altLang="en-US"/>
          </a:p>
        </p:txBody>
      </p:sp>
      <p:sp>
        <p:nvSpPr>
          <p:cNvPr id="1388546" name="Rectangle 2"/>
          <p:cNvSpPr>
            <a:spLocks noGrp="1" noRot="1" noChangeAspect="1" noChangeArrowheads="1" noTextEdit="1"/>
          </p:cNvSpPr>
          <p:nvPr>
            <p:ph type="sldImg"/>
          </p:nvPr>
        </p:nvSpPr>
        <p:spPr>
          <a:xfrm>
            <a:off x="1111250" y="698500"/>
            <a:ext cx="4643438" cy="3484563"/>
          </a:xfrm>
          <a:ln/>
        </p:spPr>
      </p:sp>
      <p:sp>
        <p:nvSpPr>
          <p:cNvPr id="1388547" name="Rectangle 3"/>
          <p:cNvSpPr>
            <a:spLocks noGrp="1" noChangeArrowheads="1"/>
          </p:cNvSpPr>
          <p:nvPr>
            <p:ph type="body" idx="1"/>
          </p:nvPr>
        </p:nvSpPr>
        <p:spPr>
          <a:xfrm>
            <a:off x="913806" y="4416100"/>
            <a:ext cx="5030391" cy="4182457"/>
          </a:xfrm>
        </p:spPr>
        <p:txBody>
          <a:bodyPr/>
          <a:lstStyle/>
          <a:p>
            <a:r>
              <a:rPr lang="en-US" baseline="0" dirty="0" smtClean="0"/>
              <a:t>Photos: permission granted from BS&amp;B Systems</a:t>
            </a:r>
            <a:endParaRPr lang="en-US" dirty="0"/>
          </a:p>
        </p:txBody>
      </p:sp>
    </p:spTree>
    <p:extLst>
      <p:ext uri="{BB962C8B-B14F-4D97-AF65-F5344CB8AC3E}">
        <p14:creationId xmlns:p14="http://schemas.microsoft.com/office/powerpoint/2010/main" val="1821162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Since 1979 there have been over 184 deaths and over 677 recorded injuries in the US due to grain dust explosions according to data collected by the Occupational Safety and Health Administration.  These are the injuries that are reported.  In the US, all fatalities and 3 or more hospitalizations have to be reported to OSHA.  </a:t>
            </a:r>
          </a:p>
          <a:p>
            <a:pPr eaLnBrk="1" hangingPunct="1">
              <a:spcBef>
                <a:spcPct val="0"/>
              </a:spcBef>
            </a:pPr>
            <a:endParaRPr lang="en-US" altLang="en-US" dirty="0" smtClean="0"/>
          </a:p>
          <a:p>
            <a:pPr eaLnBrk="1" hangingPunct="1">
              <a:spcBef>
                <a:spcPct val="0"/>
              </a:spcBef>
            </a:pPr>
            <a:r>
              <a:rPr lang="en-US" altLang="en-US" dirty="0" smtClean="0"/>
              <a:t>Explosions do occur in other countries, but data is harder to mine for international incidents.  </a:t>
            </a:r>
          </a:p>
          <a:p>
            <a:pPr marL="0" marR="0" indent="0" algn="l" defTabSz="914400" rtl="0" eaLnBrk="1" fontAlgn="auto" latinLnBrk="0" hangingPunct="1">
              <a:lnSpc>
                <a:spcPct val="100000"/>
              </a:lnSpc>
              <a:spcBef>
                <a:spcPct val="0"/>
              </a:spcBef>
              <a:spcAft>
                <a:spcPts val="0"/>
              </a:spcAft>
              <a:buClrTx/>
              <a:buSzTx/>
              <a:buFontTx/>
              <a:buNone/>
              <a:tabLst/>
              <a:defRPr/>
            </a:pPr>
            <a:r>
              <a:rPr lang="en-US" altLang="en-US" dirty="0" smtClean="0"/>
              <a:t>Do you remember</a:t>
            </a:r>
            <a:r>
              <a:rPr lang="en-US" altLang="en-US" baseline="0" dirty="0" smtClean="0"/>
              <a:t> some</a:t>
            </a:r>
            <a:r>
              <a:rPr lang="en-US" altLang="en-US" dirty="0" smtClean="0"/>
              <a:t> recent grain dust explosions?</a:t>
            </a:r>
          </a:p>
          <a:p>
            <a:pPr eaLnBrk="1" hangingPunct="1">
              <a:spcBef>
                <a:spcPct val="0"/>
              </a:spcBef>
            </a:pPr>
            <a:endParaRPr lang="en-US" altLang="en-US" dirty="0" smtClean="0"/>
          </a:p>
          <a:p>
            <a:pPr eaLnBrk="1" hangingPunct="1">
              <a:spcBef>
                <a:spcPct val="0"/>
              </a:spcBef>
            </a:pPr>
            <a:endParaRPr lang="en-US" altLang="en-US" dirty="0" smtClean="0"/>
          </a:p>
          <a:p>
            <a:pPr eaLnBrk="1" hangingPunct="1">
              <a:spcBef>
                <a:spcPct val="0"/>
              </a:spcBef>
            </a:pPr>
            <a:r>
              <a:rPr lang="en-US" altLang="en-US" dirty="0" smtClean="0"/>
              <a:t>Over the next several slides we will explore some of the explosions.  </a:t>
            </a:r>
          </a:p>
          <a:p>
            <a:pPr eaLnBrk="1" hangingPunct="1">
              <a:spcBef>
                <a:spcPct val="0"/>
              </a:spcBef>
            </a:pPr>
            <a:endParaRPr lang="en-US" altLang="en-US" dirty="0"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37931725" indent="-37474525"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AE03D05B-3AE1-46C9-9181-E29C53732E3A}" type="slidenum">
              <a:rPr lang="en-US" altLang="en-US" smtClean="0"/>
              <a:pPr eaLnBrk="1" hangingPunct="1">
                <a:spcBef>
                  <a:spcPct val="0"/>
                </a:spcBef>
              </a:pPr>
              <a:t>8</a:t>
            </a:fld>
            <a:endParaRPr lang="en-US" altLang="en-US" smtClean="0"/>
          </a:p>
        </p:txBody>
      </p:sp>
    </p:spTree>
    <p:extLst>
      <p:ext uri="{BB962C8B-B14F-4D97-AF65-F5344CB8AC3E}">
        <p14:creationId xmlns:p14="http://schemas.microsoft.com/office/powerpoint/2010/main" val="53637285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we learned</a:t>
            </a:r>
            <a:r>
              <a:rPr lang="en-US" baseline="0" dirty="0" smtClean="0"/>
              <a:t> from the previous modules that bucket elevators are the major ignition source that we see in a grain handling and processing industry. In this part of presentation, we will take a look at the potential areas where ignition could occur and the places in a bucket elevator where we could place a suppression or isolation device. </a:t>
            </a:r>
          </a:p>
          <a:p>
            <a:endParaRPr lang="en-US" baseline="0" dirty="0" smtClean="0"/>
          </a:p>
          <a:p>
            <a:r>
              <a:rPr lang="en-US" baseline="0" dirty="0" smtClean="0"/>
              <a:t>Graphic: permission granted from BS&amp;B Systems</a:t>
            </a:r>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pPr/>
              <a:t>77</a:t>
            </a:fld>
            <a:endParaRPr lang="en-US"/>
          </a:p>
        </p:txBody>
      </p:sp>
    </p:spTree>
    <p:extLst>
      <p:ext uri="{BB962C8B-B14F-4D97-AF65-F5344CB8AC3E}">
        <p14:creationId xmlns:p14="http://schemas.microsoft.com/office/powerpoint/2010/main" val="99067175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Graphic: permission granted from BS&amp;B Systems</a:t>
            </a:r>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pPr/>
              <a:t>78</a:t>
            </a:fld>
            <a:endParaRPr lang="en-US"/>
          </a:p>
        </p:txBody>
      </p:sp>
    </p:spTree>
    <p:extLst>
      <p:ext uri="{BB962C8B-B14F-4D97-AF65-F5344CB8AC3E}">
        <p14:creationId xmlns:p14="http://schemas.microsoft.com/office/powerpoint/2010/main" val="219185474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Graphic: permission granted from BS&amp;B Systems</a:t>
            </a:r>
            <a:endParaRPr lang="en-US" dirty="0" smtClean="0"/>
          </a:p>
          <a:p>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pPr/>
              <a:t>79</a:t>
            </a:fld>
            <a:endParaRPr lang="en-US"/>
          </a:p>
        </p:txBody>
      </p:sp>
    </p:spTree>
    <p:extLst>
      <p:ext uri="{BB962C8B-B14F-4D97-AF65-F5344CB8AC3E}">
        <p14:creationId xmlns:p14="http://schemas.microsoft.com/office/powerpoint/2010/main" val="323683540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an employee or worker, you have a responsibility to comply with OSHA</a:t>
            </a:r>
            <a:r>
              <a:rPr lang="en-US" baseline="0" dirty="0" smtClean="0"/>
              <a:t> standards.  Not only is it required by OSHA, by abiding by safety and health rules, you can assure that you are being responsible for your safety.  </a:t>
            </a:r>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pPr/>
              <a:t>80</a:t>
            </a:fld>
            <a:endParaRPr lang="en-US"/>
          </a:p>
        </p:txBody>
      </p:sp>
    </p:spTree>
    <p:extLst>
      <p:ext uri="{BB962C8B-B14F-4D97-AF65-F5344CB8AC3E}">
        <p14:creationId xmlns:p14="http://schemas.microsoft.com/office/powerpoint/2010/main" val="36455446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an employee, you have the right to know.  You</a:t>
            </a:r>
            <a:r>
              <a:rPr lang="en-US" baseline="0" dirty="0" smtClean="0"/>
              <a:t> have the right to work in a safe work environment, and this includes knowing about any hazardous chemicals you might be exposed to.  You have the right to information regarding injuries and illnesses that occur at your workplace.  You have the right to inform employers of unsafe work environments and the right to resolution of those issues.  If hazards aren’t addressed, you have the right to share that information with OSHA without retaliation.   It is required that you have training, and your right as an employee to be trained specifically on hazards in your facility.     </a:t>
            </a:r>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pPr/>
              <a:t>81</a:t>
            </a:fld>
            <a:endParaRPr lang="en-US"/>
          </a:p>
        </p:txBody>
      </p:sp>
    </p:spTree>
    <p:extLst>
      <p:ext uri="{BB962C8B-B14F-4D97-AF65-F5344CB8AC3E}">
        <p14:creationId xmlns:p14="http://schemas.microsoft.com/office/powerpoint/2010/main" val="194495166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Just as workers</a:t>
            </a:r>
            <a:r>
              <a:rPr lang="en-US" baseline="0" dirty="0" smtClean="0"/>
              <a:t> have responsibilities, employers do as well.  Employers responsibilities are centered around providing the required information necessary to workers to keep them safe.  Included in those responsibilities are the right to provide a hazard free workplace and comply with OSHA standards.  In addition, provide training as required by OSHA, keep records of all injuries and illnesses.  In addition, employees can not be discriminated against when exercising their rights, so as an employer it is important to understand workers rights as well.  </a:t>
            </a:r>
          </a:p>
          <a:p>
            <a:r>
              <a:rPr lang="en-US" baseline="0" dirty="0" smtClean="0"/>
              <a:t>In addition, as an employer, there is responsibility of providing and paying for PPE as required to perform a job safely.   </a:t>
            </a:r>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pPr/>
              <a:t>82</a:t>
            </a:fld>
            <a:endParaRPr lang="en-US"/>
          </a:p>
        </p:txBody>
      </p:sp>
    </p:spTree>
    <p:extLst>
      <p:ext uri="{BB962C8B-B14F-4D97-AF65-F5344CB8AC3E}">
        <p14:creationId xmlns:p14="http://schemas.microsoft.com/office/powerpoint/2010/main" val="264330325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an employee, you are free to file a complaint in the event that your safety and health issues aren’t addressed locally.  </a:t>
            </a:r>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pPr/>
              <a:t>83</a:t>
            </a:fld>
            <a:endParaRPr lang="en-US"/>
          </a:p>
        </p:txBody>
      </p:sp>
    </p:spTree>
    <p:extLst>
      <p:ext uri="{BB962C8B-B14F-4D97-AF65-F5344CB8AC3E}">
        <p14:creationId xmlns:p14="http://schemas.microsoft.com/office/powerpoint/2010/main" val="297019276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Section 11(c) of the Act prohibits your employer from discharging or in any manner retaliating against you or any worker for exercising your rights under the Act. We've covered many of your rights under OSHA earlier. Can you recall some of them? Depending upon the circumstances of the case, "discrimination" can include: firing or laying off; demoting; denying overtime or promotion; disciplining; reducing pay or hours, and other actions. If you believe your employer has discriminated against you because you exercised your safety and health rights, contact your local OSHA Office right away. The OSH Act gives you only 30 days from the condition</a:t>
            </a:r>
            <a:r>
              <a:rPr lang="en-US" baseline="0" dirty="0" smtClean="0"/>
              <a:t> </a:t>
            </a:r>
            <a:r>
              <a:rPr lang="en-US" dirty="0" smtClean="0"/>
              <a:t>to report discrimination.  If you would like any additional information regarding Whistleblower</a:t>
            </a:r>
            <a:r>
              <a:rPr lang="en-US" baseline="0" dirty="0" smtClean="0"/>
              <a:t> protection, please reference the appendix which further discusses the protection.  </a:t>
            </a:r>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pPr/>
              <a:t>84</a:t>
            </a:fld>
            <a:endParaRPr lang="en-US"/>
          </a:p>
        </p:txBody>
      </p:sp>
    </p:spTree>
    <p:extLst>
      <p:ext uri="{BB962C8B-B14F-4D97-AF65-F5344CB8AC3E}">
        <p14:creationId xmlns:p14="http://schemas.microsoft.com/office/powerpoint/2010/main" val="323025663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pPr/>
              <a:t>85</a:t>
            </a:fld>
            <a:endParaRPr lang="en-US"/>
          </a:p>
        </p:txBody>
      </p:sp>
    </p:spTree>
    <p:extLst>
      <p:ext uri="{BB962C8B-B14F-4D97-AF65-F5344CB8AC3E}">
        <p14:creationId xmlns:p14="http://schemas.microsoft.com/office/powerpoint/2010/main" val="31393374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a:p>
            <a:pPr eaLnBrk="1" hangingPunct="1">
              <a:spcBef>
                <a:spcPct val="0"/>
              </a:spcBef>
            </a:pPr>
            <a:r>
              <a:rPr lang="en-US" altLang="en-US" dirty="0" smtClean="0"/>
              <a:t>Only three elements are needed for a fire, an ignition source, fuel or for the purposes of our discussions, combustible dust, and oxygen.  A fire will burn hot, or flash, but add confinement and dispersion to the mix and you have the deadly ingredients for an explosion.  </a:t>
            </a:r>
          </a:p>
          <a:p>
            <a:pPr eaLnBrk="1" hangingPunct="1">
              <a:spcBef>
                <a:spcPct val="0"/>
              </a:spcBef>
            </a:pPr>
            <a:endParaRPr lang="en-US" altLang="en-US" dirty="0" smtClean="0"/>
          </a:p>
          <a:p>
            <a:pPr eaLnBrk="1" hangingPunct="1">
              <a:spcBef>
                <a:spcPct val="0"/>
              </a:spcBef>
            </a:pPr>
            <a:r>
              <a:rPr lang="en-US" altLang="en-US" dirty="0" smtClean="0"/>
              <a:t>Due to the smaller particle size, grain dust is even more explosive than coal dust.  Coal dust, an actual fuel!</a:t>
            </a:r>
          </a:p>
          <a:p>
            <a:pPr eaLnBrk="1" hangingPunct="1">
              <a:spcBef>
                <a:spcPct val="0"/>
              </a:spcBef>
            </a:pPr>
            <a:endParaRPr lang="en-US" altLang="en-US" dirty="0" smtClean="0"/>
          </a:p>
          <a:p>
            <a:pPr eaLnBrk="1" hangingPunct="1">
              <a:spcBef>
                <a:spcPct val="0"/>
              </a:spcBef>
            </a:pPr>
            <a:r>
              <a:rPr lang="en-US" altLang="en-US" dirty="0" smtClean="0"/>
              <a:t>Lets talk about each one individually.  </a:t>
            </a:r>
          </a:p>
          <a:p>
            <a:pPr eaLnBrk="1" hangingPunct="1">
              <a:spcBef>
                <a:spcPct val="0"/>
              </a:spcBef>
            </a:pPr>
            <a:endParaRPr lang="en-US" altLang="en-US" dirty="0"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37931725" indent="-37474525"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A133E1CA-401F-4E70-88F3-468296A85953}" type="slidenum">
              <a:rPr lang="en-US" altLang="en-US" smtClean="0"/>
              <a:pPr eaLnBrk="1" hangingPunct="1">
                <a:spcBef>
                  <a:spcPct val="0"/>
                </a:spcBef>
              </a:pPr>
              <a:t>9</a:t>
            </a:fld>
            <a:endParaRPr lang="en-US" altLang="en-US" smtClean="0"/>
          </a:p>
        </p:txBody>
      </p:sp>
    </p:spTree>
    <p:extLst>
      <p:ext uri="{BB962C8B-B14F-4D97-AF65-F5344CB8AC3E}">
        <p14:creationId xmlns:p14="http://schemas.microsoft.com/office/powerpoint/2010/main" val="16828889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a:p>
            <a:pPr eaLnBrk="1" hangingPunct="1">
              <a:spcBef>
                <a:spcPct val="0"/>
              </a:spcBef>
            </a:pPr>
            <a:r>
              <a:rPr lang="en-US" altLang="en-US" dirty="0" smtClean="0"/>
              <a:t>Only three elements are needed for a fire, an ignition source, fuel or for the purposes of our discussions, combustible dust, and oxygen.  A fire will burn hot, or flash, but add confinement and dispersion to the mix and you have the deadly ingredients for an explosion.  </a:t>
            </a:r>
          </a:p>
          <a:p>
            <a:pPr eaLnBrk="1" hangingPunct="1">
              <a:spcBef>
                <a:spcPct val="0"/>
              </a:spcBef>
            </a:pPr>
            <a:endParaRPr lang="en-US" altLang="en-US" dirty="0" smtClean="0"/>
          </a:p>
          <a:p>
            <a:pPr eaLnBrk="1" hangingPunct="1">
              <a:spcBef>
                <a:spcPct val="0"/>
              </a:spcBef>
            </a:pPr>
            <a:r>
              <a:rPr lang="en-US" altLang="en-US" dirty="0" smtClean="0"/>
              <a:t>Due to the smaller particle size, grain dust is even more explosive than coal dust.  Coal dust, an actual fuel!</a:t>
            </a:r>
          </a:p>
          <a:p>
            <a:pPr eaLnBrk="1" hangingPunct="1">
              <a:spcBef>
                <a:spcPct val="0"/>
              </a:spcBef>
            </a:pPr>
            <a:endParaRPr lang="en-US" altLang="en-US" dirty="0" smtClean="0"/>
          </a:p>
          <a:p>
            <a:pPr eaLnBrk="1" hangingPunct="1">
              <a:spcBef>
                <a:spcPct val="0"/>
              </a:spcBef>
            </a:pPr>
            <a:r>
              <a:rPr lang="en-US" altLang="en-US" dirty="0" smtClean="0"/>
              <a:t>Lets talk about each one individually.  </a:t>
            </a:r>
          </a:p>
          <a:p>
            <a:pPr eaLnBrk="1" hangingPunct="1">
              <a:spcBef>
                <a:spcPct val="0"/>
              </a:spcBef>
            </a:pPr>
            <a:endParaRPr lang="en-US" altLang="en-US" dirty="0"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37931725" indent="-37474525"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A133E1CA-401F-4E70-88F3-468296A85953}" type="slidenum">
              <a:rPr lang="en-US" altLang="en-US" smtClean="0"/>
              <a:pPr eaLnBrk="1" hangingPunct="1">
                <a:spcBef>
                  <a:spcPct val="0"/>
                </a:spcBef>
              </a:pPr>
              <a:t>10</a:t>
            </a:fld>
            <a:endParaRPr lang="en-US" altLang="en-US" smtClean="0"/>
          </a:p>
        </p:txBody>
      </p:sp>
    </p:spTree>
    <p:extLst>
      <p:ext uri="{BB962C8B-B14F-4D97-AF65-F5344CB8AC3E}">
        <p14:creationId xmlns:p14="http://schemas.microsoft.com/office/powerpoint/2010/main" val="1682888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508447-DE3B-46A1-AA1E-3188FE1F0CA9}" type="datetime1">
              <a:rPr lang="en-US" smtClean="0"/>
              <a:pPr/>
              <a:t>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99E02A-697B-4DBE-8CFF-C1D4620DD032}" type="slidenum">
              <a:rPr lang="en-US" smtClean="0"/>
              <a:pPr/>
              <a:t>‹#›</a:t>
            </a:fld>
            <a:endParaRPr lang="en-US"/>
          </a:p>
        </p:txBody>
      </p:sp>
    </p:spTree>
    <p:extLst>
      <p:ext uri="{BB962C8B-B14F-4D97-AF65-F5344CB8AC3E}">
        <p14:creationId xmlns:p14="http://schemas.microsoft.com/office/powerpoint/2010/main" val="1071482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19BB99-D7C7-4369-8B69-7F4EEE40BF3E}" type="datetime1">
              <a:rPr lang="en-US" smtClean="0"/>
              <a:pPr/>
              <a:t>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99E02A-697B-4DBE-8CFF-C1D4620DD032}" type="slidenum">
              <a:rPr lang="en-US" smtClean="0"/>
              <a:pPr/>
              <a:t>‹#›</a:t>
            </a:fld>
            <a:endParaRPr lang="en-US"/>
          </a:p>
        </p:txBody>
      </p:sp>
    </p:spTree>
    <p:extLst>
      <p:ext uri="{BB962C8B-B14F-4D97-AF65-F5344CB8AC3E}">
        <p14:creationId xmlns:p14="http://schemas.microsoft.com/office/powerpoint/2010/main" val="2290420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194D6D-400E-4862-80AD-9906D11D55A0}" type="datetime1">
              <a:rPr lang="en-US" smtClean="0"/>
              <a:pPr/>
              <a:t>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99E02A-697B-4DBE-8CFF-C1D4620DD032}" type="slidenum">
              <a:rPr lang="en-US" smtClean="0"/>
              <a:pPr/>
              <a:t>‹#›</a:t>
            </a:fld>
            <a:endParaRPr lang="en-US"/>
          </a:p>
        </p:txBody>
      </p:sp>
    </p:spTree>
    <p:extLst>
      <p:ext uri="{BB962C8B-B14F-4D97-AF65-F5344CB8AC3E}">
        <p14:creationId xmlns:p14="http://schemas.microsoft.com/office/powerpoint/2010/main" val="35937675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100" y="74613"/>
            <a:ext cx="8229600" cy="6286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7239000" y="6858000"/>
            <a:ext cx="1905000" cy="457200"/>
          </a:xfrm>
        </p:spPr>
        <p:txBody>
          <a:bodyPr/>
          <a:lstStyle>
            <a:lvl1pPr>
              <a:defRPr/>
            </a:lvl1pPr>
          </a:lstStyle>
          <a:p>
            <a:fld id="{DD975E1D-1F68-4E4B-BED4-88961719D894}" type="slidenum">
              <a:rPr lang="en-US" altLang="en-US"/>
              <a:pPr/>
              <a:t>‹#›</a:t>
            </a:fld>
            <a:endParaRPr lang="en-US" altLang="en-US"/>
          </a:p>
        </p:txBody>
      </p:sp>
    </p:spTree>
    <p:extLst>
      <p:ext uri="{BB962C8B-B14F-4D97-AF65-F5344CB8AC3E}">
        <p14:creationId xmlns:p14="http://schemas.microsoft.com/office/powerpoint/2010/main" val="317163892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19100" y="74613"/>
            <a:ext cx="8229600" cy="6286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248400"/>
            <a:ext cx="1905000" cy="457200"/>
          </a:xfrm>
        </p:spPr>
        <p:txBody>
          <a:bodyPr/>
          <a:lstStyle>
            <a:lvl1pPr>
              <a:defRPr/>
            </a:lvl1pPr>
          </a:lstStyle>
          <a:p>
            <a:endParaRPr lang="en-US" alt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8" name="Slide Number Placeholder 7"/>
          <p:cNvSpPr>
            <a:spLocks noGrp="1"/>
          </p:cNvSpPr>
          <p:nvPr>
            <p:ph type="sldNum" sz="quarter" idx="12"/>
          </p:nvPr>
        </p:nvSpPr>
        <p:spPr>
          <a:xfrm>
            <a:off x="7239000" y="6858000"/>
            <a:ext cx="1905000" cy="457200"/>
          </a:xfrm>
        </p:spPr>
        <p:txBody>
          <a:bodyPr/>
          <a:lstStyle>
            <a:lvl1pPr>
              <a:defRPr/>
            </a:lvl1pPr>
          </a:lstStyle>
          <a:p>
            <a:fld id="{C96A40BE-BF40-41D1-8C3F-C5FB73BC1FE6}" type="slidenum">
              <a:rPr lang="en-US" altLang="en-US"/>
              <a:pPr/>
              <a:t>‹#›</a:t>
            </a:fld>
            <a:endParaRPr lang="en-US" altLang="en-US"/>
          </a:p>
        </p:txBody>
      </p:sp>
    </p:spTree>
    <p:extLst>
      <p:ext uri="{BB962C8B-B14F-4D97-AF65-F5344CB8AC3E}">
        <p14:creationId xmlns:p14="http://schemas.microsoft.com/office/powerpoint/2010/main" val="368058485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99E02A-697B-4DBE-8CFF-C1D4620DD032}" type="slidenum">
              <a:rPr lang="en-US" smtClean="0"/>
              <a:pPr/>
              <a:t>‹#›</a:t>
            </a:fld>
            <a:endParaRPr lang="en-US"/>
          </a:p>
        </p:txBody>
      </p:sp>
    </p:spTree>
    <p:extLst>
      <p:ext uri="{BB962C8B-B14F-4D97-AF65-F5344CB8AC3E}">
        <p14:creationId xmlns:p14="http://schemas.microsoft.com/office/powerpoint/2010/main" val="3817856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4A7C3E-4106-4121-81D4-66351F043309}" type="datetime1">
              <a:rPr lang="en-US" smtClean="0"/>
              <a:pPr/>
              <a:t>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99E02A-697B-4DBE-8CFF-C1D4620DD032}" type="slidenum">
              <a:rPr lang="en-US" smtClean="0"/>
              <a:pPr/>
              <a:t>‹#›</a:t>
            </a:fld>
            <a:endParaRPr lang="en-US"/>
          </a:p>
        </p:txBody>
      </p:sp>
    </p:spTree>
    <p:extLst>
      <p:ext uri="{BB962C8B-B14F-4D97-AF65-F5344CB8AC3E}">
        <p14:creationId xmlns:p14="http://schemas.microsoft.com/office/powerpoint/2010/main" val="3578060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DD8670A-6684-4C02-8C29-57C7C41BE496}" type="datetime1">
              <a:rPr lang="en-US" smtClean="0"/>
              <a:pPr/>
              <a:t>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99E02A-697B-4DBE-8CFF-C1D4620DD032}" type="slidenum">
              <a:rPr lang="en-US" smtClean="0"/>
              <a:pPr/>
              <a:t>‹#›</a:t>
            </a:fld>
            <a:endParaRPr lang="en-US"/>
          </a:p>
        </p:txBody>
      </p:sp>
    </p:spTree>
    <p:extLst>
      <p:ext uri="{BB962C8B-B14F-4D97-AF65-F5344CB8AC3E}">
        <p14:creationId xmlns:p14="http://schemas.microsoft.com/office/powerpoint/2010/main" val="3913412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F289FD-353A-42E7-85BA-2D1A17B0B905}" type="datetime1">
              <a:rPr lang="en-US" smtClean="0"/>
              <a:pPr/>
              <a:t>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99E02A-697B-4DBE-8CFF-C1D4620DD032}" type="slidenum">
              <a:rPr lang="en-US" smtClean="0"/>
              <a:pPr/>
              <a:t>‹#›</a:t>
            </a:fld>
            <a:endParaRPr lang="en-US"/>
          </a:p>
        </p:txBody>
      </p:sp>
    </p:spTree>
    <p:extLst>
      <p:ext uri="{BB962C8B-B14F-4D97-AF65-F5344CB8AC3E}">
        <p14:creationId xmlns:p14="http://schemas.microsoft.com/office/powerpoint/2010/main" val="187011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41BC0F-417D-4F50-971D-158FD785080B}" type="datetime1">
              <a:rPr lang="en-US" smtClean="0"/>
              <a:pPr/>
              <a:t>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99E02A-697B-4DBE-8CFF-C1D4620DD032}" type="slidenum">
              <a:rPr lang="en-US" smtClean="0"/>
              <a:pPr/>
              <a:t>‹#›</a:t>
            </a:fld>
            <a:endParaRPr lang="en-US"/>
          </a:p>
        </p:txBody>
      </p:sp>
    </p:spTree>
    <p:extLst>
      <p:ext uri="{BB962C8B-B14F-4D97-AF65-F5344CB8AC3E}">
        <p14:creationId xmlns:p14="http://schemas.microsoft.com/office/powerpoint/2010/main" val="1068609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3FE201-594D-40DD-9B73-481E9FBE5BDC}" type="datetime1">
              <a:rPr lang="en-US" smtClean="0"/>
              <a:pPr/>
              <a:t>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99E02A-697B-4DBE-8CFF-C1D4620DD032}" type="slidenum">
              <a:rPr lang="en-US" smtClean="0"/>
              <a:pPr/>
              <a:t>‹#›</a:t>
            </a:fld>
            <a:endParaRPr lang="en-US"/>
          </a:p>
        </p:txBody>
      </p:sp>
    </p:spTree>
    <p:extLst>
      <p:ext uri="{BB962C8B-B14F-4D97-AF65-F5344CB8AC3E}">
        <p14:creationId xmlns:p14="http://schemas.microsoft.com/office/powerpoint/2010/main" val="2856664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1F37B0-4992-42E3-BFD0-C08B411CFE41}" type="datetime1">
              <a:rPr lang="en-US" smtClean="0"/>
              <a:pPr/>
              <a:t>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99E02A-697B-4DBE-8CFF-C1D4620DD032}" type="slidenum">
              <a:rPr lang="en-US" smtClean="0"/>
              <a:pPr/>
              <a:t>‹#›</a:t>
            </a:fld>
            <a:endParaRPr lang="en-US"/>
          </a:p>
        </p:txBody>
      </p:sp>
    </p:spTree>
    <p:extLst>
      <p:ext uri="{BB962C8B-B14F-4D97-AF65-F5344CB8AC3E}">
        <p14:creationId xmlns:p14="http://schemas.microsoft.com/office/powerpoint/2010/main" val="239010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5B8796-C942-4F49-AD7A-71561B8D56CA}" type="datetime1">
              <a:rPr lang="en-US" smtClean="0"/>
              <a:pPr/>
              <a:t>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99E02A-697B-4DBE-8CFF-C1D4620DD032}" type="slidenum">
              <a:rPr lang="en-US" smtClean="0"/>
              <a:pPr/>
              <a:t>‹#›</a:t>
            </a:fld>
            <a:endParaRPr lang="en-US"/>
          </a:p>
        </p:txBody>
      </p:sp>
    </p:spTree>
    <p:extLst>
      <p:ext uri="{BB962C8B-B14F-4D97-AF65-F5344CB8AC3E}">
        <p14:creationId xmlns:p14="http://schemas.microsoft.com/office/powerpoint/2010/main" val="4187982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86C5233-4BE3-4EC0-BEB3-845CA260EDF2}" type="datetime1">
              <a:rPr lang="en-US" smtClean="0"/>
              <a:pPr/>
              <a:t>2/6/2018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699E02A-697B-4DBE-8CFF-C1D4620DD032}" type="slidenum">
              <a:rPr lang="en-US" smtClean="0"/>
              <a:pPr/>
              <a:t>‹#›</a:t>
            </a:fld>
            <a:endParaRPr lang="en-US"/>
          </a:p>
        </p:txBody>
      </p:sp>
    </p:spTree>
    <p:extLst>
      <p:ext uri="{BB962C8B-B14F-4D97-AF65-F5344CB8AC3E}">
        <p14:creationId xmlns:p14="http://schemas.microsoft.com/office/powerpoint/2010/main" val="335207522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2.wmf"/></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4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6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9.xml"/><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6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3.xml"/><Relationship Id="rId1" Type="http://schemas.openxmlformats.org/officeDocument/2006/relationships/slideLayout" Target="../slideLayouts/slideLayout6.xml"/><Relationship Id="rId5" Type="http://schemas.openxmlformats.org/officeDocument/2006/relationships/image" Target="../media/image52.png"/><Relationship Id="rId4" Type="http://schemas.openxmlformats.org/officeDocument/2006/relationships/image" Target="../media/image51.png"/></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7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69.xml"/><Relationship Id="rId1" Type="http://schemas.openxmlformats.org/officeDocument/2006/relationships/slideLayout" Target="../slideLayouts/slideLayout13.xml"/><Relationship Id="rId5" Type="http://schemas.openxmlformats.org/officeDocument/2006/relationships/image" Target="../media/image60.png"/><Relationship Id="rId4" Type="http://schemas.openxmlformats.org/officeDocument/2006/relationships/image" Target="../media/image59.jpe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66000">
              <a:schemeClr val="bg1">
                <a:tint val="50000"/>
                <a:satMod val="180000"/>
              </a:schemeClr>
            </a:gs>
            <a:gs pos="100000">
              <a:schemeClr val="bg1">
                <a:shade val="45000"/>
                <a:satMod val="120000"/>
              </a:schemeClr>
            </a:gs>
          </a:gsLst>
          <a:path path="circle">
            <a:fillToRect r="100000" b="100000"/>
          </a:path>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85799"/>
            <a:ext cx="9144000" cy="1333889"/>
          </a:xfrm>
        </p:spPr>
        <p:txBody>
          <a:bodyPr>
            <a:noAutofit/>
          </a:bodyPr>
          <a:lstStyle/>
          <a:p>
            <a:r>
              <a:rPr lang="en-US" b="1" dirty="0" smtClean="0">
                <a:effectLst>
                  <a:outerShdw blurRad="38100" dist="38100" dir="2700000" algn="tl">
                    <a:srgbClr val="000000">
                      <a:alpha val="43137"/>
                    </a:srgbClr>
                  </a:outerShdw>
                </a:effectLst>
              </a:rPr>
              <a:t>Advanced Methods of Grain Dust Control!</a:t>
            </a:r>
            <a:endParaRPr lang="en-US" b="1" dirty="0">
              <a:effectLst>
                <a:outerShdw blurRad="38100" dist="38100" dir="2700000" algn="tl">
                  <a:srgbClr val="000000">
                    <a:alpha val="43137"/>
                  </a:srgbClr>
                </a:outerShdw>
              </a:effectLst>
            </a:endParaRPr>
          </a:p>
        </p:txBody>
      </p:sp>
      <p:pic>
        <p:nvPicPr>
          <p:cNvPr id="1026" name="Picture 2" title="Grain facility"/>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71600" y="2133600"/>
            <a:ext cx="6400800" cy="3511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477000" y="5644692"/>
            <a:ext cx="1295400" cy="369332"/>
          </a:xfrm>
          <a:prstGeom prst="rect">
            <a:avLst/>
          </a:prstGeom>
          <a:noFill/>
        </p:spPr>
        <p:txBody>
          <a:bodyPr wrap="square" rtlCol="0">
            <a:spAutoFit/>
          </a:bodyPr>
          <a:lstStyle/>
          <a:p>
            <a:r>
              <a:rPr lang="en-US" dirty="0" smtClean="0"/>
              <a:t>Photo: KSU</a:t>
            </a:r>
            <a:endParaRPr lang="en-US" dirty="0"/>
          </a:p>
        </p:txBody>
      </p:sp>
    </p:spTree>
    <p:extLst>
      <p:ext uri="{BB962C8B-B14F-4D97-AF65-F5344CB8AC3E}">
        <p14:creationId xmlns:p14="http://schemas.microsoft.com/office/powerpoint/2010/main" val="10947393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p:cNvSpPr>
            <a:spLocks noGrp="1"/>
          </p:cNvSpPr>
          <p:nvPr>
            <p:ph type="title"/>
          </p:nvPr>
        </p:nvSpPr>
        <p:spPr/>
        <p:txBody>
          <a:bodyPr/>
          <a:lstStyle/>
          <a:p>
            <a:r>
              <a:rPr lang="en-US" dirty="0" smtClean="0"/>
              <a:t>Dust fire &amp; explosion pentagon </a:t>
            </a:r>
            <a:endParaRPr lang="en-US" dirty="0"/>
          </a:p>
        </p:txBody>
      </p:sp>
      <p:pic>
        <p:nvPicPr>
          <p:cNvPr id="20482" name="Content Placeholder 3" title="Picture - dust fire &amp; explosion pentagon (ignition source, confinement of dust cloud, oxygen in air, combustible dust, dispersion of dust particles)"/>
          <p:cNvPicPr>
            <a:picLocks noGrp="1" noChangeAspect="1"/>
          </p:cNvPicPr>
          <p:nvPr>
            <p:ph idx="4294967295"/>
          </p:nvPr>
        </p:nvPicPr>
        <p:blipFill>
          <a:blip r:embed="rId3" cstate="email">
            <a:extLst>
              <a:ext uri="{28A0092B-C50C-407E-A947-70E740481C1C}">
                <a14:useLocalDpi xmlns:a14="http://schemas.microsoft.com/office/drawing/2010/main"/>
              </a:ext>
            </a:extLst>
          </a:blip>
          <a:srcRect/>
          <a:stretch>
            <a:fillRect/>
          </a:stretch>
        </p:blipFill>
        <p:spPr>
          <a:xfrm>
            <a:off x="1143000" y="836814"/>
            <a:ext cx="6648450" cy="4946650"/>
          </a:xfrm>
        </p:spPr>
      </p:pic>
      <p:sp>
        <p:nvSpPr>
          <p:cNvPr id="3" name="TextBox 2"/>
          <p:cNvSpPr txBox="1"/>
          <p:nvPr/>
        </p:nvSpPr>
        <p:spPr>
          <a:xfrm>
            <a:off x="6781800" y="5807075"/>
            <a:ext cx="1295400" cy="369332"/>
          </a:xfrm>
          <a:prstGeom prst="rect">
            <a:avLst/>
          </a:prstGeom>
          <a:noFill/>
        </p:spPr>
        <p:txBody>
          <a:bodyPr wrap="square" rtlCol="0">
            <a:spAutoFit/>
          </a:bodyPr>
          <a:lstStyle/>
          <a:p>
            <a:r>
              <a:rPr lang="en-US" dirty="0" smtClean="0"/>
              <a:t>Photo: KSU</a:t>
            </a:r>
            <a:endParaRPr lang="en-US" dirty="0"/>
          </a:p>
        </p:txBody>
      </p:sp>
    </p:spTree>
    <p:extLst>
      <p:ext uri="{BB962C8B-B14F-4D97-AF65-F5344CB8AC3E}">
        <p14:creationId xmlns:p14="http://schemas.microsoft.com/office/powerpoint/2010/main" val="23543156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fontAlgn="auto" hangingPunct="1">
              <a:spcAft>
                <a:spcPts val="0"/>
              </a:spcAft>
              <a:defRPr/>
            </a:pPr>
            <a:r>
              <a:rPr lang="en-US" altLang="en-US" smtClean="0">
                <a:effectLst>
                  <a:outerShdw blurRad="38100" dist="38100" dir="2700000" algn="tl">
                    <a:srgbClr val="C0C0C0"/>
                  </a:outerShdw>
                </a:effectLst>
                <a:latin typeface="Times New Roman" pitchFamily="18" charset="0"/>
              </a:rPr>
              <a:t>Oxygen</a:t>
            </a:r>
          </a:p>
        </p:txBody>
      </p:sp>
      <p:pic>
        <p:nvPicPr>
          <p:cNvPr id="21507" name="Content Placeholder 1" descr="MP900387697.JPG" title="Picture - element Oxygen"/>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742950" y="2696750"/>
            <a:ext cx="3657600" cy="2609088"/>
          </a:xfrm>
        </p:spPr>
      </p:pic>
      <p:sp>
        <p:nvSpPr>
          <p:cNvPr id="21508" name="Content Placeholder 5"/>
          <p:cNvSpPr>
            <a:spLocks noGrp="1"/>
          </p:cNvSpPr>
          <p:nvPr>
            <p:ph sz="half" idx="2"/>
          </p:nvPr>
        </p:nvSpPr>
        <p:spPr>
          <a:xfrm>
            <a:off x="365125" y="1600200"/>
            <a:ext cx="8626475" cy="4525963"/>
          </a:xfrm>
          <a:prstGeom prst="rect">
            <a:avLst/>
          </a:prstGeom>
        </p:spPr>
        <p:txBody>
          <a:bodyPr/>
          <a:lstStyle/>
          <a:p>
            <a:pPr eaLnBrk="1" hangingPunct="1"/>
            <a:r>
              <a:rPr lang="en-US" altLang="en-US" dirty="0" smtClean="0"/>
              <a:t>Always present</a:t>
            </a:r>
          </a:p>
          <a:p>
            <a:pPr lvl="1" eaLnBrk="1" hangingPunct="1"/>
            <a:r>
              <a:rPr lang="en-US" altLang="en-US" dirty="0" smtClean="0"/>
              <a:t>Air is approximately 20% oxygen</a:t>
            </a:r>
          </a:p>
          <a:p>
            <a:pPr eaLnBrk="1" hangingPunct="1"/>
            <a:r>
              <a:rPr lang="en-US" altLang="en-US" dirty="0" smtClean="0"/>
              <a:t>Can’t be eliminated in grain handling and processing facilities</a:t>
            </a:r>
          </a:p>
          <a:p>
            <a:pPr eaLnBrk="1" hangingPunct="1"/>
            <a:endParaRPr lang="en-US" altLang="en-US" dirty="0" smtClean="0"/>
          </a:p>
        </p:txBody>
      </p:sp>
    </p:spTree>
    <p:extLst>
      <p:ext uri="{BB962C8B-B14F-4D97-AF65-F5344CB8AC3E}">
        <p14:creationId xmlns:p14="http://schemas.microsoft.com/office/powerpoint/2010/main" val="42129466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altLang="en-US" smtClean="0">
                <a:effectLst>
                  <a:outerShdw blurRad="38100" dist="38100" dir="2700000" algn="tl">
                    <a:srgbClr val="C0C0C0"/>
                  </a:outerShdw>
                </a:effectLst>
                <a:latin typeface="Times New Roman" pitchFamily="18" charset="0"/>
              </a:rPr>
              <a:t>Fuel – Combustible Dust</a:t>
            </a:r>
          </a:p>
        </p:txBody>
      </p:sp>
      <p:sp>
        <p:nvSpPr>
          <p:cNvPr id="22531" name="Content Placeholder 3"/>
          <p:cNvSpPr>
            <a:spLocks noGrp="1"/>
          </p:cNvSpPr>
          <p:nvPr>
            <p:ph sz="half" idx="1"/>
          </p:nvPr>
        </p:nvSpPr>
        <p:spPr>
          <a:xfrm>
            <a:off x="457200" y="1600200"/>
            <a:ext cx="5638800" cy="4525963"/>
          </a:xfrm>
        </p:spPr>
        <p:txBody>
          <a:bodyPr/>
          <a:lstStyle/>
          <a:p>
            <a:pPr eaLnBrk="1" hangingPunct="1"/>
            <a:r>
              <a:rPr lang="en-US" altLang="en-US" dirty="0" smtClean="0"/>
              <a:t>Always present in grain facilities</a:t>
            </a:r>
          </a:p>
          <a:p>
            <a:r>
              <a:rPr lang="en-US" dirty="0"/>
              <a:t>One metric </a:t>
            </a:r>
            <a:r>
              <a:rPr lang="en-US" dirty="0" err="1"/>
              <a:t>tonne</a:t>
            </a:r>
            <a:r>
              <a:rPr lang="en-US" dirty="0"/>
              <a:t> of grain contains about 1-5 kg of dust</a:t>
            </a:r>
            <a:endParaRPr lang="en-US" altLang="en-US" dirty="0" smtClean="0"/>
          </a:p>
          <a:p>
            <a:pPr eaLnBrk="1" hangingPunct="1"/>
            <a:r>
              <a:rPr lang="en-US" altLang="en-US" dirty="0" smtClean="0"/>
              <a:t>Housekeeping is key</a:t>
            </a:r>
          </a:p>
        </p:txBody>
      </p:sp>
      <p:pic>
        <p:nvPicPr>
          <p:cNvPr id="4" name="Content Placeholder 3" title="Picture - dust around the the opening"/>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324600" y="1600200"/>
            <a:ext cx="2648296" cy="3531061"/>
          </a:xfrm>
        </p:spPr>
      </p:pic>
      <p:sp>
        <p:nvSpPr>
          <p:cNvPr id="5" name="TextBox 4"/>
          <p:cNvSpPr txBox="1"/>
          <p:nvPr/>
        </p:nvSpPr>
        <p:spPr>
          <a:xfrm>
            <a:off x="7924800" y="5181600"/>
            <a:ext cx="1028700" cy="276999"/>
          </a:xfrm>
          <a:prstGeom prst="rect">
            <a:avLst/>
          </a:prstGeom>
          <a:noFill/>
        </p:spPr>
        <p:txBody>
          <a:bodyPr wrap="square" rtlCol="0">
            <a:spAutoFit/>
          </a:bodyPr>
          <a:lstStyle/>
          <a:p>
            <a:r>
              <a:rPr lang="en-US" sz="1200" dirty="0" smtClean="0"/>
              <a:t>Photo: KSU</a:t>
            </a:r>
            <a:endParaRPr lang="en-US" sz="1200" dirty="0"/>
          </a:p>
        </p:txBody>
      </p:sp>
    </p:spTree>
    <p:extLst>
      <p:ext uri="{BB962C8B-B14F-4D97-AF65-F5344CB8AC3E}">
        <p14:creationId xmlns:p14="http://schemas.microsoft.com/office/powerpoint/2010/main" val="34622835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altLang="en-US" smtClean="0">
                <a:effectLst>
                  <a:outerShdw blurRad="38100" dist="38100" dir="2700000" algn="tl">
                    <a:srgbClr val="C0C0C0"/>
                  </a:outerShdw>
                </a:effectLst>
                <a:latin typeface="Times New Roman" pitchFamily="18" charset="0"/>
              </a:rPr>
              <a:t>Ignition Source</a:t>
            </a:r>
          </a:p>
        </p:txBody>
      </p:sp>
      <p:sp>
        <p:nvSpPr>
          <p:cNvPr id="23555" name="Content Placeholder 4"/>
          <p:cNvSpPr>
            <a:spLocks noGrp="1"/>
          </p:cNvSpPr>
          <p:nvPr>
            <p:ph sz="half" idx="1"/>
          </p:nvPr>
        </p:nvSpPr>
        <p:spPr/>
        <p:txBody>
          <a:bodyPr/>
          <a:lstStyle/>
          <a:p>
            <a:pPr eaLnBrk="1" hangingPunct="1"/>
            <a:r>
              <a:rPr lang="en-US" altLang="en-US" dirty="0" smtClean="0"/>
              <a:t>Potential sources</a:t>
            </a:r>
          </a:p>
          <a:p>
            <a:pPr lvl="1" eaLnBrk="1" hangingPunct="1"/>
            <a:r>
              <a:rPr lang="en-US" altLang="en-US" sz="2000" dirty="0" smtClean="0"/>
              <a:t>Welding</a:t>
            </a:r>
          </a:p>
          <a:p>
            <a:pPr lvl="1" eaLnBrk="1" hangingPunct="1"/>
            <a:r>
              <a:rPr lang="en-US" altLang="en-US" sz="2000" dirty="0" smtClean="0"/>
              <a:t>Overheated bearings</a:t>
            </a:r>
          </a:p>
          <a:p>
            <a:pPr lvl="1" eaLnBrk="1" hangingPunct="1"/>
            <a:r>
              <a:rPr lang="en-US" altLang="en-US" sz="2000" dirty="0" smtClean="0"/>
              <a:t>Friction from choked legs</a:t>
            </a:r>
          </a:p>
          <a:p>
            <a:pPr lvl="1" eaLnBrk="1" hangingPunct="1"/>
            <a:r>
              <a:rPr lang="en-US" altLang="en-US" sz="2000" dirty="0" smtClean="0"/>
              <a:t>Tramp metal introduced in receiving</a:t>
            </a:r>
          </a:p>
          <a:p>
            <a:pPr lvl="1" eaLnBrk="1" hangingPunct="1"/>
            <a:r>
              <a:rPr lang="en-US" altLang="en-US" sz="2000" dirty="0" smtClean="0"/>
              <a:t>Static Electricity</a:t>
            </a:r>
          </a:p>
          <a:p>
            <a:pPr lvl="1" eaLnBrk="1" hangingPunct="1"/>
            <a:r>
              <a:rPr lang="en-US" altLang="en-US" sz="2000" dirty="0" smtClean="0"/>
              <a:t>Sparks from other sources</a:t>
            </a:r>
          </a:p>
        </p:txBody>
      </p:sp>
      <p:pic>
        <p:nvPicPr>
          <p:cNvPr id="23556" name="Content Placeholder 9" descr="MP900448748.JPG" title="Picture - fire flame"/>
          <p:cNvPicPr>
            <a:picLocks noGrp="1" noChangeAspect="1"/>
          </p:cNvPicPr>
          <p:nvPr>
            <p:ph sz="half" idx="2"/>
          </p:nvPr>
        </p:nvPicPr>
        <p:blipFill>
          <a:blip r:embed="rId3" cstate="email">
            <a:extLst>
              <a:ext uri="{28A0092B-C50C-407E-A947-70E740481C1C}">
                <a14:useLocalDpi xmlns:a14="http://schemas.microsoft.com/office/drawing/2010/main"/>
              </a:ext>
            </a:extLst>
          </a:blip>
          <a:srcRect/>
          <a:stretch>
            <a:fillRect/>
          </a:stretch>
        </p:blipFill>
        <p:spPr>
          <a:xfrm>
            <a:off x="4800600" y="1752600"/>
            <a:ext cx="4041775" cy="3030537"/>
          </a:xfrm>
          <a:prstGeom prst="rect">
            <a:avLst/>
          </a:prstGeom>
        </p:spPr>
      </p:pic>
      <p:sp>
        <p:nvSpPr>
          <p:cNvPr id="5" name="TextBox 4"/>
          <p:cNvSpPr txBox="1"/>
          <p:nvPr/>
        </p:nvSpPr>
        <p:spPr>
          <a:xfrm>
            <a:off x="7772400" y="4800600"/>
            <a:ext cx="1028700" cy="276999"/>
          </a:xfrm>
          <a:prstGeom prst="rect">
            <a:avLst/>
          </a:prstGeom>
          <a:noFill/>
        </p:spPr>
        <p:txBody>
          <a:bodyPr wrap="square" rtlCol="0">
            <a:spAutoFit/>
          </a:bodyPr>
          <a:lstStyle/>
          <a:p>
            <a:r>
              <a:rPr lang="en-US" sz="1200" dirty="0" smtClean="0"/>
              <a:t>Photo: KSU</a:t>
            </a:r>
            <a:endParaRPr lang="en-US" sz="1200" dirty="0"/>
          </a:p>
        </p:txBody>
      </p:sp>
    </p:spTree>
    <p:extLst>
      <p:ext uri="{BB962C8B-B14F-4D97-AF65-F5344CB8AC3E}">
        <p14:creationId xmlns:p14="http://schemas.microsoft.com/office/powerpoint/2010/main" val="41571347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fontAlgn="auto" hangingPunct="1">
              <a:spcAft>
                <a:spcPts val="0"/>
              </a:spcAft>
              <a:defRPr/>
            </a:pPr>
            <a:r>
              <a:rPr lang="en-US" altLang="en-US" smtClean="0">
                <a:effectLst>
                  <a:outerShdw blurRad="38100" dist="38100" dir="2700000" algn="tl">
                    <a:srgbClr val="C0C0C0"/>
                  </a:outerShdw>
                </a:effectLst>
                <a:latin typeface="Times New Roman" pitchFamily="18" charset="0"/>
              </a:rPr>
              <a:t>Dispersion</a:t>
            </a:r>
          </a:p>
        </p:txBody>
      </p:sp>
      <p:sp>
        <p:nvSpPr>
          <p:cNvPr id="24579" name="Content Placeholder 3"/>
          <p:cNvSpPr>
            <a:spLocks noGrp="1"/>
          </p:cNvSpPr>
          <p:nvPr>
            <p:ph sz="half" idx="1"/>
          </p:nvPr>
        </p:nvSpPr>
        <p:spPr>
          <a:xfrm>
            <a:off x="457200" y="1600200"/>
            <a:ext cx="4038600" cy="4343399"/>
          </a:xfrm>
        </p:spPr>
        <p:txBody>
          <a:bodyPr>
            <a:normAutofit/>
          </a:bodyPr>
          <a:lstStyle/>
          <a:p>
            <a:pPr eaLnBrk="1" hangingPunct="1"/>
            <a:r>
              <a:rPr lang="en-US" altLang="en-US" dirty="0" smtClean="0"/>
              <a:t>The particle size of dust is very small</a:t>
            </a:r>
            <a:endParaRPr lang="en-US" altLang="en-US" dirty="0" smtClean="0">
              <a:solidFill>
                <a:srgbClr val="FF0000"/>
              </a:solidFill>
            </a:endParaRPr>
          </a:p>
          <a:p>
            <a:pPr eaLnBrk="1" hangingPunct="1"/>
            <a:r>
              <a:rPr lang="en-US" altLang="en-US" dirty="0" smtClean="0"/>
              <a:t>Dust particles dispersed in air as dust clouds</a:t>
            </a:r>
          </a:p>
          <a:p>
            <a:pPr eaLnBrk="1" hangingPunct="1"/>
            <a:r>
              <a:rPr lang="en-US" altLang="en-US" dirty="0" smtClean="0"/>
              <a:t>Dispersion of dust settled due to primary explosion</a:t>
            </a:r>
          </a:p>
        </p:txBody>
      </p:sp>
      <p:pic>
        <p:nvPicPr>
          <p:cNvPr id="24580" name="Content Placeholder 7" descr="00319_s_8ac6nbqzl0757.jpg" title="Picture - dispersion of grain dust"/>
          <p:cNvPicPr>
            <a:picLocks noGrp="1" noChangeAspect="1"/>
          </p:cNvPicPr>
          <p:nvPr>
            <p:ph sz="half" idx="2"/>
          </p:nvPr>
        </p:nvPicPr>
        <p:blipFill>
          <a:blip r:embed="rId3" cstate="email">
            <a:extLst>
              <a:ext uri="{28A0092B-C50C-407E-A947-70E740481C1C}">
                <a14:useLocalDpi xmlns:a14="http://schemas.microsoft.com/office/drawing/2010/main"/>
              </a:ext>
            </a:extLst>
          </a:blip>
          <a:srcRect/>
          <a:stretch>
            <a:fillRect/>
          </a:stretch>
        </p:blipFill>
        <p:spPr>
          <a:xfrm>
            <a:off x="4648200" y="1828800"/>
            <a:ext cx="4025900" cy="2744787"/>
          </a:xfrm>
          <a:prstGeom prst="rect">
            <a:avLst/>
          </a:prstGeom>
        </p:spPr>
      </p:pic>
      <p:sp>
        <p:nvSpPr>
          <p:cNvPr id="6" name="TextBox 5"/>
          <p:cNvSpPr txBox="1"/>
          <p:nvPr/>
        </p:nvSpPr>
        <p:spPr>
          <a:xfrm>
            <a:off x="7772400" y="4572000"/>
            <a:ext cx="914400" cy="276999"/>
          </a:xfrm>
          <a:prstGeom prst="rect">
            <a:avLst/>
          </a:prstGeom>
          <a:noFill/>
        </p:spPr>
        <p:txBody>
          <a:bodyPr wrap="square" rtlCol="0">
            <a:spAutoFit/>
          </a:bodyPr>
          <a:lstStyle/>
          <a:p>
            <a:r>
              <a:rPr lang="en-US" sz="1200" dirty="0" smtClean="0"/>
              <a:t>Photo: KSU</a:t>
            </a:r>
            <a:endParaRPr lang="en-US" sz="1200" dirty="0"/>
          </a:p>
        </p:txBody>
      </p:sp>
    </p:spTree>
    <p:extLst>
      <p:ext uri="{BB962C8B-B14F-4D97-AF65-F5344CB8AC3E}">
        <p14:creationId xmlns:p14="http://schemas.microsoft.com/office/powerpoint/2010/main" val="13610269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altLang="en-US" dirty="0" smtClean="0">
                <a:effectLst>
                  <a:outerShdw blurRad="38100" dist="38100" dir="2700000" algn="tl">
                    <a:srgbClr val="C0C0C0"/>
                  </a:outerShdw>
                </a:effectLst>
                <a:latin typeface="Times New Roman" pitchFamily="18" charset="0"/>
              </a:rPr>
              <a:t>Confinement</a:t>
            </a:r>
          </a:p>
        </p:txBody>
      </p:sp>
      <p:pic>
        <p:nvPicPr>
          <p:cNvPr id="4" name="Content Placeholder 3" title="Picture - dust collectors"/>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6099737" y="1421476"/>
            <a:ext cx="2705793" cy="3607724"/>
          </a:xfrm>
        </p:spPr>
      </p:pic>
      <p:sp>
        <p:nvSpPr>
          <p:cNvPr id="25604" name="Content Placeholder 3"/>
          <p:cNvSpPr>
            <a:spLocks noGrp="1"/>
          </p:cNvSpPr>
          <p:nvPr>
            <p:ph sz="half" idx="2"/>
          </p:nvPr>
        </p:nvSpPr>
        <p:spPr>
          <a:xfrm>
            <a:off x="365125" y="1600200"/>
            <a:ext cx="5197475" cy="4525963"/>
          </a:xfrm>
          <a:prstGeom prst="rect">
            <a:avLst/>
          </a:prstGeom>
        </p:spPr>
        <p:txBody>
          <a:bodyPr/>
          <a:lstStyle/>
          <a:p>
            <a:pPr eaLnBrk="1" hangingPunct="1"/>
            <a:r>
              <a:rPr lang="en-US" altLang="en-US" b="1" dirty="0" smtClean="0">
                <a:solidFill>
                  <a:srgbClr val="7030A0"/>
                </a:solidFill>
              </a:rPr>
              <a:t>List several areas within a grain processing facility that are confined</a:t>
            </a:r>
          </a:p>
          <a:p>
            <a:pPr eaLnBrk="1" hangingPunct="1"/>
            <a:r>
              <a:rPr lang="en-US" altLang="en-US" dirty="0" smtClean="0"/>
              <a:t>Not necessarily enclosed space, think restricted movement</a:t>
            </a:r>
          </a:p>
        </p:txBody>
      </p:sp>
      <p:sp>
        <p:nvSpPr>
          <p:cNvPr id="5" name="TextBox 4"/>
          <p:cNvSpPr txBox="1"/>
          <p:nvPr/>
        </p:nvSpPr>
        <p:spPr>
          <a:xfrm>
            <a:off x="7924800" y="5029200"/>
            <a:ext cx="914400" cy="276999"/>
          </a:xfrm>
          <a:prstGeom prst="rect">
            <a:avLst/>
          </a:prstGeom>
          <a:noFill/>
        </p:spPr>
        <p:txBody>
          <a:bodyPr wrap="square" rtlCol="0">
            <a:spAutoFit/>
          </a:bodyPr>
          <a:lstStyle/>
          <a:p>
            <a:r>
              <a:rPr lang="en-US" sz="1200" dirty="0" smtClean="0"/>
              <a:t>Photo: KSU</a:t>
            </a:r>
            <a:endParaRPr lang="en-US" sz="1200" dirty="0"/>
          </a:p>
        </p:txBody>
      </p:sp>
    </p:spTree>
    <p:extLst>
      <p:ext uri="{BB962C8B-B14F-4D97-AF65-F5344CB8AC3E}">
        <p14:creationId xmlns:p14="http://schemas.microsoft.com/office/powerpoint/2010/main" val="22557270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162" y="612733"/>
            <a:ext cx="8610600" cy="914400"/>
          </a:xfrm>
        </p:spPr>
        <p:txBody>
          <a:bodyPr>
            <a:normAutofit/>
          </a:bodyPr>
          <a:lstStyle/>
          <a:p>
            <a:r>
              <a:rPr lang="en-US" dirty="0" smtClean="0"/>
              <a:t>Primary and Secondary Explosions</a:t>
            </a:r>
            <a:endParaRPr lang="en-US" dirty="0"/>
          </a:p>
        </p:txBody>
      </p:sp>
      <p:sp>
        <p:nvSpPr>
          <p:cNvPr id="5" name="Cloud" title="Picture - gray cloud"/>
          <p:cNvSpPr>
            <a:spLocks noChangeAspect="1" noEditPoints="1" noChangeArrowheads="1"/>
          </p:cNvSpPr>
          <p:nvPr/>
        </p:nvSpPr>
        <p:spPr bwMode="auto">
          <a:xfrm flipV="1">
            <a:off x="5648427" y="2310802"/>
            <a:ext cx="2743200" cy="1838325"/>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B2B2B2"/>
          </a:solidFill>
          <a:ln w="9525">
            <a:solidFill>
              <a:srgbClr val="000000"/>
            </a:solidFill>
            <a:miter lim="800000"/>
            <a:headEnd/>
            <a:tailEnd/>
          </a:ln>
          <a:effectLst>
            <a:outerShdw dist="107763" dir="2700000" algn="ctr" rotWithShape="0">
              <a:srgbClr val="808080"/>
            </a:outerShdw>
          </a:effectLst>
        </p:spPr>
        <p:txBody>
          <a:bodyPr/>
          <a:lstStyle/>
          <a:p>
            <a:pPr eaLnBrk="0" hangingPunct="0">
              <a:defRPr/>
            </a:pPr>
            <a:endParaRPr lang="en-US">
              <a:latin typeface="Arial" charset="0"/>
              <a:cs typeface="+mn-cs"/>
            </a:endParaRPr>
          </a:p>
        </p:txBody>
      </p:sp>
      <p:sp>
        <p:nvSpPr>
          <p:cNvPr id="6" name="Text Box 3"/>
          <p:cNvSpPr txBox="1">
            <a:spLocks noChangeArrowheads="1"/>
          </p:cNvSpPr>
          <p:nvPr/>
        </p:nvSpPr>
        <p:spPr bwMode="auto">
          <a:xfrm>
            <a:off x="304800" y="2971800"/>
            <a:ext cx="2133600" cy="2246769"/>
          </a:xfrm>
          <a:prstGeom prst="rect">
            <a:avLst/>
          </a:prstGeom>
          <a:noFill/>
          <a:ln>
            <a:noFill/>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2800" dirty="0" smtClean="0"/>
              <a:t>2. A primary explosion disturbs </a:t>
            </a:r>
            <a:r>
              <a:rPr lang="en-US" sz="2800" dirty="0"/>
              <a:t>the settled dust into a cloud</a:t>
            </a:r>
          </a:p>
        </p:txBody>
      </p:sp>
      <p:sp>
        <p:nvSpPr>
          <p:cNvPr id="7" name="Text Box 4"/>
          <p:cNvSpPr txBox="1">
            <a:spLocks noChangeArrowheads="1"/>
          </p:cNvSpPr>
          <p:nvPr/>
        </p:nvSpPr>
        <p:spPr bwMode="auto">
          <a:xfrm>
            <a:off x="5611984" y="4324350"/>
            <a:ext cx="3657600" cy="1815882"/>
          </a:xfrm>
          <a:prstGeom prst="rect">
            <a:avLst/>
          </a:prstGeom>
          <a:noFill/>
          <a:ln>
            <a:noFill/>
          </a:ln>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2800" dirty="0" smtClean="0"/>
              <a:t>3. Dust </a:t>
            </a:r>
            <a:r>
              <a:rPr lang="en-US" sz="2800" dirty="0"/>
              <a:t>cloud is ignited and </a:t>
            </a:r>
            <a:r>
              <a:rPr lang="en-US" sz="2800" dirty="0" smtClean="0"/>
              <a:t>a secondary explosion happens</a:t>
            </a:r>
            <a:endParaRPr lang="en-US" sz="2800" dirty="0"/>
          </a:p>
        </p:txBody>
      </p:sp>
      <p:grpSp>
        <p:nvGrpSpPr>
          <p:cNvPr id="8" name="Group 6" title="Illustration - a primary explosion disturbs the settled dust into a cloud"/>
          <p:cNvGrpSpPr>
            <a:grpSpLocks/>
          </p:cNvGrpSpPr>
          <p:nvPr/>
        </p:nvGrpSpPr>
        <p:grpSpPr bwMode="auto">
          <a:xfrm>
            <a:off x="2269849" y="2793581"/>
            <a:ext cx="4648200" cy="1560513"/>
            <a:chOff x="1824" y="1392"/>
            <a:chExt cx="3744" cy="1511"/>
          </a:xfrm>
        </p:grpSpPr>
        <p:sp>
          <p:nvSpPr>
            <p:cNvPr id="9" name="AutoShape 7"/>
            <p:cNvSpPr>
              <a:spLocks noChangeArrowheads="1"/>
            </p:cNvSpPr>
            <p:nvPr/>
          </p:nvSpPr>
          <p:spPr bwMode="auto">
            <a:xfrm>
              <a:off x="1824" y="1679"/>
              <a:ext cx="1248" cy="1199"/>
            </a:xfrm>
            <a:prstGeom prst="irregularSeal1">
              <a:avLst/>
            </a:prstGeom>
            <a:gradFill rotWithShape="1">
              <a:gsLst>
                <a:gs pos="0">
                  <a:srgbClr val="FFFF00"/>
                </a:gs>
                <a:gs pos="50000">
                  <a:schemeClr val="hlink"/>
                </a:gs>
                <a:gs pos="100000">
                  <a:srgbClr val="FFFF00"/>
                </a:gs>
              </a:gsLst>
              <a:lin ang="5400000" scaled="1"/>
            </a:gradFill>
            <a:ln w="9525">
              <a:solidFill>
                <a:schemeClr val="tx1"/>
              </a:solidFill>
              <a:miter lim="800000"/>
              <a:headEnd/>
              <a:tailEnd/>
            </a:ln>
            <a:effectLst/>
          </p:spPr>
          <p:txBody>
            <a:bodyPr wrap="none" anchor="ctr"/>
            <a:lstStyle/>
            <a:p>
              <a:pPr eaLnBrk="0" hangingPunct="0">
                <a:defRPr/>
              </a:pPr>
              <a:endParaRPr lang="en-US">
                <a:latin typeface="Arial" charset="0"/>
                <a:cs typeface="+mn-cs"/>
              </a:endParaRPr>
            </a:p>
          </p:txBody>
        </p:sp>
        <p:sp>
          <p:nvSpPr>
            <p:cNvPr id="10" name="AutoShape 8"/>
            <p:cNvSpPr>
              <a:spLocks noChangeArrowheads="1"/>
            </p:cNvSpPr>
            <p:nvPr/>
          </p:nvSpPr>
          <p:spPr bwMode="auto">
            <a:xfrm>
              <a:off x="2880" y="2304"/>
              <a:ext cx="1584" cy="576"/>
            </a:xfrm>
            <a:prstGeom prst="cube">
              <a:avLst>
                <a:gd name="adj" fmla="val 50523"/>
              </a:avLst>
            </a:prstGeom>
            <a:solidFill>
              <a:srgbClr val="FF0000"/>
            </a:solidFill>
            <a:ln w="9525">
              <a:solidFill>
                <a:schemeClr val="tx1"/>
              </a:solidFill>
              <a:miter lim="800000"/>
              <a:headEnd/>
              <a:tailEnd/>
            </a:ln>
          </p:spPr>
          <p:txBody>
            <a:bodyPr wrap="none" anchor="ctr"/>
            <a:lstStyle/>
            <a:p>
              <a:pPr algn="ctr" eaLnBrk="0" hangingPunct="0"/>
              <a:endParaRPr lang="en-US"/>
            </a:p>
          </p:txBody>
        </p:sp>
        <p:sp>
          <p:nvSpPr>
            <p:cNvPr id="11" name="Cloud"/>
            <p:cNvSpPr>
              <a:spLocks noChangeAspect="1" noEditPoints="1" noChangeArrowheads="1"/>
            </p:cNvSpPr>
            <p:nvPr/>
          </p:nvSpPr>
          <p:spPr bwMode="auto">
            <a:xfrm rot="-736349">
              <a:off x="3792" y="1968"/>
              <a:ext cx="1728" cy="63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2"/>
            </a:solidFill>
            <a:ln w="57150">
              <a:noFill/>
              <a:miter lim="800000"/>
              <a:headEnd/>
              <a:tailEnd/>
            </a:ln>
            <a:effectLst>
              <a:outerShdw dist="107763" dir="2700000" algn="ctr" rotWithShape="0">
                <a:srgbClr val="808080"/>
              </a:outerShdw>
            </a:effectLst>
          </p:spPr>
          <p:txBody>
            <a:bodyPr/>
            <a:lstStyle/>
            <a:p>
              <a:pPr eaLnBrk="0" hangingPunct="0">
                <a:defRPr/>
              </a:pPr>
              <a:endParaRPr lang="en-US">
                <a:latin typeface="Arial" charset="0"/>
                <a:cs typeface="+mn-cs"/>
              </a:endParaRPr>
            </a:p>
          </p:txBody>
        </p:sp>
        <p:sp>
          <p:nvSpPr>
            <p:cNvPr id="12" name="Cloud"/>
            <p:cNvSpPr>
              <a:spLocks noChangeAspect="1" noEditPoints="1" noChangeArrowheads="1"/>
            </p:cNvSpPr>
            <p:nvPr/>
          </p:nvSpPr>
          <p:spPr bwMode="auto">
            <a:xfrm>
              <a:off x="3840" y="1392"/>
              <a:ext cx="1728" cy="115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2"/>
            </a:solidFill>
            <a:ln w="9525">
              <a:solidFill>
                <a:srgbClr val="000000"/>
              </a:solidFill>
              <a:miter lim="800000"/>
              <a:headEnd/>
              <a:tailEnd/>
            </a:ln>
            <a:effectLst>
              <a:outerShdw dist="107763" dir="2700000" algn="ctr" rotWithShape="0">
                <a:srgbClr val="808080"/>
              </a:outerShdw>
            </a:effectLst>
          </p:spPr>
          <p:txBody>
            <a:bodyPr/>
            <a:lstStyle/>
            <a:p>
              <a:pPr eaLnBrk="0" hangingPunct="0">
                <a:defRPr/>
              </a:pPr>
              <a:endParaRPr lang="en-US">
                <a:latin typeface="Arial" charset="0"/>
                <a:cs typeface="+mn-cs"/>
              </a:endParaRPr>
            </a:p>
          </p:txBody>
        </p:sp>
        <p:sp>
          <p:nvSpPr>
            <p:cNvPr id="13" name="Freeform 11"/>
            <p:cNvSpPr>
              <a:spLocks/>
            </p:cNvSpPr>
            <p:nvPr/>
          </p:nvSpPr>
          <p:spPr bwMode="auto">
            <a:xfrm>
              <a:off x="4080" y="1976"/>
              <a:ext cx="616" cy="256"/>
            </a:xfrm>
            <a:custGeom>
              <a:avLst/>
              <a:gdLst>
                <a:gd name="T0" fmla="*/ 0 w 616"/>
                <a:gd name="T1" fmla="*/ 256 h 256"/>
                <a:gd name="T2" fmla="*/ 296 w 616"/>
                <a:gd name="T3" fmla="*/ 216 h 256"/>
                <a:gd name="T4" fmla="*/ 528 w 616"/>
                <a:gd name="T5" fmla="*/ 88 h 256"/>
                <a:gd name="T6" fmla="*/ 616 w 616"/>
                <a:gd name="T7" fmla="*/ 48 h 256"/>
                <a:gd name="T8" fmla="*/ 608 w 616"/>
                <a:gd name="T9" fmla="*/ 24 h 256"/>
                <a:gd name="T10" fmla="*/ 616 w 616"/>
                <a:gd name="T11" fmla="*/ 0 h 256"/>
                <a:gd name="T12" fmla="*/ 0 60000 65536"/>
                <a:gd name="T13" fmla="*/ 0 60000 65536"/>
                <a:gd name="T14" fmla="*/ 0 60000 65536"/>
                <a:gd name="T15" fmla="*/ 0 60000 65536"/>
                <a:gd name="T16" fmla="*/ 0 60000 65536"/>
                <a:gd name="T17" fmla="*/ 0 60000 65536"/>
                <a:gd name="T18" fmla="*/ 0 w 616"/>
                <a:gd name="T19" fmla="*/ 0 h 256"/>
                <a:gd name="T20" fmla="*/ 616 w 616"/>
                <a:gd name="T21" fmla="*/ 256 h 256"/>
              </a:gdLst>
              <a:ahLst/>
              <a:cxnLst>
                <a:cxn ang="T12">
                  <a:pos x="T0" y="T1"/>
                </a:cxn>
                <a:cxn ang="T13">
                  <a:pos x="T2" y="T3"/>
                </a:cxn>
                <a:cxn ang="T14">
                  <a:pos x="T4" y="T5"/>
                </a:cxn>
                <a:cxn ang="T15">
                  <a:pos x="T6" y="T7"/>
                </a:cxn>
                <a:cxn ang="T16">
                  <a:pos x="T8" y="T9"/>
                </a:cxn>
                <a:cxn ang="T17">
                  <a:pos x="T10" y="T11"/>
                </a:cxn>
              </a:cxnLst>
              <a:rect l="T18" t="T19" r="T20" b="T21"/>
              <a:pathLst>
                <a:path w="616" h="256">
                  <a:moveTo>
                    <a:pt x="0" y="256"/>
                  </a:moveTo>
                  <a:cubicBezTo>
                    <a:pt x="67" y="249"/>
                    <a:pt x="232" y="232"/>
                    <a:pt x="296" y="216"/>
                  </a:cubicBezTo>
                  <a:cubicBezTo>
                    <a:pt x="385" y="193"/>
                    <a:pt x="451" y="132"/>
                    <a:pt x="528" y="88"/>
                  </a:cubicBezTo>
                  <a:cubicBezTo>
                    <a:pt x="542" y="46"/>
                    <a:pt x="572" y="54"/>
                    <a:pt x="616" y="48"/>
                  </a:cubicBezTo>
                  <a:cubicBezTo>
                    <a:pt x="613" y="40"/>
                    <a:pt x="608" y="32"/>
                    <a:pt x="608" y="24"/>
                  </a:cubicBezTo>
                  <a:cubicBezTo>
                    <a:pt x="608" y="16"/>
                    <a:pt x="616" y="0"/>
                    <a:pt x="616" y="0"/>
                  </a:cubicBezTo>
                </a:path>
              </a:pathLst>
            </a:custGeom>
            <a:noFill/>
            <a:ln w="57150">
              <a:solidFill>
                <a:srgbClr val="4D4D4D"/>
              </a:solidFill>
              <a:prstDash val="dash"/>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 name="Freeform 12"/>
            <p:cNvSpPr>
              <a:spLocks/>
            </p:cNvSpPr>
            <p:nvPr/>
          </p:nvSpPr>
          <p:spPr bwMode="auto">
            <a:xfrm>
              <a:off x="3952" y="2255"/>
              <a:ext cx="936" cy="265"/>
            </a:xfrm>
            <a:custGeom>
              <a:avLst/>
              <a:gdLst>
                <a:gd name="T0" fmla="*/ 0 w 936"/>
                <a:gd name="T1" fmla="*/ 1 h 265"/>
                <a:gd name="T2" fmla="*/ 504 w 936"/>
                <a:gd name="T3" fmla="*/ 41 h 265"/>
                <a:gd name="T4" fmla="*/ 688 w 936"/>
                <a:gd name="T5" fmla="*/ 97 h 265"/>
                <a:gd name="T6" fmla="*/ 800 w 936"/>
                <a:gd name="T7" fmla="*/ 169 h 265"/>
                <a:gd name="T8" fmla="*/ 936 w 936"/>
                <a:gd name="T9" fmla="*/ 265 h 265"/>
                <a:gd name="T10" fmla="*/ 0 60000 65536"/>
                <a:gd name="T11" fmla="*/ 0 60000 65536"/>
                <a:gd name="T12" fmla="*/ 0 60000 65536"/>
                <a:gd name="T13" fmla="*/ 0 60000 65536"/>
                <a:gd name="T14" fmla="*/ 0 60000 65536"/>
                <a:gd name="T15" fmla="*/ 0 w 936"/>
                <a:gd name="T16" fmla="*/ 0 h 265"/>
                <a:gd name="T17" fmla="*/ 936 w 936"/>
                <a:gd name="T18" fmla="*/ 265 h 265"/>
              </a:gdLst>
              <a:ahLst/>
              <a:cxnLst>
                <a:cxn ang="T10">
                  <a:pos x="T0" y="T1"/>
                </a:cxn>
                <a:cxn ang="T11">
                  <a:pos x="T2" y="T3"/>
                </a:cxn>
                <a:cxn ang="T12">
                  <a:pos x="T4" y="T5"/>
                </a:cxn>
                <a:cxn ang="T13">
                  <a:pos x="T6" y="T7"/>
                </a:cxn>
                <a:cxn ang="T14">
                  <a:pos x="T8" y="T9"/>
                </a:cxn>
              </a:cxnLst>
              <a:rect l="T15" t="T16" r="T17" b="T18"/>
              <a:pathLst>
                <a:path w="936" h="265">
                  <a:moveTo>
                    <a:pt x="0" y="1"/>
                  </a:moveTo>
                  <a:cubicBezTo>
                    <a:pt x="168" y="7"/>
                    <a:pt x="340" y="0"/>
                    <a:pt x="504" y="41"/>
                  </a:cubicBezTo>
                  <a:cubicBezTo>
                    <a:pt x="572" y="58"/>
                    <a:pt x="628" y="57"/>
                    <a:pt x="688" y="97"/>
                  </a:cubicBezTo>
                  <a:cubicBezTo>
                    <a:pt x="717" y="140"/>
                    <a:pt x="759" y="142"/>
                    <a:pt x="800" y="169"/>
                  </a:cubicBezTo>
                  <a:cubicBezTo>
                    <a:pt x="827" y="250"/>
                    <a:pt x="909" y="210"/>
                    <a:pt x="936" y="265"/>
                  </a:cubicBezTo>
                </a:path>
              </a:pathLst>
            </a:custGeom>
            <a:noFill/>
            <a:ln w="57150">
              <a:solidFill>
                <a:srgbClr val="4D4D4D"/>
              </a:solidFill>
              <a:prstDash val="dash"/>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 name="Freeform 13"/>
            <p:cNvSpPr>
              <a:spLocks/>
            </p:cNvSpPr>
            <p:nvPr/>
          </p:nvSpPr>
          <p:spPr bwMode="auto">
            <a:xfrm rot="-673548">
              <a:off x="4048" y="2160"/>
              <a:ext cx="936" cy="265"/>
            </a:xfrm>
            <a:custGeom>
              <a:avLst/>
              <a:gdLst>
                <a:gd name="T0" fmla="*/ 0 w 936"/>
                <a:gd name="T1" fmla="*/ 1 h 265"/>
                <a:gd name="T2" fmla="*/ 504 w 936"/>
                <a:gd name="T3" fmla="*/ 41 h 265"/>
                <a:gd name="T4" fmla="*/ 688 w 936"/>
                <a:gd name="T5" fmla="*/ 97 h 265"/>
                <a:gd name="T6" fmla="*/ 800 w 936"/>
                <a:gd name="T7" fmla="*/ 169 h 265"/>
                <a:gd name="T8" fmla="*/ 936 w 936"/>
                <a:gd name="T9" fmla="*/ 265 h 265"/>
                <a:gd name="T10" fmla="*/ 0 60000 65536"/>
                <a:gd name="T11" fmla="*/ 0 60000 65536"/>
                <a:gd name="T12" fmla="*/ 0 60000 65536"/>
                <a:gd name="T13" fmla="*/ 0 60000 65536"/>
                <a:gd name="T14" fmla="*/ 0 60000 65536"/>
                <a:gd name="T15" fmla="*/ 0 w 936"/>
                <a:gd name="T16" fmla="*/ 0 h 265"/>
                <a:gd name="T17" fmla="*/ 936 w 936"/>
                <a:gd name="T18" fmla="*/ 265 h 265"/>
              </a:gdLst>
              <a:ahLst/>
              <a:cxnLst>
                <a:cxn ang="T10">
                  <a:pos x="T0" y="T1"/>
                </a:cxn>
                <a:cxn ang="T11">
                  <a:pos x="T2" y="T3"/>
                </a:cxn>
                <a:cxn ang="T12">
                  <a:pos x="T4" y="T5"/>
                </a:cxn>
                <a:cxn ang="T13">
                  <a:pos x="T6" y="T7"/>
                </a:cxn>
                <a:cxn ang="T14">
                  <a:pos x="T8" y="T9"/>
                </a:cxn>
              </a:cxnLst>
              <a:rect l="T15" t="T16" r="T17" b="T18"/>
              <a:pathLst>
                <a:path w="936" h="265">
                  <a:moveTo>
                    <a:pt x="0" y="1"/>
                  </a:moveTo>
                  <a:cubicBezTo>
                    <a:pt x="168" y="7"/>
                    <a:pt x="340" y="0"/>
                    <a:pt x="504" y="41"/>
                  </a:cubicBezTo>
                  <a:cubicBezTo>
                    <a:pt x="572" y="58"/>
                    <a:pt x="628" y="57"/>
                    <a:pt x="688" y="97"/>
                  </a:cubicBezTo>
                  <a:cubicBezTo>
                    <a:pt x="717" y="140"/>
                    <a:pt x="759" y="142"/>
                    <a:pt x="800" y="169"/>
                  </a:cubicBezTo>
                  <a:cubicBezTo>
                    <a:pt x="827" y="250"/>
                    <a:pt x="909" y="210"/>
                    <a:pt x="936" y="265"/>
                  </a:cubicBezTo>
                </a:path>
              </a:pathLst>
            </a:custGeom>
            <a:noFill/>
            <a:ln w="57150">
              <a:solidFill>
                <a:srgbClr val="4D4D4D"/>
              </a:solidFill>
              <a:prstDash val="dash"/>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 name="Cloud"/>
            <p:cNvSpPr>
              <a:spLocks noChangeAspect="1" noEditPoints="1" noChangeArrowheads="1"/>
            </p:cNvSpPr>
            <p:nvPr/>
          </p:nvSpPr>
          <p:spPr bwMode="auto">
            <a:xfrm rot="-5033347">
              <a:off x="3565" y="1995"/>
              <a:ext cx="200" cy="896"/>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2"/>
            </a:solidFill>
            <a:ln w="9525">
              <a:solidFill>
                <a:srgbClr val="000000"/>
              </a:solidFill>
              <a:miter lim="800000"/>
              <a:headEnd/>
              <a:tailEnd/>
            </a:ln>
            <a:effectLst>
              <a:outerShdw dist="107763" dir="2700000" algn="ctr" rotWithShape="0">
                <a:srgbClr val="808080"/>
              </a:outerShdw>
            </a:effectLst>
          </p:spPr>
          <p:txBody>
            <a:bodyPr/>
            <a:lstStyle/>
            <a:p>
              <a:pPr eaLnBrk="0" hangingPunct="0">
                <a:defRPr/>
              </a:pPr>
              <a:endParaRPr lang="en-US">
                <a:latin typeface="Arial" charset="0"/>
                <a:cs typeface="+mn-cs"/>
              </a:endParaRPr>
            </a:p>
          </p:txBody>
        </p:sp>
        <p:sp>
          <p:nvSpPr>
            <p:cNvPr id="17" name="Cloud"/>
            <p:cNvSpPr>
              <a:spLocks noChangeAspect="1" noEditPoints="1" noChangeArrowheads="1"/>
            </p:cNvSpPr>
            <p:nvPr/>
          </p:nvSpPr>
          <p:spPr bwMode="auto">
            <a:xfrm rot="5033347" flipH="1">
              <a:off x="3660" y="1907"/>
              <a:ext cx="201" cy="896"/>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2"/>
            </a:solidFill>
            <a:ln w="9525">
              <a:solidFill>
                <a:srgbClr val="000000"/>
              </a:solidFill>
              <a:miter lim="800000"/>
              <a:headEnd/>
              <a:tailEnd/>
            </a:ln>
            <a:effectLst>
              <a:outerShdw dist="107763" dir="2700000" algn="ctr" rotWithShape="0">
                <a:srgbClr val="808080"/>
              </a:outerShdw>
            </a:effectLst>
          </p:spPr>
          <p:txBody>
            <a:bodyPr/>
            <a:lstStyle/>
            <a:p>
              <a:pPr eaLnBrk="0" hangingPunct="0">
                <a:defRPr/>
              </a:pPr>
              <a:endParaRPr lang="en-US">
                <a:latin typeface="Arial" charset="0"/>
                <a:cs typeface="+mn-cs"/>
              </a:endParaRPr>
            </a:p>
          </p:txBody>
        </p:sp>
        <p:sp>
          <p:nvSpPr>
            <p:cNvPr id="18" name="Arc 16"/>
            <p:cNvSpPr>
              <a:spLocks/>
            </p:cNvSpPr>
            <p:nvPr/>
          </p:nvSpPr>
          <p:spPr bwMode="auto">
            <a:xfrm rot="738853">
              <a:off x="3024" y="1920"/>
              <a:ext cx="432" cy="983"/>
            </a:xfrm>
            <a:custGeom>
              <a:avLst/>
              <a:gdLst>
                <a:gd name="T0" fmla="*/ 0 w 21600"/>
                <a:gd name="T1" fmla="*/ 0 h 27634"/>
                <a:gd name="T2" fmla="*/ 0 w 21600"/>
                <a:gd name="T3" fmla="*/ 0 h 27634"/>
                <a:gd name="T4" fmla="*/ 0 w 21600"/>
                <a:gd name="T5" fmla="*/ 0 h 27634"/>
                <a:gd name="T6" fmla="*/ 0 60000 65536"/>
                <a:gd name="T7" fmla="*/ 0 60000 65536"/>
                <a:gd name="T8" fmla="*/ 0 60000 65536"/>
                <a:gd name="T9" fmla="*/ 0 w 21600"/>
                <a:gd name="T10" fmla="*/ 0 h 27634"/>
                <a:gd name="T11" fmla="*/ 21600 w 21600"/>
                <a:gd name="T12" fmla="*/ 27634 h 27634"/>
              </a:gdLst>
              <a:ahLst/>
              <a:cxnLst>
                <a:cxn ang="T6">
                  <a:pos x="T0" y="T1"/>
                </a:cxn>
                <a:cxn ang="T7">
                  <a:pos x="T2" y="T3"/>
                </a:cxn>
                <a:cxn ang="T8">
                  <a:pos x="T4" y="T5"/>
                </a:cxn>
              </a:cxnLst>
              <a:rect l="T9" t="T10" r="T11" b="T12"/>
              <a:pathLst>
                <a:path w="21600" h="27634" fill="none" extrusionOk="0">
                  <a:moveTo>
                    <a:pt x="-1" y="0"/>
                  </a:moveTo>
                  <a:cubicBezTo>
                    <a:pt x="11929" y="0"/>
                    <a:pt x="21600" y="9670"/>
                    <a:pt x="21600" y="21600"/>
                  </a:cubicBezTo>
                  <a:cubicBezTo>
                    <a:pt x="21600" y="23641"/>
                    <a:pt x="21310" y="25673"/>
                    <a:pt x="20740" y="27634"/>
                  </a:cubicBezTo>
                </a:path>
                <a:path w="21600" h="27634" stroke="0" extrusionOk="0">
                  <a:moveTo>
                    <a:pt x="-1" y="0"/>
                  </a:moveTo>
                  <a:cubicBezTo>
                    <a:pt x="11929" y="0"/>
                    <a:pt x="21600" y="9670"/>
                    <a:pt x="21600" y="21600"/>
                  </a:cubicBezTo>
                  <a:cubicBezTo>
                    <a:pt x="21600" y="23641"/>
                    <a:pt x="21310" y="25673"/>
                    <a:pt x="20740" y="27634"/>
                  </a:cubicBezTo>
                  <a:lnTo>
                    <a:pt x="0" y="21600"/>
                  </a:lnTo>
                  <a:lnTo>
                    <a:pt x="-1" y="0"/>
                  </a:lnTo>
                  <a:close/>
                </a:path>
              </a:pathLst>
            </a:custGeom>
            <a:noFill/>
            <a:ln w="5715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9" name="Arc 17"/>
            <p:cNvSpPr>
              <a:spLocks/>
            </p:cNvSpPr>
            <p:nvPr/>
          </p:nvSpPr>
          <p:spPr bwMode="auto">
            <a:xfrm rot="738853">
              <a:off x="3264" y="1920"/>
              <a:ext cx="432" cy="983"/>
            </a:xfrm>
            <a:custGeom>
              <a:avLst/>
              <a:gdLst>
                <a:gd name="T0" fmla="*/ 0 w 21600"/>
                <a:gd name="T1" fmla="*/ 0 h 27634"/>
                <a:gd name="T2" fmla="*/ 0 w 21600"/>
                <a:gd name="T3" fmla="*/ 0 h 27634"/>
                <a:gd name="T4" fmla="*/ 0 w 21600"/>
                <a:gd name="T5" fmla="*/ 0 h 27634"/>
                <a:gd name="T6" fmla="*/ 0 60000 65536"/>
                <a:gd name="T7" fmla="*/ 0 60000 65536"/>
                <a:gd name="T8" fmla="*/ 0 60000 65536"/>
                <a:gd name="T9" fmla="*/ 0 w 21600"/>
                <a:gd name="T10" fmla="*/ 0 h 27634"/>
                <a:gd name="T11" fmla="*/ 21600 w 21600"/>
                <a:gd name="T12" fmla="*/ 27634 h 27634"/>
              </a:gdLst>
              <a:ahLst/>
              <a:cxnLst>
                <a:cxn ang="T6">
                  <a:pos x="T0" y="T1"/>
                </a:cxn>
                <a:cxn ang="T7">
                  <a:pos x="T2" y="T3"/>
                </a:cxn>
                <a:cxn ang="T8">
                  <a:pos x="T4" y="T5"/>
                </a:cxn>
              </a:cxnLst>
              <a:rect l="T9" t="T10" r="T11" b="T12"/>
              <a:pathLst>
                <a:path w="21600" h="27634" fill="none" extrusionOk="0">
                  <a:moveTo>
                    <a:pt x="-1" y="0"/>
                  </a:moveTo>
                  <a:cubicBezTo>
                    <a:pt x="11929" y="0"/>
                    <a:pt x="21600" y="9670"/>
                    <a:pt x="21600" y="21600"/>
                  </a:cubicBezTo>
                  <a:cubicBezTo>
                    <a:pt x="21600" y="23641"/>
                    <a:pt x="21310" y="25673"/>
                    <a:pt x="20740" y="27634"/>
                  </a:cubicBezTo>
                </a:path>
                <a:path w="21600" h="27634" stroke="0" extrusionOk="0">
                  <a:moveTo>
                    <a:pt x="-1" y="0"/>
                  </a:moveTo>
                  <a:cubicBezTo>
                    <a:pt x="11929" y="0"/>
                    <a:pt x="21600" y="9670"/>
                    <a:pt x="21600" y="21600"/>
                  </a:cubicBezTo>
                  <a:cubicBezTo>
                    <a:pt x="21600" y="23641"/>
                    <a:pt x="21310" y="25673"/>
                    <a:pt x="20740" y="27634"/>
                  </a:cubicBezTo>
                  <a:lnTo>
                    <a:pt x="0" y="21600"/>
                  </a:lnTo>
                  <a:lnTo>
                    <a:pt x="-1" y="0"/>
                  </a:lnTo>
                  <a:close/>
                </a:path>
              </a:pathLst>
            </a:custGeom>
            <a:noFill/>
            <a:ln w="5715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 name="Freeform 18"/>
            <p:cNvSpPr>
              <a:spLocks/>
            </p:cNvSpPr>
            <p:nvPr/>
          </p:nvSpPr>
          <p:spPr bwMode="auto">
            <a:xfrm>
              <a:off x="4472" y="1904"/>
              <a:ext cx="616" cy="256"/>
            </a:xfrm>
            <a:custGeom>
              <a:avLst/>
              <a:gdLst>
                <a:gd name="T0" fmla="*/ 0 w 616"/>
                <a:gd name="T1" fmla="*/ 256 h 256"/>
                <a:gd name="T2" fmla="*/ 296 w 616"/>
                <a:gd name="T3" fmla="*/ 216 h 256"/>
                <a:gd name="T4" fmla="*/ 528 w 616"/>
                <a:gd name="T5" fmla="*/ 88 h 256"/>
                <a:gd name="T6" fmla="*/ 616 w 616"/>
                <a:gd name="T7" fmla="*/ 48 h 256"/>
                <a:gd name="T8" fmla="*/ 608 w 616"/>
                <a:gd name="T9" fmla="*/ 24 h 256"/>
                <a:gd name="T10" fmla="*/ 616 w 616"/>
                <a:gd name="T11" fmla="*/ 0 h 256"/>
                <a:gd name="T12" fmla="*/ 0 60000 65536"/>
                <a:gd name="T13" fmla="*/ 0 60000 65536"/>
                <a:gd name="T14" fmla="*/ 0 60000 65536"/>
                <a:gd name="T15" fmla="*/ 0 60000 65536"/>
                <a:gd name="T16" fmla="*/ 0 60000 65536"/>
                <a:gd name="T17" fmla="*/ 0 60000 65536"/>
                <a:gd name="T18" fmla="*/ 0 w 616"/>
                <a:gd name="T19" fmla="*/ 0 h 256"/>
                <a:gd name="T20" fmla="*/ 616 w 616"/>
                <a:gd name="T21" fmla="*/ 256 h 256"/>
              </a:gdLst>
              <a:ahLst/>
              <a:cxnLst>
                <a:cxn ang="T12">
                  <a:pos x="T0" y="T1"/>
                </a:cxn>
                <a:cxn ang="T13">
                  <a:pos x="T2" y="T3"/>
                </a:cxn>
                <a:cxn ang="T14">
                  <a:pos x="T4" y="T5"/>
                </a:cxn>
                <a:cxn ang="T15">
                  <a:pos x="T6" y="T7"/>
                </a:cxn>
                <a:cxn ang="T16">
                  <a:pos x="T8" y="T9"/>
                </a:cxn>
                <a:cxn ang="T17">
                  <a:pos x="T10" y="T11"/>
                </a:cxn>
              </a:cxnLst>
              <a:rect l="T18" t="T19" r="T20" b="T21"/>
              <a:pathLst>
                <a:path w="616" h="256">
                  <a:moveTo>
                    <a:pt x="0" y="256"/>
                  </a:moveTo>
                  <a:cubicBezTo>
                    <a:pt x="67" y="249"/>
                    <a:pt x="232" y="232"/>
                    <a:pt x="296" y="216"/>
                  </a:cubicBezTo>
                  <a:cubicBezTo>
                    <a:pt x="385" y="193"/>
                    <a:pt x="451" y="132"/>
                    <a:pt x="528" y="88"/>
                  </a:cubicBezTo>
                  <a:cubicBezTo>
                    <a:pt x="542" y="46"/>
                    <a:pt x="572" y="54"/>
                    <a:pt x="616" y="48"/>
                  </a:cubicBezTo>
                  <a:cubicBezTo>
                    <a:pt x="613" y="40"/>
                    <a:pt x="608" y="32"/>
                    <a:pt x="608" y="24"/>
                  </a:cubicBezTo>
                  <a:cubicBezTo>
                    <a:pt x="608" y="16"/>
                    <a:pt x="616" y="0"/>
                    <a:pt x="616" y="0"/>
                  </a:cubicBezTo>
                </a:path>
              </a:pathLst>
            </a:custGeom>
            <a:noFill/>
            <a:ln w="57150">
              <a:solidFill>
                <a:srgbClr val="4D4D4D"/>
              </a:solidFill>
              <a:prstDash val="dash"/>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 name="Freeform 19"/>
            <p:cNvSpPr>
              <a:spLocks/>
            </p:cNvSpPr>
            <p:nvPr/>
          </p:nvSpPr>
          <p:spPr bwMode="auto">
            <a:xfrm rot="-1004518">
              <a:off x="4176" y="1776"/>
              <a:ext cx="616" cy="256"/>
            </a:xfrm>
            <a:custGeom>
              <a:avLst/>
              <a:gdLst>
                <a:gd name="T0" fmla="*/ 0 w 616"/>
                <a:gd name="T1" fmla="*/ 256 h 256"/>
                <a:gd name="T2" fmla="*/ 296 w 616"/>
                <a:gd name="T3" fmla="*/ 216 h 256"/>
                <a:gd name="T4" fmla="*/ 528 w 616"/>
                <a:gd name="T5" fmla="*/ 88 h 256"/>
                <a:gd name="T6" fmla="*/ 616 w 616"/>
                <a:gd name="T7" fmla="*/ 48 h 256"/>
                <a:gd name="T8" fmla="*/ 608 w 616"/>
                <a:gd name="T9" fmla="*/ 24 h 256"/>
                <a:gd name="T10" fmla="*/ 616 w 616"/>
                <a:gd name="T11" fmla="*/ 0 h 256"/>
                <a:gd name="T12" fmla="*/ 0 60000 65536"/>
                <a:gd name="T13" fmla="*/ 0 60000 65536"/>
                <a:gd name="T14" fmla="*/ 0 60000 65536"/>
                <a:gd name="T15" fmla="*/ 0 60000 65536"/>
                <a:gd name="T16" fmla="*/ 0 60000 65536"/>
                <a:gd name="T17" fmla="*/ 0 60000 65536"/>
                <a:gd name="T18" fmla="*/ 0 w 616"/>
                <a:gd name="T19" fmla="*/ 0 h 256"/>
                <a:gd name="T20" fmla="*/ 616 w 616"/>
                <a:gd name="T21" fmla="*/ 256 h 256"/>
              </a:gdLst>
              <a:ahLst/>
              <a:cxnLst>
                <a:cxn ang="T12">
                  <a:pos x="T0" y="T1"/>
                </a:cxn>
                <a:cxn ang="T13">
                  <a:pos x="T2" y="T3"/>
                </a:cxn>
                <a:cxn ang="T14">
                  <a:pos x="T4" y="T5"/>
                </a:cxn>
                <a:cxn ang="T15">
                  <a:pos x="T6" y="T7"/>
                </a:cxn>
                <a:cxn ang="T16">
                  <a:pos x="T8" y="T9"/>
                </a:cxn>
                <a:cxn ang="T17">
                  <a:pos x="T10" y="T11"/>
                </a:cxn>
              </a:cxnLst>
              <a:rect l="T18" t="T19" r="T20" b="T21"/>
              <a:pathLst>
                <a:path w="616" h="256">
                  <a:moveTo>
                    <a:pt x="0" y="256"/>
                  </a:moveTo>
                  <a:cubicBezTo>
                    <a:pt x="67" y="249"/>
                    <a:pt x="232" y="232"/>
                    <a:pt x="296" y="216"/>
                  </a:cubicBezTo>
                  <a:cubicBezTo>
                    <a:pt x="385" y="193"/>
                    <a:pt x="451" y="132"/>
                    <a:pt x="528" y="88"/>
                  </a:cubicBezTo>
                  <a:cubicBezTo>
                    <a:pt x="542" y="46"/>
                    <a:pt x="572" y="54"/>
                    <a:pt x="616" y="48"/>
                  </a:cubicBezTo>
                  <a:cubicBezTo>
                    <a:pt x="613" y="40"/>
                    <a:pt x="608" y="32"/>
                    <a:pt x="608" y="24"/>
                  </a:cubicBezTo>
                  <a:cubicBezTo>
                    <a:pt x="608" y="16"/>
                    <a:pt x="616" y="0"/>
                    <a:pt x="616" y="0"/>
                  </a:cubicBezTo>
                </a:path>
              </a:pathLst>
            </a:custGeom>
            <a:noFill/>
            <a:ln w="57150">
              <a:solidFill>
                <a:srgbClr val="4D4D4D"/>
              </a:solidFill>
              <a:prstDash val="dash"/>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 name="Freeform 20"/>
            <p:cNvSpPr>
              <a:spLocks/>
            </p:cNvSpPr>
            <p:nvPr/>
          </p:nvSpPr>
          <p:spPr bwMode="auto">
            <a:xfrm rot="-1880713">
              <a:off x="3888" y="1712"/>
              <a:ext cx="904" cy="256"/>
            </a:xfrm>
            <a:custGeom>
              <a:avLst/>
              <a:gdLst>
                <a:gd name="T0" fmla="*/ 0 w 616"/>
                <a:gd name="T1" fmla="*/ 256 h 256"/>
                <a:gd name="T2" fmla="*/ 20107 w 616"/>
                <a:gd name="T3" fmla="*/ 216 h 256"/>
                <a:gd name="T4" fmla="*/ 35902 w 616"/>
                <a:gd name="T5" fmla="*/ 88 h 256"/>
                <a:gd name="T6" fmla="*/ 41885 w 616"/>
                <a:gd name="T7" fmla="*/ 48 h 256"/>
                <a:gd name="T8" fmla="*/ 41323 w 616"/>
                <a:gd name="T9" fmla="*/ 24 h 256"/>
                <a:gd name="T10" fmla="*/ 41885 w 616"/>
                <a:gd name="T11" fmla="*/ 0 h 256"/>
                <a:gd name="T12" fmla="*/ 0 60000 65536"/>
                <a:gd name="T13" fmla="*/ 0 60000 65536"/>
                <a:gd name="T14" fmla="*/ 0 60000 65536"/>
                <a:gd name="T15" fmla="*/ 0 60000 65536"/>
                <a:gd name="T16" fmla="*/ 0 60000 65536"/>
                <a:gd name="T17" fmla="*/ 0 60000 65536"/>
                <a:gd name="T18" fmla="*/ 0 w 616"/>
                <a:gd name="T19" fmla="*/ 0 h 256"/>
                <a:gd name="T20" fmla="*/ 616 w 616"/>
                <a:gd name="T21" fmla="*/ 256 h 256"/>
              </a:gdLst>
              <a:ahLst/>
              <a:cxnLst>
                <a:cxn ang="T12">
                  <a:pos x="T0" y="T1"/>
                </a:cxn>
                <a:cxn ang="T13">
                  <a:pos x="T2" y="T3"/>
                </a:cxn>
                <a:cxn ang="T14">
                  <a:pos x="T4" y="T5"/>
                </a:cxn>
                <a:cxn ang="T15">
                  <a:pos x="T6" y="T7"/>
                </a:cxn>
                <a:cxn ang="T16">
                  <a:pos x="T8" y="T9"/>
                </a:cxn>
                <a:cxn ang="T17">
                  <a:pos x="T10" y="T11"/>
                </a:cxn>
              </a:cxnLst>
              <a:rect l="T18" t="T19" r="T20" b="T21"/>
              <a:pathLst>
                <a:path w="616" h="256">
                  <a:moveTo>
                    <a:pt x="0" y="256"/>
                  </a:moveTo>
                  <a:cubicBezTo>
                    <a:pt x="67" y="249"/>
                    <a:pt x="232" y="232"/>
                    <a:pt x="296" y="216"/>
                  </a:cubicBezTo>
                  <a:cubicBezTo>
                    <a:pt x="385" y="193"/>
                    <a:pt x="451" y="132"/>
                    <a:pt x="528" y="88"/>
                  </a:cubicBezTo>
                  <a:cubicBezTo>
                    <a:pt x="542" y="46"/>
                    <a:pt x="572" y="54"/>
                    <a:pt x="616" y="48"/>
                  </a:cubicBezTo>
                  <a:cubicBezTo>
                    <a:pt x="613" y="40"/>
                    <a:pt x="608" y="32"/>
                    <a:pt x="608" y="24"/>
                  </a:cubicBezTo>
                  <a:cubicBezTo>
                    <a:pt x="608" y="16"/>
                    <a:pt x="616" y="0"/>
                    <a:pt x="616" y="0"/>
                  </a:cubicBezTo>
                </a:path>
              </a:pathLst>
            </a:custGeom>
            <a:noFill/>
            <a:ln w="57150">
              <a:solidFill>
                <a:srgbClr val="4D4D4D"/>
              </a:solidFill>
              <a:prstDash val="dash"/>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3" name="Group 21" title="Illustration - Dust cloud is ignited and a secondary explosion happens"/>
          <p:cNvGrpSpPr>
            <a:grpSpLocks/>
          </p:cNvGrpSpPr>
          <p:nvPr/>
        </p:nvGrpSpPr>
        <p:grpSpPr bwMode="auto">
          <a:xfrm>
            <a:off x="3027820" y="4561871"/>
            <a:ext cx="2819400" cy="1704975"/>
            <a:chOff x="912" y="2928"/>
            <a:chExt cx="2448" cy="1480"/>
          </a:xfrm>
        </p:grpSpPr>
        <p:grpSp>
          <p:nvGrpSpPr>
            <p:cNvPr id="24" name="Group 22"/>
            <p:cNvGrpSpPr>
              <a:grpSpLocks/>
            </p:cNvGrpSpPr>
            <p:nvPr/>
          </p:nvGrpSpPr>
          <p:grpSpPr bwMode="auto">
            <a:xfrm>
              <a:off x="912" y="3408"/>
              <a:ext cx="1632" cy="816"/>
              <a:chOff x="912" y="2928"/>
              <a:chExt cx="2592" cy="1296"/>
            </a:xfrm>
          </p:grpSpPr>
          <p:sp>
            <p:nvSpPr>
              <p:cNvPr id="38" name="AutoShape 23"/>
              <p:cNvSpPr>
                <a:spLocks noChangeArrowheads="1"/>
              </p:cNvSpPr>
              <p:nvPr/>
            </p:nvSpPr>
            <p:spPr bwMode="auto">
              <a:xfrm>
                <a:off x="912" y="3648"/>
                <a:ext cx="1584" cy="576"/>
              </a:xfrm>
              <a:prstGeom prst="cube">
                <a:avLst>
                  <a:gd name="adj" fmla="val 50523"/>
                </a:avLst>
              </a:prstGeom>
              <a:solidFill>
                <a:srgbClr val="FF0000"/>
              </a:solidFill>
              <a:ln w="9525">
                <a:solidFill>
                  <a:schemeClr val="tx1"/>
                </a:solidFill>
                <a:miter lim="800000"/>
                <a:headEnd/>
                <a:tailEnd/>
              </a:ln>
            </p:spPr>
            <p:txBody>
              <a:bodyPr wrap="none" anchor="ctr"/>
              <a:lstStyle/>
              <a:p>
                <a:pPr algn="ctr" eaLnBrk="0" hangingPunct="0"/>
                <a:endParaRPr lang="en-US"/>
              </a:p>
            </p:txBody>
          </p:sp>
          <p:sp>
            <p:nvSpPr>
              <p:cNvPr id="39" name="Cloud"/>
              <p:cNvSpPr>
                <a:spLocks noChangeAspect="1" noEditPoints="1" noChangeArrowheads="1"/>
              </p:cNvSpPr>
              <p:nvPr/>
            </p:nvSpPr>
            <p:spPr bwMode="auto">
              <a:xfrm>
                <a:off x="1777" y="2927"/>
                <a:ext cx="1727" cy="1158"/>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2"/>
              </a:solidFill>
              <a:ln w="9525">
                <a:solidFill>
                  <a:srgbClr val="000000"/>
                </a:solidFill>
                <a:miter lim="800000"/>
                <a:headEnd/>
                <a:tailEnd/>
              </a:ln>
              <a:effectLst>
                <a:outerShdw dist="107763" dir="2700000" algn="ctr" rotWithShape="0">
                  <a:srgbClr val="808080"/>
                </a:outerShdw>
              </a:effectLst>
            </p:spPr>
            <p:txBody>
              <a:bodyPr/>
              <a:lstStyle/>
              <a:p>
                <a:pPr eaLnBrk="0" hangingPunct="0">
                  <a:defRPr/>
                </a:pPr>
                <a:endParaRPr lang="en-US">
                  <a:latin typeface="Arial" charset="0"/>
                  <a:cs typeface="+mn-cs"/>
                </a:endParaRPr>
              </a:p>
            </p:txBody>
          </p:sp>
        </p:grpSp>
        <p:sp>
          <p:nvSpPr>
            <p:cNvPr id="25" name="AutoShape 25"/>
            <p:cNvSpPr>
              <a:spLocks noChangeArrowheads="1"/>
            </p:cNvSpPr>
            <p:nvPr/>
          </p:nvSpPr>
          <p:spPr bwMode="auto">
            <a:xfrm>
              <a:off x="1920" y="2928"/>
              <a:ext cx="1440" cy="1344"/>
            </a:xfrm>
            <a:prstGeom prst="irregularSeal2">
              <a:avLst/>
            </a:prstGeom>
            <a:gradFill rotWithShape="1">
              <a:gsLst>
                <a:gs pos="0">
                  <a:srgbClr val="FF0000"/>
                </a:gs>
                <a:gs pos="50000">
                  <a:srgbClr val="FFFF00"/>
                </a:gs>
                <a:gs pos="100000">
                  <a:srgbClr val="FF0000"/>
                </a:gs>
              </a:gsLst>
              <a:lin ang="5400000" scaled="1"/>
            </a:gradFill>
            <a:ln w="38100" algn="ctr">
              <a:solidFill>
                <a:srgbClr val="FFFF00"/>
              </a:solidFill>
              <a:miter lim="800000"/>
              <a:headEnd/>
              <a:tailEnd/>
            </a:ln>
          </p:spPr>
          <p:txBody>
            <a:bodyPr wrap="none" anchor="ctr"/>
            <a:lstStyle/>
            <a:p>
              <a:pPr eaLnBrk="0" hangingPunct="0"/>
              <a:endParaRPr lang="en-US"/>
            </a:p>
          </p:txBody>
        </p:sp>
        <p:grpSp>
          <p:nvGrpSpPr>
            <p:cNvPr id="26" name="Group 26"/>
            <p:cNvGrpSpPr>
              <a:grpSpLocks/>
            </p:cNvGrpSpPr>
            <p:nvPr/>
          </p:nvGrpSpPr>
          <p:grpSpPr bwMode="auto">
            <a:xfrm>
              <a:off x="2328" y="3600"/>
              <a:ext cx="264" cy="808"/>
              <a:chOff x="-576" y="3687"/>
              <a:chExt cx="902" cy="1441"/>
            </a:xfrm>
          </p:grpSpPr>
          <p:sp>
            <p:nvSpPr>
              <p:cNvPr id="27" name="Freeform 27"/>
              <p:cNvSpPr>
                <a:spLocks/>
              </p:cNvSpPr>
              <p:nvPr/>
            </p:nvSpPr>
            <p:spPr bwMode="auto">
              <a:xfrm>
                <a:off x="-554" y="4371"/>
                <a:ext cx="556" cy="721"/>
              </a:xfrm>
              <a:custGeom>
                <a:avLst/>
                <a:gdLst>
                  <a:gd name="T0" fmla="*/ 1 w 1112"/>
                  <a:gd name="T1" fmla="*/ 0 h 1441"/>
                  <a:gd name="T2" fmla="*/ 0 w 1112"/>
                  <a:gd name="T3" fmla="*/ 1 h 1441"/>
                  <a:gd name="T4" fmla="*/ 1 w 1112"/>
                  <a:gd name="T5" fmla="*/ 1 h 1441"/>
                  <a:gd name="T6" fmla="*/ 1 w 1112"/>
                  <a:gd name="T7" fmla="*/ 1 h 1441"/>
                  <a:gd name="T8" fmla="*/ 1 w 1112"/>
                  <a:gd name="T9" fmla="*/ 0 h 1441"/>
                  <a:gd name="T10" fmla="*/ 1 w 1112"/>
                  <a:gd name="T11" fmla="*/ 0 h 1441"/>
                  <a:gd name="T12" fmla="*/ 0 60000 65536"/>
                  <a:gd name="T13" fmla="*/ 0 60000 65536"/>
                  <a:gd name="T14" fmla="*/ 0 60000 65536"/>
                  <a:gd name="T15" fmla="*/ 0 60000 65536"/>
                  <a:gd name="T16" fmla="*/ 0 60000 65536"/>
                  <a:gd name="T17" fmla="*/ 0 60000 65536"/>
                  <a:gd name="T18" fmla="*/ 0 w 1112"/>
                  <a:gd name="T19" fmla="*/ 0 h 1441"/>
                  <a:gd name="T20" fmla="*/ 1112 w 1112"/>
                  <a:gd name="T21" fmla="*/ 1441 h 1441"/>
                </a:gdLst>
                <a:ahLst/>
                <a:cxnLst>
                  <a:cxn ang="T12">
                    <a:pos x="T0" y="T1"/>
                  </a:cxn>
                  <a:cxn ang="T13">
                    <a:pos x="T2" y="T3"/>
                  </a:cxn>
                  <a:cxn ang="T14">
                    <a:pos x="T4" y="T5"/>
                  </a:cxn>
                  <a:cxn ang="T15">
                    <a:pos x="T6" y="T7"/>
                  </a:cxn>
                  <a:cxn ang="T16">
                    <a:pos x="T8" y="T9"/>
                  </a:cxn>
                  <a:cxn ang="T17">
                    <a:pos x="T10" y="T11"/>
                  </a:cxn>
                </a:cxnLst>
                <a:rect l="T18" t="T19" r="T20" b="T21"/>
                <a:pathLst>
                  <a:path w="1112" h="1441">
                    <a:moveTo>
                      <a:pt x="979" y="0"/>
                    </a:moveTo>
                    <a:lnTo>
                      <a:pt x="0" y="1309"/>
                    </a:lnTo>
                    <a:lnTo>
                      <a:pt x="239" y="1441"/>
                    </a:lnTo>
                    <a:lnTo>
                      <a:pt x="1112" y="114"/>
                    </a:lnTo>
                    <a:lnTo>
                      <a:pt x="979" y="0"/>
                    </a:lnTo>
                    <a:close/>
                  </a:path>
                </a:pathLst>
              </a:custGeom>
              <a:solidFill>
                <a:srgbClr val="FFD1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28"/>
              <p:cNvSpPr>
                <a:spLocks/>
              </p:cNvSpPr>
              <p:nvPr/>
            </p:nvSpPr>
            <p:spPr bwMode="auto">
              <a:xfrm>
                <a:off x="-156" y="3713"/>
                <a:ext cx="462" cy="712"/>
              </a:xfrm>
              <a:custGeom>
                <a:avLst/>
                <a:gdLst>
                  <a:gd name="T0" fmla="*/ 1 w 924"/>
                  <a:gd name="T1" fmla="*/ 1 h 1424"/>
                  <a:gd name="T2" fmla="*/ 1 w 924"/>
                  <a:gd name="T3" fmla="*/ 1 h 1424"/>
                  <a:gd name="T4" fmla="*/ 1 w 924"/>
                  <a:gd name="T5" fmla="*/ 1 h 1424"/>
                  <a:gd name="T6" fmla="*/ 1 w 924"/>
                  <a:gd name="T7" fmla="*/ 1 h 1424"/>
                  <a:gd name="T8" fmla="*/ 1 w 924"/>
                  <a:gd name="T9" fmla="*/ 1 h 1424"/>
                  <a:gd name="T10" fmla="*/ 1 w 924"/>
                  <a:gd name="T11" fmla="*/ 1 h 1424"/>
                  <a:gd name="T12" fmla="*/ 1 w 924"/>
                  <a:gd name="T13" fmla="*/ 1 h 1424"/>
                  <a:gd name="T14" fmla="*/ 1 w 924"/>
                  <a:gd name="T15" fmla="*/ 1 h 1424"/>
                  <a:gd name="T16" fmla="*/ 1 w 924"/>
                  <a:gd name="T17" fmla="*/ 1 h 1424"/>
                  <a:gd name="T18" fmla="*/ 1 w 924"/>
                  <a:gd name="T19" fmla="*/ 1 h 1424"/>
                  <a:gd name="T20" fmla="*/ 1 w 924"/>
                  <a:gd name="T21" fmla="*/ 1 h 1424"/>
                  <a:gd name="T22" fmla="*/ 0 w 924"/>
                  <a:gd name="T23" fmla="*/ 1 h 1424"/>
                  <a:gd name="T24" fmla="*/ 0 w 924"/>
                  <a:gd name="T25" fmla="*/ 1 h 1424"/>
                  <a:gd name="T26" fmla="*/ 1 w 924"/>
                  <a:gd name="T27" fmla="*/ 1 h 1424"/>
                  <a:gd name="T28" fmla="*/ 1 w 924"/>
                  <a:gd name="T29" fmla="*/ 1 h 1424"/>
                  <a:gd name="T30" fmla="*/ 1 w 924"/>
                  <a:gd name="T31" fmla="*/ 1 h 1424"/>
                  <a:gd name="T32" fmla="*/ 1 w 924"/>
                  <a:gd name="T33" fmla="*/ 1 h 1424"/>
                  <a:gd name="T34" fmla="*/ 1 w 924"/>
                  <a:gd name="T35" fmla="*/ 1 h 1424"/>
                  <a:gd name="T36" fmla="*/ 1 w 924"/>
                  <a:gd name="T37" fmla="*/ 1 h 1424"/>
                  <a:gd name="T38" fmla="*/ 1 w 924"/>
                  <a:gd name="T39" fmla="*/ 1 h 1424"/>
                  <a:gd name="T40" fmla="*/ 1 w 924"/>
                  <a:gd name="T41" fmla="*/ 1 h 1424"/>
                  <a:gd name="T42" fmla="*/ 1 w 924"/>
                  <a:gd name="T43" fmla="*/ 1 h 1424"/>
                  <a:gd name="T44" fmla="*/ 1 w 924"/>
                  <a:gd name="T45" fmla="*/ 1 h 1424"/>
                  <a:gd name="T46" fmla="*/ 1 w 924"/>
                  <a:gd name="T47" fmla="*/ 1 h 1424"/>
                  <a:gd name="T48" fmla="*/ 1 w 924"/>
                  <a:gd name="T49" fmla="*/ 1 h 1424"/>
                  <a:gd name="T50" fmla="*/ 1 w 924"/>
                  <a:gd name="T51" fmla="*/ 1 h 1424"/>
                  <a:gd name="T52" fmla="*/ 1 w 924"/>
                  <a:gd name="T53" fmla="*/ 1 h 1424"/>
                  <a:gd name="T54" fmla="*/ 1 w 924"/>
                  <a:gd name="T55" fmla="*/ 1 h 1424"/>
                  <a:gd name="T56" fmla="*/ 1 w 924"/>
                  <a:gd name="T57" fmla="*/ 1 h 1424"/>
                  <a:gd name="T58" fmla="*/ 1 w 924"/>
                  <a:gd name="T59" fmla="*/ 1 h 1424"/>
                  <a:gd name="T60" fmla="*/ 1 w 924"/>
                  <a:gd name="T61" fmla="*/ 1 h 1424"/>
                  <a:gd name="T62" fmla="*/ 1 w 924"/>
                  <a:gd name="T63" fmla="*/ 1 h 1424"/>
                  <a:gd name="T64" fmla="*/ 1 w 924"/>
                  <a:gd name="T65" fmla="*/ 1 h 1424"/>
                  <a:gd name="T66" fmla="*/ 1 w 924"/>
                  <a:gd name="T67" fmla="*/ 1 h 1424"/>
                  <a:gd name="T68" fmla="*/ 1 w 924"/>
                  <a:gd name="T69" fmla="*/ 1 h 1424"/>
                  <a:gd name="T70" fmla="*/ 1 w 924"/>
                  <a:gd name="T71" fmla="*/ 1 h 1424"/>
                  <a:gd name="T72" fmla="*/ 1 w 924"/>
                  <a:gd name="T73" fmla="*/ 1 h 1424"/>
                  <a:gd name="T74" fmla="*/ 1 w 924"/>
                  <a:gd name="T75" fmla="*/ 1 h 1424"/>
                  <a:gd name="T76" fmla="*/ 1 w 924"/>
                  <a:gd name="T77" fmla="*/ 1 h 1424"/>
                  <a:gd name="T78" fmla="*/ 1 w 924"/>
                  <a:gd name="T79" fmla="*/ 1 h 1424"/>
                  <a:gd name="T80" fmla="*/ 1 w 924"/>
                  <a:gd name="T81" fmla="*/ 1 h 1424"/>
                  <a:gd name="T82" fmla="*/ 1 w 924"/>
                  <a:gd name="T83" fmla="*/ 1 h 1424"/>
                  <a:gd name="T84" fmla="*/ 1 w 924"/>
                  <a:gd name="T85" fmla="*/ 1 h 1424"/>
                  <a:gd name="T86" fmla="*/ 1 w 924"/>
                  <a:gd name="T87" fmla="*/ 1 h 1424"/>
                  <a:gd name="T88" fmla="*/ 1 w 924"/>
                  <a:gd name="T89" fmla="*/ 1 h 1424"/>
                  <a:gd name="T90" fmla="*/ 1 w 924"/>
                  <a:gd name="T91" fmla="*/ 1 h 1424"/>
                  <a:gd name="T92" fmla="*/ 1 w 924"/>
                  <a:gd name="T93" fmla="*/ 1 h 1424"/>
                  <a:gd name="T94" fmla="*/ 1 w 924"/>
                  <a:gd name="T95" fmla="*/ 1 h 1424"/>
                  <a:gd name="T96" fmla="*/ 1 w 924"/>
                  <a:gd name="T97" fmla="*/ 1 h 1424"/>
                  <a:gd name="T98" fmla="*/ 1 w 924"/>
                  <a:gd name="T99" fmla="*/ 1 h 1424"/>
                  <a:gd name="T100" fmla="*/ 1 w 924"/>
                  <a:gd name="T101" fmla="*/ 1 h 1424"/>
                  <a:gd name="T102" fmla="*/ 1 w 924"/>
                  <a:gd name="T103" fmla="*/ 1 h 1424"/>
                  <a:gd name="T104" fmla="*/ 1 w 924"/>
                  <a:gd name="T105" fmla="*/ 1 h 1424"/>
                  <a:gd name="T106" fmla="*/ 1 w 924"/>
                  <a:gd name="T107" fmla="*/ 1 h 1424"/>
                  <a:gd name="T108" fmla="*/ 1 w 924"/>
                  <a:gd name="T109" fmla="*/ 1 h 1424"/>
                  <a:gd name="T110" fmla="*/ 1 w 924"/>
                  <a:gd name="T111" fmla="*/ 1 h 1424"/>
                  <a:gd name="T112" fmla="*/ 1 w 924"/>
                  <a:gd name="T113" fmla="*/ 1 h 1424"/>
                  <a:gd name="T114" fmla="*/ 1 w 924"/>
                  <a:gd name="T115" fmla="*/ 1 h 1424"/>
                  <a:gd name="T116" fmla="*/ 1 w 924"/>
                  <a:gd name="T117" fmla="*/ 1 h 1424"/>
                  <a:gd name="T118" fmla="*/ 1 w 924"/>
                  <a:gd name="T119" fmla="*/ 1 h 142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24"/>
                  <a:gd name="T181" fmla="*/ 0 h 1424"/>
                  <a:gd name="T182" fmla="*/ 924 w 924"/>
                  <a:gd name="T183" fmla="*/ 1424 h 142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24" h="1424">
                    <a:moveTo>
                      <a:pt x="125" y="1171"/>
                    </a:moveTo>
                    <a:lnTo>
                      <a:pt x="122" y="1166"/>
                    </a:lnTo>
                    <a:lnTo>
                      <a:pt x="118" y="1162"/>
                    </a:lnTo>
                    <a:lnTo>
                      <a:pt x="114" y="1156"/>
                    </a:lnTo>
                    <a:lnTo>
                      <a:pt x="112" y="1148"/>
                    </a:lnTo>
                    <a:lnTo>
                      <a:pt x="106" y="1139"/>
                    </a:lnTo>
                    <a:lnTo>
                      <a:pt x="103" y="1129"/>
                    </a:lnTo>
                    <a:lnTo>
                      <a:pt x="99" y="1120"/>
                    </a:lnTo>
                    <a:lnTo>
                      <a:pt x="95" y="1109"/>
                    </a:lnTo>
                    <a:lnTo>
                      <a:pt x="89" y="1095"/>
                    </a:lnTo>
                    <a:lnTo>
                      <a:pt x="84" y="1082"/>
                    </a:lnTo>
                    <a:lnTo>
                      <a:pt x="78" y="1071"/>
                    </a:lnTo>
                    <a:lnTo>
                      <a:pt x="74" y="1057"/>
                    </a:lnTo>
                    <a:lnTo>
                      <a:pt x="72" y="1048"/>
                    </a:lnTo>
                    <a:lnTo>
                      <a:pt x="68" y="1040"/>
                    </a:lnTo>
                    <a:lnTo>
                      <a:pt x="67" y="1033"/>
                    </a:lnTo>
                    <a:lnTo>
                      <a:pt x="65" y="1027"/>
                    </a:lnTo>
                    <a:lnTo>
                      <a:pt x="63" y="1017"/>
                    </a:lnTo>
                    <a:lnTo>
                      <a:pt x="61" y="1010"/>
                    </a:lnTo>
                    <a:lnTo>
                      <a:pt x="57" y="1002"/>
                    </a:lnTo>
                    <a:lnTo>
                      <a:pt x="57" y="996"/>
                    </a:lnTo>
                    <a:lnTo>
                      <a:pt x="51" y="987"/>
                    </a:lnTo>
                    <a:lnTo>
                      <a:pt x="51" y="979"/>
                    </a:lnTo>
                    <a:lnTo>
                      <a:pt x="48" y="970"/>
                    </a:lnTo>
                    <a:lnTo>
                      <a:pt x="46" y="962"/>
                    </a:lnTo>
                    <a:lnTo>
                      <a:pt x="44" y="955"/>
                    </a:lnTo>
                    <a:lnTo>
                      <a:pt x="40" y="947"/>
                    </a:lnTo>
                    <a:lnTo>
                      <a:pt x="38" y="939"/>
                    </a:lnTo>
                    <a:lnTo>
                      <a:pt x="36" y="932"/>
                    </a:lnTo>
                    <a:lnTo>
                      <a:pt x="32" y="922"/>
                    </a:lnTo>
                    <a:lnTo>
                      <a:pt x="30" y="915"/>
                    </a:lnTo>
                    <a:lnTo>
                      <a:pt x="29" y="907"/>
                    </a:lnTo>
                    <a:lnTo>
                      <a:pt x="27" y="899"/>
                    </a:lnTo>
                    <a:lnTo>
                      <a:pt x="25" y="892"/>
                    </a:lnTo>
                    <a:lnTo>
                      <a:pt x="23" y="884"/>
                    </a:lnTo>
                    <a:lnTo>
                      <a:pt x="21" y="875"/>
                    </a:lnTo>
                    <a:lnTo>
                      <a:pt x="21" y="869"/>
                    </a:lnTo>
                    <a:lnTo>
                      <a:pt x="17" y="861"/>
                    </a:lnTo>
                    <a:lnTo>
                      <a:pt x="17" y="854"/>
                    </a:lnTo>
                    <a:lnTo>
                      <a:pt x="13" y="846"/>
                    </a:lnTo>
                    <a:lnTo>
                      <a:pt x="13" y="841"/>
                    </a:lnTo>
                    <a:lnTo>
                      <a:pt x="10" y="825"/>
                    </a:lnTo>
                    <a:lnTo>
                      <a:pt x="8" y="814"/>
                    </a:lnTo>
                    <a:lnTo>
                      <a:pt x="6" y="803"/>
                    </a:lnTo>
                    <a:lnTo>
                      <a:pt x="4" y="791"/>
                    </a:lnTo>
                    <a:lnTo>
                      <a:pt x="2" y="782"/>
                    </a:lnTo>
                    <a:lnTo>
                      <a:pt x="2" y="772"/>
                    </a:lnTo>
                    <a:lnTo>
                      <a:pt x="0" y="763"/>
                    </a:lnTo>
                    <a:lnTo>
                      <a:pt x="0" y="749"/>
                    </a:lnTo>
                    <a:lnTo>
                      <a:pt x="0" y="738"/>
                    </a:lnTo>
                    <a:lnTo>
                      <a:pt x="0" y="725"/>
                    </a:lnTo>
                    <a:lnTo>
                      <a:pt x="0" y="715"/>
                    </a:lnTo>
                    <a:lnTo>
                      <a:pt x="0" y="707"/>
                    </a:lnTo>
                    <a:lnTo>
                      <a:pt x="0" y="700"/>
                    </a:lnTo>
                    <a:lnTo>
                      <a:pt x="2" y="694"/>
                    </a:lnTo>
                    <a:lnTo>
                      <a:pt x="2" y="685"/>
                    </a:lnTo>
                    <a:lnTo>
                      <a:pt x="4" y="677"/>
                    </a:lnTo>
                    <a:lnTo>
                      <a:pt x="6" y="668"/>
                    </a:lnTo>
                    <a:lnTo>
                      <a:pt x="6" y="660"/>
                    </a:lnTo>
                    <a:lnTo>
                      <a:pt x="6" y="649"/>
                    </a:lnTo>
                    <a:lnTo>
                      <a:pt x="8" y="639"/>
                    </a:lnTo>
                    <a:lnTo>
                      <a:pt x="10" y="630"/>
                    </a:lnTo>
                    <a:lnTo>
                      <a:pt x="10" y="620"/>
                    </a:lnTo>
                    <a:lnTo>
                      <a:pt x="10" y="609"/>
                    </a:lnTo>
                    <a:lnTo>
                      <a:pt x="11" y="599"/>
                    </a:lnTo>
                    <a:lnTo>
                      <a:pt x="13" y="592"/>
                    </a:lnTo>
                    <a:lnTo>
                      <a:pt x="13" y="582"/>
                    </a:lnTo>
                    <a:lnTo>
                      <a:pt x="13" y="571"/>
                    </a:lnTo>
                    <a:lnTo>
                      <a:pt x="15" y="561"/>
                    </a:lnTo>
                    <a:lnTo>
                      <a:pt x="17" y="552"/>
                    </a:lnTo>
                    <a:lnTo>
                      <a:pt x="19" y="542"/>
                    </a:lnTo>
                    <a:lnTo>
                      <a:pt x="19" y="531"/>
                    </a:lnTo>
                    <a:lnTo>
                      <a:pt x="21" y="521"/>
                    </a:lnTo>
                    <a:lnTo>
                      <a:pt x="23" y="512"/>
                    </a:lnTo>
                    <a:lnTo>
                      <a:pt x="25" y="504"/>
                    </a:lnTo>
                    <a:lnTo>
                      <a:pt x="25" y="493"/>
                    </a:lnTo>
                    <a:lnTo>
                      <a:pt x="27" y="483"/>
                    </a:lnTo>
                    <a:lnTo>
                      <a:pt x="27" y="474"/>
                    </a:lnTo>
                    <a:lnTo>
                      <a:pt x="29" y="464"/>
                    </a:lnTo>
                    <a:lnTo>
                      <a:pt x="29" y="453"/>
                    </a:lnTo>
                    <a:lnTo>
                      <a:pt x="30" y="443"/>
                    </a:lnTo>
                    <a:lnTo>
                      <a:pt x="30" y="436"/>
                    </a:lnTo>
                    <a:lnTo>
                      <a:pt x="34" y="428"/>
                    </a:lnTo>
                    <a:lnTo>
                      <a:pt x="34" y="419"/>
                    </a:lnTo>
                    <a:lnTo>
                      <a:pt x="34" y="409"/>
                    </a:lnTo>
                    <a:lnTo>
                      <a:pt x="36" y="401"/>
                    </a:lnTo>
                    <a:lnTo>
                      <a:pt x="38" y="392"/>
                    </a:lnTo>
                    <a:lnTo>
                      <a:pt x="38" y="384"/>
                    </a:lnTo>
                    <a:lnTo>
                      <a:pt x="40" y="377"/>
                    </a:lnTo>
                    <a:lnTo>
                      <a:pt x="40" y="371"/>
                    </a:lnTo>
                    <a:lnTo>
                      <a:pt x="44" y="365"/>
                    </a:lnTo>
                    <a:lnTo>
                      <a:pt x="44" y="350"/>
                    </a:lnTo>
                    <a:lnTo>
                      <a:pt x="46" y="339"/>
                    </a:lnTo>
                    <a:lnTo>
                      <a:pt x="48" y="327"/>
                    </a:lnTo>
                    <a:lnTo>
                      <a:pt x="49" y="322"/>
                    </a:lnTo>
                    <a:lnTo>
                      <a:pt x="49" y="314"/>
                    </a:lnTo>
                    <a:lnTo>
                      <a:pt x="51" y="310"/>
                    </a:lnTo>
                    <a:lnTo>
                      <a:pt x="51" y="306"/>
                    </a:lnTo>
                    <a:lnTo>
                      <a:pt x="262" y="481"/>
                    </a:lnTo>
                    <a:lnTo>
                      <a:pt x="454" y="0"/>
                    </a:lnTo>
                    <a:lnTo>
                      <a:pt x="641" y="422"/>
                    </a:lnTo>
                    <a:lnTo>
                      <a:pt x="874" y="139"/>
                    </a:lnTo>
                    <a:lnTo>
                      <a:pt x="874" y="143"/>
                    </a:lnTo>
                    <a:lnTo>
                      <a:pt x="876" y="151"/>
                    </a:lnTo>
                    <a:lnTo>
                      <a:pt x="876" y="162"/>
                    </a:lnTo>
                    <a:lnTo>
                      <a:pt x="876" y="168"/>
                    </a:lnTo>
                    <a:lnTo>
                      <a:pt x="878" y="175"/>
                    </a:lnTo>
                    <a:lnTo>
                      <a:pt x="880" y="183"/>
                    </a:lnTo>
                    <a:lnTo>
                      <a:pt x="882" y="190"/>
                    </a:lnTo>
                    <a:lnTo>
                      <a:pt x="882" y="198"/>
                    </a:lnTo>
                    <a:lnTo>
                      <a:pt x="884" y="209"/>
                    </a:lnTo>
                    <a:lnTo>
                      <a:pt x="886" y="219"/>
                    </a:lnTo>
                    <a:lnTo>
                      <a:pt x="888" y="230"/>
                    </a:lnTo>
                    <a:lnTo>
                      <a:pt x="888" y="240"/>
                    </a:lnTo>
                    <a:lnTo>
                      <a:pt x="890" y="251"/>
                    </a:lnTo>
                    <a:lnTo>
                      <a:pt x="891" y="263"/>
                    </a:lnTo>
                    <a:lnTo>
                      <a:pt x="895" y="276"/>
                    </a:lnTo>
                    <a:lnTo>
                      <a:pt x="895" y="287"/>
                    </a:lnTo>
                    <a:lnTo>
                      <a:pt x="897" y="303"/>
                    </a:lnTo>
                    <a:lnTo>
                      <a:pt x="899" y="316"/>
                    </a:lnTo>
                    <a:lnTo>
                      <a:pt x="901" y="329"/>
                    </a:lnTo>
                    <a:lnTo>
                      <a:pt x="901" y="343"/>
                    </a:lnTo>
                    <a:lnTo>
                      <a:pt x="903" y="358"/>
                    </a:lnTo>
                    <a:lnTo>
                      <a:pt x="905" y="371"/>
                    </a:lnTo>
                    <a:lnTo>
                      <a:pt x="907" y="388"/>
                    </a:lnTo>
                    <a:lnTo>
                      <a:pt x="907" y="401"/>
                    </a:lnTo>
                    <a:lnTo>
                      <a:pt x="910" y="419"/>
                    </a:lnTo>
                    <a:lnTo>
                      <a:pt x="910" y="434"/>
                    </a:lnTo>
                    <a:lnTo>
                      <a:pt x="914" y="449"/>
                    </a:lnTo>
                    <a:lnTo>
                      <a:pt x="914" y="466"/>
                    </a:lnTo>
                    <a:lnTo>
                      <a:pt x="916" y="481"/>
                    </a:lnTo>
                    <a:lnTo>
                      <a:pt x="916" y="496"/>
                    </a:lnTo>
                    <a:lnTo>
                      <a:pt x="918" y="514"/>
                    </a:lnTo>
                    <a:lnTo>
                      <a:pt x="920" y="529"/>
                    </a:lnTo>
                    <a:lnTo>
                      <a:pt x="920" y="544"/>
                    </a:lnTo>
                    <a:lnTo>
                      <a:pt x="922" y="561"/>
                    </a:lnTo>
                    <a:lnTo>
                      <a:pt x="924" y="578"/>
                    </a:lnTo>
                    <a:lnTo>
                      <a:pt x="924" y="593"/>
                    </a:lnTo>
                    <a:lnTo>
                      <a:pt x="924" y="609"/>
                    </a:lnTo>
                    <a:lnTo>
                      <a:pt x="924" y="626"/>
                    </a:lnTo>
                    <a:lnTo>
                      <a:pt x="924" y="643"/>
                    </a:lnTo>
                    <a:lnTo>
                      <a:pt x="924" y="658"/>
                    </a:lnTo>
                    <a:lnTo>
                      <a:pt x="924" y="673"/>
                    </a:lnTo>
                    <a:lnTo>
                      <a:pt x="924" y="690"/>
                    </a:lnTo>
                    <a:lnTo>
                      <a:pt x="924" y="706"/>
                    </a:lnTo>
                    <a:lnTo>
                      <a:pt x="924" y="721"/>
                    </a:lnTo>
                    <a:lnTo>
                      <a:pt x="922" y="734"/>
                    </a:lnTo>
                    <a:lnTo>
                      <a:pt x="920" y="749"/>
                    </a:lnTo>
                    <a:lnTo>
                      <a:pt x="920" y="765"/>
                    </a:lnTo>
                    <a:lnTo>
                      <a:pt x="920" y="778"/>
                    </a:lnTo>
                    <a:lnTo>
                      <a:pt x="918" y="793"/>
                    </a:lnTo>
                    <a:lnTo>
                      <a:pt x="916" y="806"/>
                    </a:lnTo>
                    <a:lnTo>
                      <a:pt x="916" y="820"/>
                    </a:lnTo>
                    <a:lnTo>
                      <a:pt x="914" y="833"/>
                    </a:lnTo>
                    <a:lnTo>
                      <a:pt x="910" y="844"/>
                    </a:lnTo>
                    <a:lnTo>
                      <a:pt x="909" y="856"/>
                    </a:lnTo>
                    <a:lnTo>
                      <a:pt x="907" y="869"/>
                    </a:lnTo>
                    <a:lnTo>
                      <a:pt x="903" y="880"/>
                    </a:lnTo>
                    <a:lnTo>
                      <a:pt x="901" y="890"/>
                    </a:lnTo>
                    <a:lnTo>
                      <a:pt x="899" y="901"/>
                    </a:lnTo>
                    <a:lnTo>
                      <a:pt x="895" y="911"/>
                    </a:lnTo>
                    <a:lnTo>
                      <a:pt x="891" y="918"/>
                    </a:lnTo>
                    <a:lnTo>
                      <a:pt x="888" y="928"/>
                    </a:lnTo>
                    <a:lnTo>
                      <a:pt x="884" y="937"/>
                    </a:lnTo>
                    <a:lnTo>
                      <a:pt x="880" y="947"/>
                    </a:lnTo>
                    <a:lnTo>
                      <a:pt x="876" y="955"/>
                    </a:lnTo>
                    <a:lnTo>
                      <a:pt x="872" y="966"/>
                    </a:lnTo>
                    <a:lnTo>
                      <a:pt x="869" y="974"/>
                    </a:lnTo>
                    <a:lnTo>
                      <a:pt x="867" y="983"/>
                    </a:lnTo>
                    <a:lnTo>
                      <a:pt x="863" y="993"/>
                    </a:lnTo>
                    <a:lnTo>
                      <a:pt x="859" y="1000"/>
                    </a:lnTo>
                    <a:lnTo>
                      <a:pt x="855" y="1010"/>
                    </a:lnTo>
                    <a:lnTo>
                      <a:pt x="853" y="1019"/>
                    </a:lnTo>
                    <a:lnTo>
                      <a:pt x="850" y="1027"/>
                    </a:lnTo>
                    <a:lnTo>
                      <a:pt x="846" y="1036"/>
                    </a:lnTo>
                    <a:lnTo>
                      <a:pt x="844" y="1046"/>
                    </a:lnTo>
                    <a:lnTo>
                      <a:pt x="842" y="1055"/>
                    </a:lnTo>
                    <a:lnTo>
                      <a:pt x="838" y="1063"/>
                    </a:lnTo>
                    <a:lnTo>
                      <a:pt x="834" y="1071"/>
                    </a:lnTo>
                    <a:lnTo>
                      <a:pt x="832" y="1078"/>
                    </a:lnTo>
                    <a:lnTo>
                      <a:pt x="831" y="1088"/>
                    </a:lnTo>
                    <a:lnTo>
                      <a:pt x="825" y="1095"/>
                    </a:lnTo>
                    <a:lnTo>
                      <a:pt x="823" y="1105"/>
                    </a:lnTo>
                    <a:lnTo>
                      <a:pt x="821" y="1112"/>
                    </a:lnTo>
                    <a:lnTo>
                      <a:pt x="817" y="1122"/>
                    </a:lnTo>
                    <a:lnTo>
                      <a:pt x="813" y="1129"/>
                    </a:lnTo>
                    <a:lnTo>
                      <a:pt x="812" y="1139"/>
                    </a:lnTo>
                    <a:lnTo>
                      <a:pt x="808" y="1147"/>
                    </a:lnTo>
                    <a:lnTo>
                      <a:pt x="806" y="1154"/>
                    </a:lnTo>
                    <a:lnTo>
                      <a:pt x="802" y="1162"/>
                    </a:lnTo>
                    <a:lnTo>
                      <a:pt x="800" y="1169"/>
                    </a:lnTo>
                    <a:lnTo>
                      <a:pt x="796" y="1177"/>
                    </a:lnTo>
                    <a:lnTo>
                      <a:pt x="794" y="1187"/>
                    </a:lnTo>
                    <a:lnTo>
                      <a:pt x="789" y="1200"/>
                    </a:lnTo>
                    <a:lnTo>
                      <a:pt x="783" y="1215"/>
                    </a:lnTo>
                    <a:lnTo>
                      <a:pt x="775" y="1228"/>
                    </a:lnTo>
                    <a:lnTo>
                      <a:pt x="770" y="1242"/>
                    </a:lnTo>
                    <a:lnTo>
                      <a:pt x="764" y="1255"/>
                    </a:lnTo>
                    <a:lnTo>
                      <a:pt x="756" y="1268"/>
                    </a:lnTo>
                    <a:lnTo>
                      <a:pt x="751" y="1280"/>
                    </a:lnTo>
                    <a:lnTo>
                      <a:pt x="745" y="1293"/>
                    </a:lnTo>
                    <a:lnTo>
                      <a:pt x="737" y="1302"/>
                    </a:lnTo>
                    <a:lnTo>
                      <a:pt x="730" y="1312"/>
                    </a:lnTo>
                    <a:lnTo>
                      <a:pt x="722" y="1321"/>
                    </a:lnTo>
                    <a:lnTo>
                      <a:pt x="717" y="1331"/>
                    </a:lnTo>
                    <a:lnTo>
                      <a:pt x="709" y="1339"/>
                    </a:lnTo>
                    <a:lnTo>
                      <a:pt x="701" y="1346"/>
                    </a:lnTo>
                    <a:lnTo>
                      <a:pt x="692" y="1354"/>
                    </a:lnTo>
                    <a:lnTo>
                      <a:pt x="684" y="1359"/>
                    </a:lnTo>
                    <a:lnTo>
                      <a:pt x="675" y="1363"/>
                    </a:lnTo>
                    <a:lnTo>
                      <a:pt x="665" y="1369"/>
                    </a:lnTo>
                    <a:lnTo>
                      <a:pt x="656" y="1373"/>
                    </a:lnTo>
                    <a:lnTo>
                      <a:pt x="646" y="1378"/>
                    </a:lnTo>
                    <a:lnTo>
                      <a:pt x="635" y="1382"/>
                    </a:lnTo>
                    <a:lnTo>
                      <a:pt x="625" y="1386"/>
                    </a:lnTo>
                    <a:lnTo>
                      <a:pt x="614" y="1390"/>
                    </a:lnTo>
                    <a:lnTo>
                      <a:pt x="604" y="1394"/>
                    </a:lnTo>
                    <a:lnTo>
                      <a:pt x="593" y="1398"/>
                    </a:lnTo>
                    <a:lnTo>
                      <a:pt x="582" y="1399"/>
                    </a:lnTo>
                    <a:lnTo>
                      <a:pt x="572" y="1401"/>
                    </a:lnTo>
                    <a:lnTo>
                      <a:pt x="563" y="1405"/>
                    </a:lnTo>
                    <a:lnTo>
                      <a:pt x="551" y="1407"/>
                    </a:lnTo>
                    <a:lnTo>
                      <a:pt x="542" y="1411"/>
                    </a:lnTo>
                    <a:lnTo>
                      <a:pt x="530" y="1411"/>
                    </a:lnTo>
                    <a:lnTo>
                      <a:pt x="523" y="1415"/>
                    </a:lnTo>
                    <a:lnTo>
                      <a:pt x="511" y="1415"/>
                    </a:lnTo>
                    <a:lnTo>
                      <a:pt x="504" y="1415"/>
                    </a:lnTo>
                    <a:lnTo>
                      <a:pt x="494" y="1417"/>
                    </a:lnTo>
                    <a:lnTo>
                      <a:pt x="487" y="1418"/>
                    </a:lnTo>
                    <a:lnTo>
                      <a:pt x="477" y="1418"/>
                    </a:lnTo>
                    <a:lnTo>
                      <a:pt x="469" y="1418"/>
                    </a:lnTo>
                    <a:lnTo>
                      <a:pt x="462" y="1420"/>
                    </a:lnTo>
                    <a:lnTo>
                      <a:pt x="456" y="1422"/>
                    </a:lnTo>
                    <a:lnTo>
                      <a:pt x="445" y="1422"/>
                    </a:lnTo>
                    <a:lnTo>
                      <a:pt x="439" y="1422"/>
                    </a:lnTo>
                    <a:lnTo>
                      <a:pt x="433" y="1422"/>
                    </a:lnTo>
                    <a:lnTo>
                      <a:pt x="431" y="1424"/>
                    </a:lnTo>
                    <a:lnTo>
                      <a:pt x="125" y="1171"/>
                    </a:lnTo>
                    <a:close/>
                  </a:path>
                </a:pathLst>
              </a:custGeom>
              <a:solidFill>
                <a:srgbClr val="FF21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29"/>
              <p:cNvSpPr>
                <a:spLocks/>
              </p:cNvSpPr>
              <p:nvPr/>
            </p:nvSpPr>
            <p:spPr bwMode="auto">
              <a:xfrm>
                <a:off x="-132" y="3779"/>
                <a:ext cx="414" cy="639"/>
              </a:xfrm>
              <a:custGeom>
                <a:avLst/>
                <a:gdLst>
                  <a:gd name="T0" fmla="*/ 1 w 828"/>
                  <a:gd name="T1" fmla="*/ 1 h 1278"/>
                  <a:gd name="T2" fmla="*/ 1 w 828"/>
                  <a:gd name="T3" fmla="*/ 1 h 1278"/>
                  <a:gd name="T4" fmla="*/ 1 w 828"/>
                  <a:gd name="T5" fmla="*/ 1 h 1278"/>
                  <a:gd name="T6" fmla="*/ 1 w 828"/>
                  <a:gd name="T7" fmla="*/ 1 h 1278"/>
                  <a:gd name="T8" fmla="*/ 1 w 828"/>
                  <a:gd name="T9" fmla="*/ 1 h 1278"/>
                  <a:gd name="T10" fmla="*/ 1 w 828"/>
                  <a:gd name="T11" fmla="*/ 1 h 1278"/>
                  <a:gd name="T12" fmla="*/ 1 w 828"/>
                  <a:gd name="T13" fmla="*/ 1 h 1278"/>
                  <a:gd name="T14" fmla="*/ 1 w 828"/>
                  <a:gd name="T15" fmla="*/ 1 h 1278"/>
                  <a:gd name="T16" fmla="*/ 1 w 828"/>
                  <a:gd name="T17" fmla="*/ 1 h 1278"/>
                  <a:gd name="T18" fmla="*/ 0 w 828"/>
                  <a:gd name="T19" fmla="*/ 1 h 1278"/>
                  <a:gd name="T20" fmla="*/ 0 w 828"/>
                  <a:gd name="T21" fmla="*/ 1 h 1278"/>
                  <a:gd name="T22" fmla="*/ 1 w 828"/>
                  <a:gd name="T23" fmla="*/ 1 h 1278"/>
                  <a:gd name="T24" fmla="*/ 1 w 828"/>
                  <a:gd name="T25" fmla="*/ 1 h 1278"/>
                  <a:gd name="T26" fmla="*/ 1 w 828"/>
                  <a:gd name="T27" fmla="*/ 1 h 1278"/>
                  <a:gd name="T28" fmla="*/ 1 w 828"/>
                  <a:gd name="T29" fmla="*/ 1 h 1278"/>
                  <a:gd name="T30" fmla="*/ 1 w 828"/>
                  <a:gd name="T31" fmla="*/ 1 h 1278"/>
                  <a:gd name="T32" fmla="*/ 1 w 828"/>
                  <a:gd name="T33" fmla="*/ 1 h 1278"/>
                  <a:gd name="T34" fmla="*/ 1 w 828"/>
                  <a:gd name="T35" fmla="*/ 1 h 1278"/>
                  <a:gd name="T36" fmla="*/ 1 w 828"/>
                  <a:gd name="T37" fmla="*/ 1 h 1278"/>
                  <a:gd name="T38" fmla="*/ 1 w 828"/>
                  <a:gd name="T39" fmla="*/ 1 h 1278"/>
                  <a:gd name="T40" fmla="*/ 1 w 828"/>
                  <a:gd name="T41" fmla="*/ 1 h 1278"/>
                  <a:gd name="T42" fmla="*/ 1 w 828"/>
                  <a:gd name="T43" fmla="*/ 1 h 1278"/>
                  <a:gd name="T44" fmla="*/ 1 w 828"/>
                  <a:gd name="T45" fmla="*/ 1 h 1278"/>
                  <a:gd name="T46" fmla="*/ 1 w 828"/>
                  <a:gd name="T47" fmla="*/ 1 h 1278"/>
                  <a:gd name="T48" fmla="*/ 1 w 828"/>
                  <a:gd name="T49" fmla="*/ 1 h 1278"/>
                  <a:gd name="T50" fmla="*/ 1 w 828"/>
                  <a:gd name="T51" fmla="*/ 1 h 1278"/>
                  <a:gd name="T52" fmla="*/ 1 w 828"/>
                  <a:gd name="T53" fmla="*/ 1 h 1278"/>
                  <a:gd name="T54" fmla="*/ 1 w 828"/>
                  <a:gd name="T55" fmla="*/ 1 h 1278"/>
                  <a:gd name="T56" fmla="*/ 1 w 828"/>
                  <a:gd name="T57" fmla="*/ 1 h 1278"/>
                  <a:gd name="T58" fmla="*/ 1 w 828"/>
                  <a:gd name="T59" fmla="*/ 1 h 1278"/>
                  <a:gd name="T60" fmla="*/ 1 w 828"/>
                  <a:gd name="T61" fmla="*/ 1 h 1278"/>
                  <a:gd name="T62" fmla="*/ 1 w 828"/>
                  <a:gd name="T63" fmla="*/ 1 h 1278"/>
                  <a:gd name="T64" fmla="*/ 1 w 828"/>
                  <a:gd name="T65" fmla="*/ 1 h 1278"/>
                  <a:gd name="T66" fmla="*/ 1 w 828"/>
                  <a:gd name="T67" fmla="*/ 1 h 1278"/>
                  <a:gd name="T68" fmla="*/ 1 w 828"/>
                  <a:gd name="T69" fmla="*/ 1 h 1278"/>
                  <a:gd name="T70" fmla="*/ 1 w 828"/>
                  <a:gd name="T71" fmla="*/ 1 h 1278"/>
                  <a:gd name="T72" fmla="*/ 1 w 828"/>
                  <a:gd name="T73" fmla="*/ 1 h 1278"/>
                  <a:gd name="T74" fmla="*/ 1 w 828"/>
                  <a:gd name="T75" fmla="*/ 1 h 1278"/>
                  <a:gd name="T76" fmla="*/ 1 w 828"/>
                  <a:gd name="T77" fmla="*/ 1 h 1278"/>
                  <a:gd name="T78" fmla="*/ 1 w 828"/>
                  <a:gd name="T79" fmla="*/ 1 h 1278"/>
                  <a:gd name="T80" fmla="*/ 1 w 828"/>
                  <a:gd name="T81" fmla="*/ 1 h 1278"/>
                  <a:gd name="T82" fmla="*/ 1 w 828"/>
                  <a:gd name="T83" fmla="*/ 1 h 1278"/>
                  <a:gd name="T84" fmla="*/ 1 w 828"/>
                  <a:gd name="T85" fmla="*/ 1 h 1278"/>
                  <a:gd name="T86" fmla="*/ 1 w 828"/>
                  <a:gd name="T87" fmla="*/ 1 h 1278"/>
                  <a:gd name="T88" fmla="*/ 1 w 828"/>
                  <a:gd name="T89" fmla="*/ 1 h 1278"/>
                  <a:gd name="T90" fmla="*/ 1 w 828"/>
                  <a:gd name="T91" fmla="*/ 1 h 1278"/>
                  <a:gd name="T92" fmla="*/ 1 w 828"/>
                  <a:gd name="T93" fmla="*/ 1 h 1278"/>
                  <a:gd name="T94" fmla="*/ 1 w 828"/>
                  <a:gd name="T95" fmla="*/ 1 h 1278"/>
                  <a:gd name="T96" fmla="*/ 1 w 828"/>
                  <a:gd name="T97" fmla="*/ 1 h 1278"/>
                  <a:gd name="T98" fmla="*/ 1 w 828"/>
                  <a:gd name="T99" fmla="*/ 1 h 1278"/>
                  <a:gd name="T100" fmla="*/ 1 w 828"/>
                  <a:gd name="T101" fmla="*/ 1 h 1278"/>
                  <a:gd name="T102" fmla="*/ 1 w 828"/>
                  <a:gd name="T103" fmla="*/ 1 h 1278"/>
                  <a:gd name="T104" fmla="*/ 1 w 828"/>
                  <a:gd name="T105" fmla="*/ 1 h 1278"/>
                  <a:gd name="T106" fmla="*/ 1 w 828"/>
                  <a:gd name="T107" fmla="*/ 1 h 1278"/>
                  <a:gd name="T108" fmla="*/ 1 w 828"/>
                  <a:gd name="T109" fmla="*/ 1 h 1278"/>
                  <a:gd name="T110" fmla="*/ 1 w 828"/>
                  <a:gd name="T111" fmla="*/ 1 h 127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28"/>
                  <a:gd name="T169" fmla="*/ 0 h 1278"/>
                  <a:gd name="T170" fmla="*/ 828 w 828"/>
                  <a:gd name="T171" fmla="*/ 1278 h 127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28" h="1278">
                    <a:moveTo>
                      <a:pt x="112" y="1050"/>
                    </a:moveTo>
                    <a:lnTo>
                      <a:pt x="104" y="1040"/>
                    </a:lnTo>
                    <a:lnTo>
                      <a:pt x="98" y="1029"/>
                    </a:lnTo>
                    <a:lnTo>
                      <a:pt x="95" y="1019"/>
                    </a:lnTo>
                    <a:lnTo>
                      <a:pt x="91" y="1012"/>
                    </a:lnTo>
                    <a:lnTo>
                      <a:pt x="85" y="1002"/>
                    </a:lnTo>
                    <a:lnTo>
                      <a:pt x="83" y="993"/>
                    </a:lnTo>
                    <a:lnTo>
                      <a:pt x="77" y="981"/>
                    </a:lnTo>
                    <a:lnTo>
                      <a:pt x="74" y="970"/>
                    </a:lnTo>
                    <a:lnTo>
                      <a:pt x="68" y="957"/>
                    </a:lnTo>
                    <a:lnTo>
                      <a:pt x="64" y="945"/>
                    </a:lnTo>
                    <a:lnTo>
                      <a:pt x="60" y="932"/>
                    </a:lnTo>
                    <a:lnTo>
                      <a:pt x="57" y="919"/>
                    </a:lnTo>
                    <a:lnTo>
                      <a:pt x="51" y="905"/>
                    </a:lnTo>
                    <a:lnTo>
                      <a:pt x="47" y="892"/>
                    </a:lnTo>
                    <a:lnTo>
                      <a:pt x="43" y="884"/>
                    </a:lnTo>
                    <a:lnTo>
                      <a:pt x="43" y="877"/>
                    </a:lnTo>
                    <a:lnTo>
                      <a:pt x="39" y="867"/>
                    </a:lnTo>
                    <a:lnTo>
                      <a:pt x="39" y="862"/>
                    </a:lnTo>
                    <a:lnTo>
                      <a:pt x="34" y="854"/>
                    </a:lnTo>
                    <a:lnTo>
                      <a:pt x="34" y="846"/>
                    </a:lnTo>
                    <a:lnTo>
                      <a:pt x="30" y="839"/>
                    </a:lnTo>
                    <a:lnTo>
                      <a:pt x="30" y="833"/>
                    </a:lnTo>
                    <a:lnTo>
                      <a:pt x="26" y="823"/>
                    </a:lnTo>
                    <a:lnTo>
                      <a:pt x="26" y="818"/>
                    </a:lnTo>
                    <a:lnTo>
                      <a:pt x="22" y="810"/>
                    </a:lnTo>
                    <a:lnTo>
                      <a:pt x="20" y="803"/>
                    </a:lnTo>
                    <a:lnTo>
                      <a:pt x="19" y="789"/>
                    </a:lnTo>
                    <a:lnTo>
                      <a:pt x="17" y="778"/>
                    </a:lnTo>
                    <a:lnTo>
                      <a:pt x="13" y="763"/>
                    </a:lnTo>
                    <a:lnTo>
                      <a:pt x="9" y="751"/>
                    </a:lnTo>
                    <a:lnTo>
                      <a:pt x="7" y="738"/>
                    </a:lnTo>
                    <a:lnTo>
                      <a:pt x="5" y="727"/>
                    </a:lnTo>
                    <a:lnTo>
                      <a:pt x="3" y="715"/>
                    </a:lnTo>
                    <a:lnTo>
                      <a:pt x="1" y="706"/>
                    </a:lnTo>
                    <a:lnTo>
                      <a:pt x="1" y="698"/>
                    </a:lnTo>
                    <a:lnTo>
                      <a:pt x="1" y="690"/>
                    </a:lnTo>
                    <a:lnTo>
                      <a:pt x="0" y="679"/>
                    </a:lnTo>
                    <a:lnTo>
                      <a:pt x="0" y="670"/>
                    </a:lnTo>
                    <a:lnTo>
                      <a:pt x="0" y="658"/>
                    </a:lnTo>
                    <a:lnTo>
                      <a:pt x="0" y="647"/>
                    </a:lnTo>
                    <a:lnTo>
                      <a:pt x="0" y="639"/>
                    </a:lnTo>
                    <a:lnTo>
                      <a:pt x="0" y="632"/>
                    </a:lnTo>
                    <a:lnTo>
                      <a:pt x="0" y="624"/>
                    </a:lnTo>
                    <a:lnTo>
                      <a:pt x="1" y="616"/>
                    </a:lnTo>
                    <a:lnTo>
                      <a:pt x="1" y="609"/>
                    </a:lnTo>
                    <a:lnTo>
                      <a:pt x="3" y="601"/>
                    </a:lnTo>
                    <a:lnTo>
                      <a:pt x="3" y="593"/>
                    </a:lnTo>
                    <a:lnTo>
                      <a:pt x="5" y="588"/>
                    </a:lnTo>
                    <a:lnTo>
                      <a:pt x="5" y="578"/>
                    </a:lnTo>
                    <a:lnTo>
                      <a:pt x="5" y="571"/>
                    </a:lnTo>
                    <a:lnTo>
                      <a:pt x="7" y="561"/>
                    </a:lnTo>
                    <a:lnTo>
                      <a:pt x="9" y="554"/>
                    </a:lnTo>
                    <a:lnTo>
                      <a:pt x="9" y="544"/>
                    </a:lnTo>
                    <a:lnTo>
                      <a:pt x="9" y="535"/>
                    </a:lnTo>
                    <a:lnTo>
                      <a:pt x="11" y="527"/>
                    </a:lnTo>
                    <a:lnTo>
                      <a:pt x="13" y="517"/>
                    </a:lnTo>
                    <a:lnTo>
                      <a:pt x="13" y="510"/>
                    </a:lnTo>
                    <a:lnTo>
                      <a:pt x="13" y="500"/>
                    </a:lnTo>
                    <a:lnTo>
                      <a:pt x="15" y="491"/>
                    </a:lnTo>
                    <a:lnTo>
                      <a:pt x="17" y="483"/>
                    </a:lnTo>
                    <a:lnTo>
                      <a:pt x="17" y="474"/>
                    </a:lnTo>
                    <a:lnTo>
                      <a:pt x="17" y="464"/>
                    </a:lnTo>
                    <a:lnTo>
                      <a:pt x="19" y="457"/>
                    </a:lnTo>
                    <a:lnTo>
                      <a:pt x="20" y="449"/>
                    </a:lnTo>
                    <a:lnTo>
                      <a:pt x="20" y="440"/>
                    </a:lnTo>
                    <a:lnTo>
                      <a:pt x="22" y="430"/>
                    </a:lnTo>
                    <a:lnTo>
                      <a:pt x="24" y="421"/>
                    </a:lnTo>
                    <a:lnTo>
                      <a:pt x="26" y="413"/>
                    </a:lnTo>
                    <a:lnTo>
                      <a:pt x="26" y="403"/>
                    </a:lnTo>
                    <a:lnTo>
                      <a:pt x="28" y="396"/>
                    </a:lnTo>
                    <a:lnTo>
                      <a:pt x="28" y="388"/>
                    </a:lnTo>
                    <a:lnTo>
                      <a:pt x="30" y="381"/>
                    </a:lnTo>
                    <a:lnTo>
                      <a:pt x="30" y="371"/>
                    </a:lnTo>
                    <a:lnTo>
                      <a:pt x="32" y="363"/>
                    </a:lnTo>
                    <a:lnTo>
                      <a:pt x="34" y="356"/>
                    </a:lnTo>
                    <a:lnTo>
                      <a:pt x="34" y="350"/>
                    </a:lnTo>
                    <a:lnTo>
                      <a:pt x="36" y="337"/>
                    </a:lnTo>
                    <a:lnTo>
                      <a:pt x="39" y="324"/>
                    </a:lnTo>
                    <a:lnTo>
                      <a:pt x="39" y="312"/>
                    </a:lnTo>
                    <a:lnTo>
                      <a:pt x="41" y="303"/>
                    </a:lnTo>
                    <a:lnTo>
                      <a:pt x="43" y="293"/>
                    </a:lnTo>
                    <a:lnTo>
                      <a:pt x="45" y="286"/>
                    </a:lnTo>
                    <a:lnTo>
                      <a:pt x="47" y="276"/>
                    </a:lnTo>
                    <a:lnTo>
                      <a:pt x="47" y="272"/>
                    </a:lnTo>
                    <a:lnTo>
                      <a:pt x="235" y="428"/>
                    </a:lnTo>
                    <a:lnTo>
                      <a:pt x="406" y="0"/>
                    </a:lnTo>
                    <a:lnTo>
                      <a:pt x="574" y="377"/>
                    </a:lnTo>
                    <a:lnTo>
                      <a:pt x="783" y="122"/>
                    </a:lnTo>
                    <a:lnTo>
                      <a:pt x="783" y="128"/>
                    </a:lnTo>
                    <a:lnTo>
                      <a:pt x="783" y="133"/>
                    </a:lnTo>
                    <a:lnTo>
                      <a:pt x="784" y="143"/>
                    </a:lnTo>
                    <a:lnTo>
                      <a:pt x="784" y="147"/>
                    </a:lnTo>
                    <a:lnTo>
                      <a:pt x="786" y="154"/>
                    </a:lnTo>
                    <a:lnTo>
                      <a:pt x="786" y="162"/>
                    </a:lnTo>
                    <a:lnTo>
                      <a:pt x="788" y="170"/>
                    </a:lnTo>
                    <a:lnTo>
                      <a:pt x="788" y="177"/>
                    </a:lnTo>
                    <a:lnTo>
                      <a:pt x="790" y="185"/>
                    </a:lnTo>
                    <a:lnTo>
                      <a:pt x="790" y="194"/>
                    </a:lnTo>
                    <a:lnTo>
                      <a:pt x="794" y="204"/>
                    </a:lnTo>
                    <a:lnTo>
                      <a:pt x="794" y="211"/>
                    </a:lnTo>
                    <a:lnTo>
                      <a:pt x="796" y="223"/>
                    </a:lnTo>
                    <a:lnTo>
                      <a:pt x="796" y="234"/>
                    </a:lnTo>
                    <a:lnTo>
                      <a:pt x="798" y="246"/>
                    </a:lnTo>
                    <a:lnTo>
                      <a:pt x="800" y="255"/>
                    </a:lnTo>
                    <a:lnTo>
                      <a:pt x="802" y="268"/>
                    </a:lnTo>
                    <a:lnTo>
                      <a:pt x="804" y="280"/>
                    </a:lnTo>
                    <a:lnTo>
                      <a:pt x="805" y="293"/>
                    </a:lnTo>
                    <a:lnTo>
                      <a:pt x="805" y="305"/>
                    </a:lnTo>
                    <a:lnTo>
                      <a:pt x="807" y="318"/>
                    </a:lnTo>
                    <a:lnTo>
                      <a:pt x="809" y="331"/>
                    </a:lnTo>
                    <a:lnTo>
                      <a:pt x="811" y="344"/>
                    </a:lnTo>
                    <a:lnTo>
                      <a:pt x="811" y="358"/>
                    </a:lnTo>
                    <a:lnTo>
                      <a:pt x="815" y="371"/>
                    </a:lnTo>
                    <a:lnTo>
                      <a:pt x="815" y="384"/>
                    </a:lnTo>
                    <a:lnTo>
                      <a:pt x="819" y="401"/>
                    </a:lnTo>
                    <a:lnTo>
                      <a:pt x="819" y="415"/>
                    </a:lnTo>
                    <a:lnTo>
                      <a:pt x="821" y="428"/>
                    </a:lnTo>
                    <a:lnTo>
                      <a:pt x="821" y="441"/>
                    </a:lnTo>
                    <a:lnTo>
                      <a:pt x="823" y="459"/>
                    </a:lnTo>
                    <a:lnTo>
                      <a:pt x="823" y="472"/>
                    </a:lnTo>
                    <a:lnTo>
                      <a:pt x="824" y="485"/>
                    </a:lnTo>
                    <a:lnTo>
                      <a:pt x="824" y="500"/>
                    </a:lnTo>
                    <a:lnTo>
                      <a:pt x="826" y="516"/>
                    </a:lnTo>
                    <a:lnTo>
                      <a:pt x="826" y="529"/>
                    </a:lnTo>
                    <a:lnTo>
                      <a:pt x="826" y="544"/>
                    </a:lnTo>
                    <a:lnTo>
                      <a:pt x="826" y="557"/>
                    </a:lnTo>
                    <a:lnTo>
                      <a:pt x="828" y="573"/>
                    </a:lnTo>
                    <a:lnTo>
                      <a:pt x="828" y="586"/>
                    </a:lnTo>
                    <a:lnTo>
                      <a:pt x="828" y="599"/>
                    </a:lnTo>
                    <a:lnTo>
                      <a:pt x="828" y="614"/>
                    </a:lnTo>
                    <a:lnTo>
                      <a:pt x="828" y="630"/>
                    </a:lnTo>
                    <a:lnTo>
                      <a:pt x="828" y="643"/>
                    </a:lnTo>
                    <a:lnTo>
                      <a:pt x="826" y="656"/>
                    </a:lnTo>
                    <a:lnTo>
                      <a:pt x="824" y="670"/>
                    </a:lnTo>
                    <a:lnTo>
                      <a:pt x="824" y="683"/>
                    </a:lnTo>
                    <a:lnTo>
                      <a:pt x="824" y="694"/>
                    </a:lnTo>
                    <a:lnTo>
                      <a:pt x="823" y="706"/>
                    </a:lnTo>
                    <a:lnTo>
                      <a:pt x="821" y="717"/>
                    </a:lnTo>
                    <a:lnTo>
                      <a:pt x="821" y="730"/>
                    </a:lnTo>
                    <a:lnTo>
                      <a:pt x="819" y="742"/>
                    </a:lnTo>
                    <a:lnTo>
                      <a:pt x="817" y="753"/>
                    </a:lnTo>
                    <a:lnTo>
                      <a:pt x="815" y="765"/>
                    </a:lnTo>
                    <a:lnTo>
                      <a:pt x="813" y="774"/>
                    </a:lnTo>
                    <a:lnTo>
                      <a:pt x="809" y="784"/>
                    </a:lnTo>
                    <a:lnTo>
                      <a:pt x="807" y="795"/>
                    </a:lnTo>
                    <a:lnTo>
                      <a:pt x="804" y="803"/>
                    </a:lnTo>
                    <a:lnTo>
                      <a:pt x="802" y="812"/>
                    </a:lnTo>
                    <a:lnTo>
                      <a:pt x="798" y="820"/>
                    </a:lnTo>
                    <a:lnTo>
                      <a:pt x="794" y="829"/>
                    </a:lnTo>
                    <a:lnTo>
                      <a:pt x="790" y="837"/>
                    </a:lnTo>
                    <a:lnTo>
                      <a:pt x="786" y="844"/>
                    </a:lnTo>
                    <a:lnTo>
                      <a:pt x="783" y="852"/>
                    </a:lnTo>
                    <a:lnTo>
                      <a:pt x="781" y="860"/>
                    </a:lnTo>
                    <a:lnTo>
                      <a:pt x="777" y="867"/>
                    </a:lnTo>
                    <a:lnTo>
                      <a:pt x="775" y="877"/>
                    </a:lnTo>
                    <a:lnTo>
                      <a:pt x="771" y="884"/>
                    </a:lnTo>
                    <a:lnTo>
                      <a:pt x="769" y="894"/>
                    </a:lnTo>
                    <a:lnTo>
                      <a:pt x="765" y="901"/>
                    </a:lnTo>
                    <a:lnTo>
                      <a:pt x="765" y="911"/>
                    </a:lnTo>
                    <a:lnTo>
                      <a:pt x="760" y="919"/>
                    </a:lnTo>
                    <a:lnTo>
                      <a:pt x="758" y="926"/>
                    </a:lnTo>
                    <a:lnTo>
                      <a:pt x="756" y="934"/>
                    </a:lnTo>
                    <a:lnTo>
                      <a:pt x="754" y="943"/>
                    </a:lnTo>
                    <a:lnTo>
                      <a:pt x="750" y="949"/>
                    </a:lnTo>
                    <a:lnTo>
                      <a:pt x="746" y="958"/>
                    </a:lnTo>
                    <a:lnTo>
                      <a:pt x="745" y="966"/>
                    </a:lnTo>
                    <a:lnTo>
                      <a:pt x="743" y="974"/>
                    </a:lnTo>
                    <a:lnTo>
                      <a:pt x="739" y="979"/>
                    </a:lnTo>
                    <a:lnTo>
                      <a:pt x="737" y="989"/>
                    </a:lnTo>
                    <a:lnTo>
                      <a:pt x="735" y="996"/>
                    </a:lnTo>
                    <a:lnTo>
                      <a:pt x="733" y="1004"/>
                    </a:lnTo>
                    <a:lnTo>
                      <a:pt x="729" y="1010"/>
                    </a:lnTo>
                    <a:lnTo>
                      <a:pt x="727" y="1019"/>
                    </a:lnTo>
                    <a:lnTo>
                      <a:pt x="724" y="1025"/>
                    </a:lnTo>
                    <a:lnTo>
                      <a:pt x="722" y="1033"/>
                    </a:lnTo>
                    <a:lnTo>
                      <a:pt x="720" y="1040"/>
                    </a:lnTo>
                    <a:lnTo>
                      <a:pt x="718" y="1048"/>
                    </a:lnTo>
                    <a:lnTo>
                      <a:pt x="714" y="1054"/>
                    </a:lnTo>
                    <a:lnTo>
                      <a:pt x="712" y="1061"/>
                    </a:lnTo>
                    <a:lnTo>
                      <a:pt x="707" y="1074"/>
                    </a:lnTo>
                    <a:lnTo>
                      <a:pt x="701" y="1088"/>
                    </a:lnTo>
                    <a:lnTo>
                      <a:pt x="695" y="1099"/>
                    </a:lnTo>
                    <a:lnTo>
                      <a:pt x="691" y="1112"/>
                    </a:lnTo>
                    <a:lnTo>
                      <a:pt x="684" y="1122"/>
                    </a:lnTo>
                    <a:lnTo>
                      <a:pt x="678" y="1135"/>
                    </a:lnTo>
                    <a:lnTo>
                      <a:pt x="674" y="1145"/>
                    </a:lnTo>
                    <a:lnTo>
                      <a:pt x="669" y="1156"/>
                    </a:lnTo>
                    <a:lnTo>
                      <a:pt x="661" y="1166"/>
                    </a:lnTo>
                    <a:lnTo>
                      <a:pt x="655" y="1175"/>
                    </a:lnTo>
                    <a:lnTo>
                      <a:pt x="648" y="1183"/>
                    </a:lnTo>
                    <a:lnTo>
                      <a:pt x="644" y="1192"/>
                    </a:lnTo>
                    <a:lnTo>
                      <a:pt x="636" y="1200"/>
                    </a:lnTo>
                    <a:lnTo>
                      <a:pt x="629" y="1207"/>
                    </a:lnTo>
                    <a:lnTo>
                      <a:pt x="621" y="1213"/>
                    </a:lnTo>
                    <a:lnTo>
                      <a:pt x="613" y="1219"/>
                    </a:lnTo>
                    <a:lnTo>
                      <a:pt x="606" y="1223"/>
                    </a:lnTo>
                    <a:lnTo>
                      <a:pt x="596" y="1226"/>
                    </a:lnTo>
                    <a:lnTo>
                      <a:pt x="587" y="1230"/>
                    </a:lnTo>
                    <a:lnTo>
                      <a:pt x="579" y="1234"/>
                    </a:lnTo>
                    <a:lnTo>
                      <a:pt x="568" y="1238"/>
                    </a:lnTo>
                    <a:lnTo>
                      <a:pt x="560" y="1242"/>
                    </a:lnTo>
                    <a:lnTo>
                      <a:pt x="551" y="1244"/>
                    </a:lnTo>
                    <a:lnTo>
                      <a:pt x="541" y="1247"/>
                    </a:lnTo>
                    <a:lnTo>
                      <a:pt x="532" y="1249"/>
                    </a:lnTo>
                    <a:lnTo>
                      <a:pt x="522" y="1253"/>
                    </a:lnTo>
                    <a:lnTo>
                      <a:pt x="511" y="1255"/>
                    </a:lnTo>
                    <a:lnTo>
                      <a:pt x="503" y="1259"/>
                    </a:lnTo>
                    <a:lnTo>
                      <a:pt x="494" y="1261"/>
                    </a:lnTo>
                    <a:lnTo>
                      <a:pt x="484" y="1263"/>
                    </a:lnTo>
                    <a:lnTo>
                      <a:pt x="477" y="1265"/>
                    </a:lnTo>
                    <a:lnTo>
                      <a:pt x="469" y="1266"/>
                    </a:lnTo>
                    <a:lnTo>
                      <a:pt x="460" y="1266"/>
                    </a:lnTo>
                    <a:lnTo>
                      <a:pt x="450" y="1268"/>
                    </a:lnTo>
                    <a:lnTo>
                      <a:pt x="442" y="1268"/>
                    </a:lnTo>
                    <a:lnTo>
                      <a:pt x="435" y="1270"/>
                    </a:lnTo>
                    <a:lnTo>
                      <a:pt x="427" y="1270"/>
                    </a:lnTo>
                    <a:lnTo>
                      <a:pt x="421" y="1272"/>
                    </a:lnTo>
                    <a:lnTo>
                      <a:pt x="414" y="1272"/>
                    </a:lnTo>
                    <a:lnTo>
                      <a:pt x="408" y="1274"/>
                    </a:lnTo>
                    <a:lnTo>
                      <a:pt x="399" y="1274"/>
                    </a:lnTo>
                    <a:lnTo>
                      <a:pt x="391" y="1276"/>
                    </a:lnTo>
                    <a:lnTo>
                      <a:pt x="387" y="1276"/>
                    </a:lnTo>
                    <a:lnTo>
                      <a:pt x="387" y="1278"/>
                    </a:lnTo>
                    <a:lnTo>
                      <a:pt x="112" y="1050"/>
                    </a:lnTo>
                    <a:close/>
                  </a:path>
                </a:pathLst>
              </a:custGeom>
              <a:solidFill>
                <a:srgbClr val="FF52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30"/>
              <p:cNvSpPr>
                <a:spLocks/>
              </p:cNvSpPr>
              <p:nvPr/>
            </p:nvSpPr>
            <p:spPr bwMode="auto">
              <a:xfrm>
                <a:off x="-108" y="3844"/>
                <a:ext cx="365" cy="565"/>
              </a:xfrm>
              <a:custGeom>
                <a:avLst/>
                <a:gdLst>
                  <a:gd name="T0" fmla="*/ 0 w 732"/>
                  <a:gd name="T1" fmla="*/ 0 h 1131"/>
                  <a:gd name="T2" fmla="*/ 0 w 732"/>
                  <a:gd name="T3" fmla="*/ 0 h 1131"/>
                  <a:gd name="T4" fmla="*/ 0 w 732"/>
                  <a:gd name="T5" fmla="*/ 0 h 1131"/>
                  <a:gd name="T6" fmla="*/ 0 w 732"/>
                  <a:gd name="T7" fmla="*/ 0 h 1131"/>
                  <a:gd name="T8" fmla="*/ 0 w 732"/>
                  <a:gd name="T9" fmla="*/ 0 h 1131"/>
                  <a:gd name="T10" fmla="*/ 0 w 732"/>
                  <a:gd name="T11" fmla="*/ 0 h 1131"/>
                  <a:gd name="T12" fmla="*/ 0 w 732"/>
                  <a:gd name="T13" fmla="*/ 0 h 1131"/>
                  <a:gd name="T14" fmla="*/ 0 w 732"/>
                  <a:gd name="T15" fmla="*/ 0 h 1131"/>
                  <a:gd name="T16" fmla="*/ 0 w 732"/>
                  <a:gd name="T17" fmla="*/ 0 h 1131"/>
                  <a:gd name="T18" fmla="*/ 0 w 732"/>
                  <a:gd name="T19" fmla="*/ 0 h 1131"/>
                  <a:gd name="T20" fmla="*/ 0 w 732"/>
                  <a:gd name="T21" fmla="*/ 0 h 1131"/>
                  <a:gd name="T22" fmla="*/ 0 w 732"/>
                  <a:gd name="T23" fmla="*/ 0 h 1131"/>
                  <a:gd name="T24" fmla="*/ 0 w 732"/>
                  <a:gd name="T25" fmla="*/ 0 h 1131"/>
                  <a:gd name="T26" fmla="*/ 0 w 732"/>
                  <a:gd name="T27" fmla="*/ 0 h 1131"/>
                  <a:gd name="T28" fmla="*/ 0 w 732"/>
                  <a:gd name="T29" fmla="*/ 0 h 1131"/>
                  <a:gd name="T30" fmla="*/ 0 w 732"/>
                  <a:gd name="T31" fmla="*/ 0 h 1131"/>
                  <a:gd name="T32" fmla="*/ 0 w 732"/>
                  <a:gd name="T33" fmla="*/ 0 h 1131"/>
                  <a:gd name="T34" fmla="*/ 0 w 732"/>
                  <a:gd name="T35" fmla="*/ 0 h 1131"/>
                  <a:gd name="T36" fmla="*/ 0 w 732"/>
                  <a:gd name="T37" fmla="*/ 0 h 1131"/>
                  <a:gd name="T38" fmla="*/ 0 w 732"/>
                  <a:gd name="T39" fmla="*/ 0 h 1131"/>
                  <a:gd name="T40" fmla="*/ 0 w 732"/>
                  <a:gd name="T41" fmla="*/ 0 h 1131"/>
                  <a:gd name="T42" fmla="*/ 0 w 732"/>
                  <a:gd name="T43" fmla="*/ 0 h 1131"/>
                  <a:gd name="T44" fmla="*/ 0 w 732"/>
                  <a:gd name="T45" fmla="*/ 0 h 1131"/>
                  <a:gd name="T46" fmla="*/ 0 w 732"/>
                  <a:gd name="T47" fmla="*/ 0 h 1131"/>
                  <a:gd name="T48" fmla="*/ 0 w 732"/>
                  <a:gd name="T49" fmla="*/ 0 h 1131"/>
                  <a:gd name="T50" fmla="*/ 0 w 732"/>
                  <a:gd name="T51" fmla="*/ 0 h 1131"/>
                  <a:gd name="T52" fmla="*/ 0 w 732"/>
                  <a:gd name="T53" fmla="*/ 0 h 1131"/>
                  <a:gd name="T54" fmla="*/ 0 w 732"/>
                  <a:gd name="T55" fmla="*/ 0 h 1131"/>
                  <a:gd name="T56" fmla="*/ 0 w 732"/>
                  <a:gd name="T57" fmla="*/ 0 h 1131"/>
                  <a:gd name="T58" fmla="*/ 0 w 732"/>
                  <a:gd name="T59" fmla="*/ 0 h 1131"/>
                  <a:gd name="T60" fmla="*/ 0 w 732"/>
                  <a:gd name="T61" fmla="*/ 0 h 1131"/>
                  <a:gd name="T62" fmla="*/ 0 w 732"/>
                  <a:gd name="T63" fmla="*/ 0 h 1131"/>
                  <a:gd name="T64" fmla="*/ 0 w 732"/>
                  <a:gd name="T65" fmla="*/ 0 h 1131"/>
                  <a:gd name="T66" fmla="*/ 0 w 732"/>
                  <a:gd name="T67" fmla="*/ 0 h 1131"/>
                  <a:gd name="T68" fmla="*/ 0 w 732"/>
                  <a:gd name="T69" fmla="*/ 0 h 1131"/>
                  <a:gd name="T70" fmla="*/ 0 w 732"/>
                  <a:gd name="T71" fmla="*/ 0 h 1131"/>
                  <a:gd name="T72" fmla="*/ 0 w 732"/>
                  <a:gd name="T73" fmla="*/ 0 h 1131"/>
                  <a:gd name="T74" fmla="*/ 0 w 732"/>
                  <a:gd name="T75" fmla="*/ 0 h 1131"/>
                  <a:gd name="T76" fmla="*/ 0 w 732"/>
                  <a:gd name="T77" fmla="*/ 0 h 1131"/>
                  <a:gd name="T78" fmla="*/ 0 w 732"/>
                  <a:gd name="T79" fmla="*/ 0 h 1131"/>
                  <a:gd name="T80" fmla="*/ 0 w 732"/>
                  <a:gd name="T81" fmla="*/ 0 h 1131"/>
                  <a:gd name="T82" fmla="*/ 0 w 732"/>
                  <a:gd name="T83" fmla="*/ 0 h 1131"/>
                  <a:gd name="T84" fmla="*/ 0 w 732"/>
                  <a:gd name="T85" fmla="*/ 0 h 1131"/>
                  <a:gd name="T86" fmla="*/ 0 w 732"/>
                  <a:gd name="T87" fmla="*/ 0 h 1131"/>
                  <a:gd name="T88" fmla="*/ 0 w 732"/>
                  <a:gd name="T89" fmla="*/ 0 h 1131"/>
                  <a:gd name="T90" fmla="*/ 0 w 732"/>
                  <a:gd name="T91" fmla="*/ 0 h 1131"/>
                  <a:gd name="T92" fmla="*/ 0 w 732"/>
                  <a:gd name="T93" fmla="*/ 0 h 1131"/>
                  <a:gd name="T94" fmla="*/ 0 w 732"/>
                  <a:gd name="T95" fmla="*/ 0 h 1131"/>
                  <a:gd name="T96" fmla="*/ 0 w 732"/>
                  <a:gd name="T97" fmla="*/ 0 h 11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32"/>
                  <a:gd name="T148" fmla="*/ 0 h 1131"/>
                  <a:gd name="T149" fmla="*/ 732 w 732"/>
                  <a:gd name="T150" fmla="*/ 1131 h 113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32" h="1131">
                    <a:moveTo>
                      <a:pt x="99" y="929"/>
                    </a:moveTo>
                    <a:lnTo>
                      <a:pt x="91" y="922"/>
                    </a:lnTo>
                    <a:lnTo>
                      <a:pt x="86" y="910"/>
                    </a:lnTo>
                    <a:lnTo>
                      <a:pt x="82" y="903"/>
                    </a:lnTo>
                    <a:lnTo>
                      <a:pt x="80" y="895"/>
                    </a:lnTo>
                    <a:lnTo>
                      <a:pt x="76" y="887"/>
                    </a:lnTo>
                    <a:lnTo>
                      <a:pt x="74" y="880"/>
                    </a:lnTo>
                    <a:lnTo>
                      <a:pt x="69" y="868"/>
                    </a:lnTo>
                    <a:lnTo>
                      <a:pt x="65" y="859"/>
                    </a:lnTo>
                    <a:lnTo>
                      <a:pt x="61" y="846"/>
                    </a:lnTo>
                    <a:lnTo>
                      <a:pt x="57" y="836"/>
                    </a:lnTo>
                    <a:lnTo>
                      <a:pt x="53" y="825"/>
                    </a:lnTo>
                    <a:lnTo>
                      <a:pt x="49" y="811"/>
                    </a:lnTo>
                    <a:lnTo>
                      <a:pt x="46" y="800"/>
                    </a:lnTo>
                    <a:lnTo>
                      <a:pt x="44" y="789"/>
                    </a:lnTo>
                    <a:lnTo>
                      <a:pt x="38" y="773"/>
                    </a:lnTo>
                    <a:lnTo>
                      <a:pt x="34" y="762"/>
                    </a:lnTo>
                    <a:lnTo>
                      <a:pt x="30" y="747"/>
                    </a:lnTo>
                    <a:lnTo>
                      <a:pt x="27" y="735"/>
                    </a:lnTo>
                    <a:lnTo>
                      <a:pt x="23" y="722"/>
                    </a:lnTo>
                    <a:lnTo>
                      <a:pt x="19" y="711"/>
                    </a:lnTo>
                    <a:lnTo>
                      <a:pt x="17" y="699"/>
                    </a:lnTo>
                    <a:lnTo>
                      <a:pt x="13" y="686"/>
                    </a:lnTo>
                    <a:lnTo>
                      <a:pt x="10" y="674"/>
                    </a:lnTo>
                    <a:lnTo>
                      <a:pt x="10" y="663"/>
                    </a:lnTo>
                    <a:lnTo>
                      <a:pt x="6" y="652"/>
                    </a:lnTo>
                    <a:lnTo>
                      <a:pt x="4" y="642"/>
                    </a:lnTo>
                    <a:lnTo>
                      <a:pt x="2" y="633"/>
                    </a:lnTo>
                    <a:lnTo>
                      <a:pt x="0" y="625"/>
                    </a:lnTo>
                    <a:lnTo>
                      <a:pt x="0" y="617"/>
                    </a:lnTo>
                    <a:lnTo>
                      <a:pt x="0" y="610"/>
                    </a:lnTo>
                    <a:lnTo>
                      <a:pt x="0" y="600"/>
                    </a:lnTo>
                    <a:lnTo>
                      <a:pt x="0" y="593"/>
                    </a:lnTo>
                    <a:lnTo>
                      <a:pt x="0" y="581"/>
                    </a:lnTo>
                    <a:lnTo>
                      <a:pt x="0" y="572"/>
                    </a:lnTo>
                    <a:lnTo>
                      <a:pt x="0" y="559"/>
                    </a:lnTo>
                    <a:lnTo>
                      <a:pt x="0" y="547"/>
                    </a:lnTo>
                    <a:lnTo>
                      <a:pt x="2" y="534"/>
                    </a:lnTo>
                    <a:lnTo>
                      <a:pt x="4" y="521"/>
                    </a:lnTo>
                    <a:lnTo>
                      <a:pt x="4" y="513"/>
                    </a:lnTo>
                    <a:lnTo>
                      <a:pt x="4" y="505"/>
                    </a:lnTo>
                    <a:lnTo>
                      <a:pt x="4" y="496"/>
                    </a:lnTo>
                    <a:lnTo>
                      <a:pt x="6" y="490"/>
                    </a:lnTo>
                    <a:lnTo>
                      <a:pt x="6" y="482"/>
                    </a:lnTo>
                    <a:lnTo>
                      <a:pt x="8" y="475"/>
                    </a:lnTo>
                    <a:lnTo>
                      <a:pt x="10" y="465"/>
                    </a:lnTo>
                    <a:lnTo>
                      <a:pt x="10" y="460"/>
                    </a:lnTo>
                    <a:lnTo>
                      <a:pt x="10" y="452"/>
                    </a:lnTo>
                    <a:lnTo>
                      <a:pt x="11" y="444"/>
                    </a:lnTo>
                    <a:lnTo>
                      <a:pt x="13" y="437"/>
                    </a:lnTo>
                    <a:lnTo>
                      <a:pt x="13" y="427"/>
                    </a:lnTo>
                    <a:lnTo>
                      <a:pt x="13" y="420"/>
                    </a:lnTo>
                    <a:lnTo>
                      <a:pt x="15" y="412"/>
                    </a:lnTo>
                    <a:lnTo>
                      <a:pt x="17" y="405"/>
                    </a:lnTo>
                    <a:lnTo>
                      <a:pt x="17" y="397"/>
                    </a:lnTo>
                    <a:lnTo>
                      <a:pt x="17" y="389"/>
                    </a:lnTo>
                    <a:lnTo>
                      <a:pt x="19" y="382"/>
                    </a:lnTo>
                    <a:lnTo>
                      <a:pt x="19" y="374"/>
                    </a:lnTo>
                    <a:lnTo>
                      <a:pt x="21" y="367"/>
                    </a:lnTo>
                    <a:lnTo>
                      <a:pt x="21" y="359"/>
                    </a:lnTo>
                    <a:lnTo>
                      <a:pt x="21" y="349"/>
                    </a:lnTo>
                    <a:lnTo>
                      <a:pt x="23" y="344"/>
                    </a:lnTo>
                    <a:lnTo>
                      <a:pt x="25" y="336"/>
                    </a:lnTo>
                    <a:lnTo>
                      <a:pt x="27" y="323"/>
                    </a:lnTo>
                    <a:lnTo>
                      <a:pt x="29" y="310"/>
                    </a:lnTo>
                    <a:lnTo>
                      <a:pt x="30" y="298"/>
                    </a:lnTo>
                    <a:lnTo>
                      <a:pt x="32" y="287"/>
                    </a:lnTo>
                    <a:lnTo>
                      <a:pt x="32" y="275"/>
                    </a:lnTo>
                    <a:lnTo>
                      <a:pt x="34" y="268"/>
                    </a:lnTo>
                    <a:lnTo>
                      <a:pt x="34" y="258"/>
                    </a:lnTo>
                    <a:lnTo>
                      <a:pt x="38" y="252"/>
                    </a:lnTo>
                    <a:lnTo>
                      <a:pt x="38" y="243"/>
                    </a:lnTo>
                    <a:lnTo>
                      <a:pt x="40" y="241"/>
                    </a:lnTo>
                    <a:lnTo>
                      <a:pt x="209" y="380"/>
                    </a:lnTo>
                    <a:lnTo>
                      <a:pt x="359" y="0"/>
                    </a:lnTo>
                    <a:lnTo>
                      <a:pt x="508" y="334"/>
                    </a:lnTo>
                    <a:lnTo>
                      <a:pt x="692" y="108"/>
                    </a:lnTo>
                    <a:lnTo>
                      <a:pt x="692" y="112"/>
                    </a:lnTo>
                    <a:lnTo>
                      <a:pt x="692" y="118"/>
                    </a:lnTo>
                    <a:lnTo>
                      <a:pt x="696" y="127"/>
                    </a:lnTo>
                    <a:lnTo>
                      <a:pt x="696" y="138"/>
                    </a:lnTo>
                    <a:lnTo>
                      <a:pt x="698" y="150"/>
                    </a:lnTo>
                    <a:lnTo>
                      <a:pt x="698" y="156"/>
                    </a:lnTo>
                    <a:lnTo>
                      <a:pt x="699" y="165"/>
                    </a:lnTo>
                    <a:lnTo>
                      <a:pt x="699" y="173"/>
                    </a:lnTo>
                    <a:lnTo>
                      <a:pt x="703" y="180"/>
                    </a:lnTo>
                    <a:lnTo>
                      <a:pt x="703" y="190"/>
                    </a:lnTo>
                    <a:lnTo>
                      <a:pt x="705" y="197"/>
                    </a:lnTo>
                    <a:lnTo>
                      <a:pt x="705" y="207"/>
                    </a:lnTo>
                    <a:lnTo>
                      <a:pt x="707" y="216"/>
                    </a:lnTo>
                    <a:lnTo>
                      <a:pt x="709" y="226"/>
                    </a:lnTo>
                    <a:lnTo>
                      <a:pt x="709" y="237"/>
                    </a:lnTo>
                    <a:lnTo>
                      <a:pt x="711" y="247"/>
                    </a:lnTo>
                    <a:lnTo>
                      <a:pt x="713" y="258"/>
                    </a:lnTo>
                    <a:lnTo>
                      <a:pt x="713" y="270"/>
                    </a:lnTo>
                    <a:lnTo>
                      <a:pt x="715" y="281"/>
                    </a:lnTo>
                    <a:lnTo>
                      <a:pt x="717" y="292"/>
                    </a:lnTo>
                    <a:lnTo>
                      <a:pt x="718" y="306"/>
                    </a:lnTo>
                    <a:lnTo>
                      <a:pt x="718" y="317"/>
                    </a:lnTo>
                    <a:lnTo>
                      <a:pt x="720" y="329"/>
                    </a:lnTo>
                    <a:lnTo>
                      <a:pt x="722" y="342"/>
                    </a:lnTo>
                    <a:lnTo>
                      <a:pt x="724" y="355"/>
                    </a:lnTo>
                    <a:lnTo>
                      <a:pt x="724" y="367"/>
                    </a:lnTo>
                    <a:lnTo>
                      <a:pt x="726" y="380"/>
                    </a:lnTo>
                    <a:lnTo>
                      <a:pt x="726" y="393"/>
                    </a:lnTo>
                    <a:lnTo>
                      <a:pt x="726" y="405"/>
                    </a:lnTo>
                    <a:lnTo>
                      <a:pt x="726" y="418"/>
                    </a:lnTo>
                    <a:lnTo>
                      <a:pt x="728" y="431"/>
                    </a:lnTo>
                    <a:lnTo>
                      <a:pt x="728" y="444"/>
                    </a:lnTo>
                    <a:lnTo>
                      <a:pt x="730" y="458"/>
                    </a:lnTo>
                    <a:lnTo>
                      <a:pt x="730" y="469"/>
                    </a:lnTo>
                    <a:lnTo>
                      <a:pt x="730" y="482"/>
                    </a:lnTo>
                    <a:lnTo>
                      <a:pt x="730" y="494"/>
                    </a:lnTo>
                    <a:lnTo>
                      <a:pt x="730" y="507"/>
                    </a:lnTo>
                    <a:lnTo>
                      <a:pt x="730" y="519"/>
                    </a:lnTo>
                    <a:lnTo>
                      <a:pt x="730" y="532"/>
                    </a:lnTo>
                    <a:lnTo>
                      <a:pt x="730" y="545"/>
                    </a:lnTo>
                    <a:lnTo>
                      <a:pt x="732" y="559"/>
                    </a:lnTo>
                    <a:lnTo>
                      <a:pt x="730" y="570"/>
                    </a:lnTo>
                    <a:lnTo>
                      <a:pt x="730" y="581"/>
                    </a:lnTo>
                    <a:lnTo>
                      <a:pt x="730" y="593"/>
                    </a:lnTo>
                    <a:lnTo>
                      <a:pt x="730" y="604"/>
                    </a:lnTo>
                    <a:lnTo>
                      <a:pt x="728" y="616"/>
                    </a:lnTo>
                    <a:lnTo>
                      <a:pt x="728" y="625"/>
                    </a:lnTo>
                    <a:lnTo>
                      <a:pt x="726" y="636"/>
                    </a:lnTo>
                    <a:lnTo>
                      <a:pt x="726" y="648"/>
                    </a:lnTo>
                    <a:lnTo>
                      <a:pt x="724" y="657"/>
                    </a:lnTo>
                    <a:lnTo>
                      <a:pt x="722" y="667"/>
                    </a:lnTo>
                    <a:lnTo>
                      <a:pt x="720" y="676"/>
                    </a:lnTo>
                    <a:lnTo>
                      <a:pt x="718" y="686"/>
                    </a:lnTo>
                    <a:lnTo>
                      <a:pt x="717" y="693"/>
                    </a:lnTo>
                    <a:lnTo>
                      <a:pt x="713" y="703"/>
                    </a:lnTo>
                    <a:lnTo>
                      <a:pt x="711" y="713"/>
                    </a:lnTo>
                    <a:lnTo>
                      <a:pt x="709" y="720"/>
                    </a:lnTo>
                    <a:lnTo>
                      <a:pt x="703" y="733"/>
                    </a:lnTo>
                    <a:lnTo>
                      <a:pt x="698" y="749"/>
                    </a:lnTo>
                    <a:lnTo>
                      <a:pt x="694" y="754"/>
                    </a:lnTo>
                    <a:lnTo>
                      <a:pt x="692" y="764"/>
                    </a:lnTo>
                    <a:lnTo>
                      <a:pt x="688" y="770"/>
                    </a:lnTo>
                    <a:lnTo>
                      <a:pt x="686" y="777"/>
                    </a:lnTo>
                    <a:lnTo>
                      <a:pt x="682" y="785"/>
                    </a:lnTo>
                    <a:lnTo>
                      <a:pt x="680" y="792"/>
                    </a:lnTo>
                    <a:lnTo>
                      <a:pt x="677" y="798"/>
                    </a:lnTo>
                    <a:lnTo>
                      <a:pt x="675" y="808"/>
                    </a:lnTo>
                    <a:lnTo>
                      <a:pt x="673" y="813"/>
                    </a:lnTo>
                    <a:lnTo>
                      <a:pt x="671" y="821"/>
                    </a:lnTo>
                    <a:lnTo>
                      <a:pt x="669" y="828"/>
                    </a:lnTo>
                    <a:lnTo>
                      <a:pt x="667" y="836"/>
                    </a:lnTo>
                    <a:lnTo>
                      <a:pt x="661" y="849"/>
                    </a:lnTo>
                    <a:lnTo>
                      <a:pt x="658" y="863"/>
                    </a:lnTo>
                    <a:lnTo>
                      <a:pt x="652" y="876"/>
                    </a:lnTo>
                    <a:lnTo>
                      <a:pt x="648" y="889"/>
                    </a:lnTo>
                    <a:lnTo>
                      <a:pt x="642" y="903"/>
                    </a:lnTo>
                    <a:lnTo>
                      <a:pt x="639" y="914"/>
                    </a:lnTo>
                    <a:lnTo>
                      <a:pt x="635" y="927"/>
                    </a:lnTo>
                    <a:lnTo>
                      <a:pt x="631" y="941"/>
                    </a:lnTo>
                    <a:lnTo>
                      <a:pt x="625" y="950"/>
                    </a:lnTo>
                    <a:lnTo>
                      <a:pt x="620" y="962"/>
                    </a:lnTo>
                    <a:lnTo>
                      <a:pt x="614" y="973"/>
                    </a:lnTo>
                    <a:lnTo>
                      <a:pt x="610" y="984"/>
                    </a:lnTo>
                    <a:lnTo>
                      <a:pt x="604" y="994"/>
                    </a:lnTo>
                    <a:lnTo>
                      <a:pt x="599" y="1005"/>
                    </a:lnTo>
                    <a:lnTo>
                      <a:pt x="593" y="1013"/>
                    </a:lnTo>
                    <a:lnTo>
                      <a:pt x="589" y="1024"/>
                    </a:lnTo>
                    <a:lnTo>
                      <a:pt x="584" y="1032"/>
                    </a:lnTo>
                    <a:lnTo>
                      <a:pt x="578" y="1039"/>
                    </a:lnTo>
                    <a:lnTo>
                      <a:pt x="572" y="1047"/>
                    </a:lnTo>
                    <a:lnTo>
                      <a:pt x="566" y="1057"/>
                    </a:lnTo>
                    <a:lnTo>
                      <a:pt x="553" y="1068"/>
                    </a:lnTo>
                    <a:lnTo>
                      <a:pt x="542" y="1079"/>
                    </a:lnTo>
                    <a:lnTo>
                      <a:pt x="534" y="1083"/>
                    </a:lnTo>
                    <a:lnTo>
                      <a:pt x="527" y="1087"/>
                    </a:lnTo>
                    <a:lnTo>
                      <a:pt x="519" y="1091"/>
                    </a:lnTo>
                    <a:lnTo>
                      <a:pt x="511" y="1095"/>
                    </a:lnTo>
                    <a:lnTo>
                      <a:pt x="502" y="1096"/>
                    </a:lnTo>
                    <a:lnTo>
                      <a:pt x="494" y="1100"/>
                    </a:lnTo>
                    <a:lnTo>
                      <a:pt x="485" y="1102"/>
                    </a:lnTo>
                    <a:lnTo>
                      <a:pt x="477" y="1106"/>
                    </a:lnTo>
                    <a:lnTo>
                      <a:pt x="468" y="1108"/>
                    </a:lnTo>
                    <a:lnTo>
                      <a:pt x="460" y="1110"/>
                    </a:lnTo>
                    <a:lnTo>
                      <a:pt x="451" y="1112"/>
                    </a:lnTo>
                    <a:lnTo>
                      <a:pt x="443" y="1114"/>
                    </a:lnTo>
                    <a:lnTo>
                      <a:pt x="435" y="1115"/>
                    </a:lnTo>
                    <a:lnTo>
                      <a:pt x="428" y="1117"/>
                    </a:lnTo>
                    <a:lnTo>
                      <a:pt x="420" y="1117"/>
                    </a:lnTo>
                    <a:lnTo>
                      <a:pt x="413" y="1121"/>
                    </a:lnTo>
                    <a:lnTo>
                      <a:pt x="405" y="1121"/>
                    </a:lnTo>
                    <a:lnTo>
                      <a:pt x="397" y="1121"/>
                    </a:lnTo>
                    <a:lnTo>
                      <a:pt x="390" y="1123"/>
                    </a:lnTo>
                    <a:lnTo>
                      <a:pt x="382" y="1125"/>
                    </a:lnTo>
                    <a:lnTo>
                      <a:pt x="371" y="1125"/>
                    </a:lnTo>
                    <a:lnTo>
                      <a:pt x="361" y="1127"/>
                    </a:lnTo>
                    <a:lnTo>
                      <a:pt x="352" y="1127"/>
                    </a:lnTo>
                    <a:lnTo>
                      <a:pt x="346" y="1129"/>
                    </a:lnTo>
                    <a:lnTo>
                      <a:pt x="340" y="1129"/>
                    </a:lnTo>
                    <a:lnTo>
                      <a:pt x="340" y="1131"/>
                    </a:lnTo>
                    <a:lnTo>
                      <a:pt x="99" y="929"/>
                    </a:lnTo>
                    <a:close/>
                  </a:path>
                </a:pathLst>
              </a:custGeom>
              <a:solidFill>
                <a:srgbClr val="FF82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31"/>
              <p:cNvSpPr>
                <a:spLocks/>
              </p:cNvSpPr>
              <p:nvPr/>
            </p:nvSpPr>
            <p:spPr bwMode="auto">
              <a:xfrm>
                <a:off x="-85" y="3909"/>
                <a:ext cx="319" cy="492"/>
              </a:xfrm>
              <a:custGeom>
                <a:avLst/>
                <a:gdLst>
                  <a:gd name="T0" fmla="*/ 1 w 636"/>
                  <a:gd name="T1" fmla="*/ 1 h 983"/>
                  <a:gd name="T2" fmla="*/ 1 w 636"/>
                  <a:gd name="T3" fmla="*/ 1 h 983"/>
                  <a:gd name="T4" fmla="*/ 1 w 636"/>
                  <a:gd name="T5" fmla="*/ 1 h 983"/>
                  <a:gd name="T6" fmla="*/ 1 w 636"/>
                  <a:gd name="T7" fmla="*/ 1 h 983"/>
                  <a:gd name="T8" fmla="*/ 1 w 636"/>
                  <a:gd name="T9" fmla="*/ 1 h 983"/>
                  <a:gd name="T10" fmla="*/ 1 w 636"/>
                  <a:gd name="T11" fmla="*/ 1 h 983"/>
                  <a:gd name="T12" fmla="*/ 1 w 636"/>
                  <a:gd name="T13" fmla="*/ 1 h 983"/>
                  <a:gd name="T14" fmla="*/ 1 w 636"/>
                  <a:gd name="T15" fmla="*/ 1 h 983"/>
                  <a:gd name="T16" fmla="*/ 1 w 636"/>
                  <a:gd name="T17" fmla="*/ 1 h 983"/>
                  <a:gd name="T18" fmla="*/ 0 w 636"/>
                  <a:gd name="T19" fmla="*/ 1 h 983"/>
                  <a:gd name="T20" fmla="*/ 0 w 636"/>
                  <a:gd name="T21" fmla="*/ 1 h 983"/>
                  <a:gd name="T22" fmla="*/ 0 w 636"/>
                  <a:gd name="T23" fmla="*/ 1 h 983"/>
                  <a:gd name="T24" fmla="*/ 1 w 636"/>
                  <a:gd name="T25" fmla="*/ 1 h 983"/>
                  <a:gd name="T26" fmla="*/ 1 w 636"/>
                  <a:gd name="T27" fmla="*/ 1 h 983"/>
                  <a:gd name="T28" fmla="*/ 1 w 636"/>
                  <a:gd name="T29" fmla="*/ 1 h 983"/>
                  <a:gd name="T30" fmla="*/ 1 w 636"/>
                  <a:gd name="T31" fmla="*/ 1 h 983"/>
                  <a:gd name="T32" fmla="*/ 1 w 636"/>
                  <a:gd name="T33" fmla="*/ 1 h 983"/>
                  <a:gd name="T34" fmla="*/ 1 w 636"/>
                  <a:gd name="T35" fmla="*/ 1 h 983"/>
                  <a:gd name="T36" fmla="*/ 1 w 636"/>
                  <a:gd name="T37" fmla="*/ 1 h 983"/>
                  <a:gd name="T38" fmla="*/ 1 w 636"/>
                  <a:gd name="T39" fmla="*/ 1 h 983"/>
                  <a:gd name="T40" fmla="*/ 1 w 636"/>
                  <a:gd name="T41" fmla="*/ 0 h 983"/>
                  <a:gd name="T42" fmla="*/ 1 w 636"/>
                  <a:gd name="T43" fmla="*/ 1 h 983"/>
                  <a:gd name="T44" fmla="*/ 1 w 636"/>
                  <a:gd name="T45" fmla="*/ 1 h 983"/>
                  <a:gd name="T46" fmla="*/ 1 w 636"/>
                  <a:gd name="T47" fmla="*/ 1 h 983"/>
                  <a:gd name="T48" fmla="*/ 1 w 636"/>
                  <a:gd name="T49" fmla="*/ 1 h 983"/>
                  <a:gd name="T50" fmla="*/ 1 w 636"/>
                  <a:gd name="T51" fmla="*/ 1 h 983"/>
                  <a:gd name="T52" fmla="*/ 1 w 636"/>
                  <a:gd name="T53" fmla="*/ 1 h 983"/>
                  <a:gd name="T54" fmla="*/ 1 w 636"/>
                  <a:gd name="T55" fmla="*/ 1 h 983"/>
                  <a:gd name="T56" fmla="*/ 1 w 636"/>
                  <a:gd name="T57" fmla="*/ 1 h 983"/>
                  <a:gd name="T58" fmla="*/ 1 w 636"/>
                  <a:gd name="T59" fmla="*/ 1 h 983"/>
                  <a:gd name="T60" fmla="*/ 1 w 636"/>
                  <a:gd name="T61" fmla="*/ 1 h 983"/>
                  <a:gd name="T62" fmla="*/ 1 w 636"/>
                  <a:gd name="T63" fmla="*/ 1 h 983"/>
                  <a:gd name="T64" fmla="*/ 1 w 636"/>
                  <a:gd name="T65" fmla="*/ 1 h 983"/>
                  <a:gd name="T66" fmla="*/ 1 w 636"/>
                  <a:gd name="T67" fmla="*/ 1 h 983"/>
                  <a:gd name="T68" fmla="*/ 1 w 636"/>
                  <a:gd name="T69" fmla="*/ 1 h 983"/>
                  <a:gd name="T70" fmla="*/ 1 w 636"/>
                  <a:gd name="T71" fmla="*/ 1 h 983"/>
                  <a:gd name="T72" fmla="*/ 1 w 636"/>
                  <a:gd name="T73" fmla="*/ 1 h 983"/>
                  <a:gd name="T74" fmla="*/ 1 w 636"/>
                  <a:gd name="T75" fmla="*/ 1 h 983"/>
                  <a:gd name="T76" fmla="*/ 1 w 636"/>
                  <a:gd name="T77" fmla="*/ 1 h 983"/>
                  <a:gd name="T78" fmla="*/ 1 w 636"/>
                  <a:gd name="T79" fmla="*/ 1 h 983"/>
                  <a:gd name="T80" fmla="*/ 1 w 636"/>
                  <a:gd name="T81" fmla="*/ 1 h 983"/>
                  <a:gd name="T82" fmla="*/ 1 w 636"/>
                  <a:gd name="T83" fmla="*/ 1 h 983"/>
                  <a:gd name="T84" fmla="*/ 1 w 636"/>
                  <a:gd name="T85" fmla="*/ 1 h 983"/>
                  <a:gd name="T86" fmla="*/ 1 w 636"/>
                  <a:gd name="T87" fmla="*/ 1 h 983"/>
                  <a:gd name="T88" fmla="*/ 1 w 636"/>
                  <a:gd name="T89" fmla="*/ 1 h 983"/>
                  <a:gd name="T90" fmla="*/ 1 w 636"/>
                  <a:gd name="T91" fmla="*/ 1 h 983"/>
                  <a:gd name="T92" fmla="*/ 1 w 636"/>
                  <a:gd name="T93" fmla="*/ 1 h 983"/>
                  <a:gd name="T94" fmla="*/ 1 w 636"/>
                  <a:gd name="T95" fmla="*/ 1 h 983"/>
                  <a:gd name="T96" fmla="*/ 1 w 636"/>
                  <a:gd name="T97" fmla="*/ 1 h 983"/>
                  <a:gd name="T98" fmla="*/ 1 w 636"/>
                  <a:gd name="T99" fmla="*/ 1 h 983"/>
                  <a:gd name="T100" fmla="*/ 1 w 636"/>
                  <a:gd name="T101" fmla="*/ 1 h 983"/>
                  <a:gd name="T102" fmla="*/ 1 w 636"/>
                  <a:gd name="T103" fmla="*/ 1 h 983"/>
                  <a:gd name="T104" fmla="*/ 1 w 636"/>
                  <a:gd name="T105" fmla="*/ 1 h 983"/>
                  <a:gd name="T106" fmla="*/ 1 w 636"/>
                  <a:gd name="T107" fmla="*/ 1 h 983"/>
                  <a:gd name="T108" fmla="*/ 1 w 636"/>
                  <a:gd name="T109" fmla="*/ 1 h 983"/>
                  <a:gd name="T110" fmla="*/ 1 w 636"/>
                  <a:gd name="T111" fmla="*/ 1 h 983"/>
                  <a:gd name="T112" fmla="*/ 1 w 636"/>
                  <a:gd name="T113" fmla="*/ 1 h 983"/>
                  <a:gd name="T114" fmla="*/ 1 w 636"/>
                  <a:gd name="T115" fmla="*/ 1 h 98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36"/>
                  <a:gd name="T175" fmla="*/ 0 h 983"/>
                  <a:gd name="T176" fmla="*/ 636 w 636"/>
                  <a:gd name="T177" fmla="*/ 983 h 98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36" h="983">
                    <a:moveTo>
                      <a:pt x="85" y="808"/>
                    </a:moveTo>
                    <a:lnTo>
                      <a:pt x="81" y="800"/>
                    </a:lnTo>
                    <a:lnTo>
                      <a:pt x="76" y="793"/>
                    </a:lnTo>
                    <a:lnTo>
                      <a:pt x="72" y="785"/>
                    </a:lnTo>
                    <a:lnTo>
                      <a:pt x="68" y="779"/>
                    </a:lnTo>
                    <a:lnTo>
                      <a:pt x="66" y="772"/>
                    </a:lnTo>
                    <a:lnTo>
                      <a:pt x="64" y="764"/>
                    </a:lnTo>
                    <a:lnTo>
                      <a:pt x="59" y="754"/>
                    </a:lnTo>
                    <a:lnTo>
                      <a:pt x="55" y="745"/>
                    </a:lnTo>
                    <a:lnTo>
                      <a:pt x="51" y="735"/>
                    </a:lnTo>
                    <a:lnTo>
                      <a:pt x="49" y="728"/>
                    </a:lnTo>
                    <a:lnTo>
                      <a:pt x="45" y="716"/>
                    </a:lnTo>
                    <a:lnTo>
                      <a:pt x="43" y="705"/>
                    </a:lnTo>
                    <a:lnTo>
                      <a:pt x="40" y="696"/>
                    </a:lnTo>
                    <a:lnTo>
                      <a:pt x="38" y="686"/>
                    </a:lnTo>
                    <a:lnTo>
                      <a:pt x="34" y="675"/>
                    </a:lnTo>
                    <a:lnTo>
                      <a:pt x="30" y="663"/>
                    </a:lnTo>
                    <a:lnTo>
                      <a:pt x="26" y="652"/>
                    </a:lnTo>
                    <a:lnTo>
                      <a:pt x="22" y="640"/>
                    </a:lnTo>
                    <a:lnTo>
                      <a:pt x="19" y="629"/>
                    </a:lnTo>
                    <a:lnTo>
                      <a:pt x="17" y="620"/>
                    </a:lnTo>
                    <a:lnTo>
                      <a:pt x="13" y="608"/>
                    </a:lnTo>
                    <a:lnTo>
                      <a:pt x="13" y="599"/>
                    </a:lnTo>
                    <a:lnTo>
                      <a:pt x="7" y="587"/>
                    </a:lnTo>
                    <a:lnTo>
                      <a:pt x="7" y="578"/>
                    </a:lnTo>
                    <a:lnTo>
                      <a:pt x="3" y="568"/>
                    </a:lnTo>
                    <a:lnTo>
                      <a:pt x="3" y="561"/>
                    </a:lnTo>
                    <a:lnTo>
                      <a:pt x="1" y="551"/>
                    </a:lnTo>
                    <a:lnTo>
                      <a:pt x="0" y="543"/>
                    </a:lnTo>
                    <a:lnTo>
                      <a:pt x="0" y="538"/>
                    </a:lnTo>
                    <a:lnTo>
                      <a:pt x="0" y="532"/>
                    </a:lnTo>
                    <a:lnTo>
                      <a:pt x="0" y="524"/>
                    </a:lnTo>
                    <a:lnTo>
                      <a:pt x="0" y="517"/>
                    </a:lnTo>
                    <a:lnTo>
                      <a:pt x="0" y="507"/>
                    </a:lnTo>
                    <a:lnTo>
                      <a:pt x="0" y="498"/>
                    </a:lnTo>
                    <a:lnTo>
                      <a:pt x="0" y="486"/>
                    </a:lnTo>
                    <a:lnTo>
                      <a:pt x="0" y="477"/>
                    </a:lnTo>
                    <a:lnTo>
                      <a:pt x="1" y="464"/>
                    </a:lnTo>
                    <a:lnTo>
                      <a:pt x="3" y="452"/>
                    </a:lnTo>
                    <a:lnTo>
                      <a:pt x="3" y="439"/>
                    </a:lnTo>
                    <a:lnTo>
                      <a:pt x="3" y="426"/>
                    </a:lnTo>
                    <a:lnTo>
                      <a:pt x="5" y="412"/>
                    </a:lnTo>
                    <a:lnTo>
                      <a:pt x="7" y="399"/>
                    </a:lnTo>
                    <a:lnTo>
                      <a:pt x="9" y="386"/>
                    </a:lnTo>
                    <a:lnTo>
                      <a:pt x="13" y="372"/>
                    </a:lnTo>
                    <a:lnTo>
                      <a:pt x="13" y="357"/>
                    </a:lnTo>
                    <a:lnTo>
                      <a:pt x="17" y="346"/>
                    </a:lnTo>
                    <a:lnTo>
                      <a:pt x="17" y="331"/>
                    </a:lnTo>
                    <a:lnTo>
                      <a:pt x="19" y="317"/>
                    </a:lnTo>
                    <a:lnTo>
                      <a:pt x="21" y="306"/>
                    </a:lnTo>
                    <a:lnTo>
                      <a:pt x="22" y="293"/>
                    </a:lnTo>
                    <a:lnTo>
                      <a:pt x="22" y="279"/>
                    </a:lnTo>
                    <a:lnTo>
                      <a:pt x="26" y="270"/>
                    </a:lnTo>
                    <a:lnTo>
                      <a:pt x="26" y="256"/>
                    </a:lnTo>
                    <a:lnTo>
                      <a:pt x="30" y="249"/>
                    </a:lnTo>
                    <a:lnTo>
                      <a:pt x="30" y="239"/>
                    </a:lnTo>
                    <a:lnTo>
                      <a:pt x="30" y="232"/>
                    </a:lnTo>
                    <a:lnTo>
                      <a:pt x="32" y="224"/>
                    </a:lnTo>
                    <a:lnTo>
                      <a:pt x="34" y="220"/>
                    </a:lnTo>
                    <a:lnTo>
                      <a:pt x="34" y="213"/>
                    </a:lnTo>
                    <a:lnTo>
                      <a:pt x="36" y="211"/>
                    </a:lnTo>
                    <a:lnTo>
                      <a:pt x="180" y="331"/>
                    </a:lnTo>
                    <a:lnTo>
                      <a:pt x="311" y="0"/>
                    </a:lnTo>
                    <a:lnTo>
                      <a:pt x="442" y="291"/>
                    </a:lnTo>
                    <a:lnTo>
                      <a:pt x="600" y="95"/>
                    </a:lnTo>
                    <a:lnTo>
                      <a:pt x="600" y="99"/>
                    </a:lnTo>
                    <a:lnTo>
                      <a:pt x="600" y="102"/>
                    </a:lnTo>
                    <a:lnTo>
                      <a:pt x="604" y="110"/>
                    </a:lnTo>
                    <a:lnTo>
                      <a:pt x="604" y="120"/>
                    </a:lnTo>
                    <a:lnTo>
                      <a:pt x="606" y="131"/>
                    </a:lnTo>
                    <a:lnTo>
                      <a:pt x="606" y="137"/>
                    </a:lnTo>
                    <a:lnTo>
                      <a:pt x="608" y="142"/>
                    </a:lnTo>
                    <a:lnTo>
                      <a:pt x="610" y="150"/>
                    </a:lnTo>
                    <a:lnTo>
                      <a:pt x="610" y="158"/>
                    </a:lnTo>
                    <a:lnTo>
                      <a:pt x="610" y="165"/>
                    </a:lnTo>
                    <a:lnTo>
                      <a:pt x="612" y="173"/>
                    </a:lnTo>
                    <a:lnTo>
                      <a:pt x="613" y="180"/>
                    </a:lnTo>
                    <a:lnTo>
                      <a:pt x="613" y="190"/>
                    </a:lnTo>
                    <a:lnTo>
                      <a:pt x="613" y="198"/>
                    </a:lnTo>
                    <a:lnTo>
                      <a:pt x="615" y="205"/>
                    </a:lnTo>
                    <a:lnTo>
                      <a:pt x="617" y="215"/>
                    </a:lnTo>
                    <a:lnTo>
                      <a:pt x="619" y="226"/>
                    </a:lnTo>
                    <a:lnTo>
                      <a:pt x="619" y="236"/>
                    </a:lnTo>
                    <a:lnTo>
                      <a:pt x="621" y="245"/>
                    </a:lnTo>
                    <a:lnTo>
                      <a:pt x="623" y="255"/>
                    </a:lnTo>
                    <a:lnTo>
                      <a:pt x="623" y="266"/>
                    </a:lnTo>
                    <a:lnTo>
                      <a:pt x="623" y="275"/>
                    </a:lnTo>
                    <a:lnTo>
                      <a:pt x="627" y="287"/>
                    </a:lnTo>
                    <a:lnTo>
                      <a:pt x="627" y="296"/>
                    </a:lnTo>
                    <a:lnTo>
                      <a:pt x="629" y="310"/>
                    </a:lnTo>
                    <a:lnTo>
                      <a:pt x="629" y="319"/>
                    </a:lnTo>
                    <a:lnTo>
                      <a:pt x="631" y="331"/>
                    </a:lnTo>
                    <a:lnTo>
                      <a:pt x="631" y="340"/>
                    </a:lnTo>
                    <a:lnTo>
                      <a:pt x="631" y="351"/>
                    </a:lnTo>
                    <a:lnTo>
                      <a:pt x="631" y="363"/>
                    </a:lnTo>
                    <a:lnTo>
                      <a:pt x="632" y="374"/>
                    </a:lnTo>
                    <a:lnTo>
                      <a:pt x="632" y="386"/>
                    </a:lnTo>
                    <a:lnTo>
                      <a:pt x="634" y="397"/>
                    </a:lnTo>
                    <a:lnTo>
                      <a:pt x="634" y="409"/>
                    </a:lnTo>
                    <a:lnTo>
                      <a:pt x="634" y="418"/>
                    </a:lnTo>
                    <a:lnTo>
                      <a:pt x="634" y="429"/>
                    </a:lnTo>
                    <a:lnTo>
                      <a:pt x="634" y="441"/>
                    </a:lnTo>
                    <a:lnTo>
                      <a:pt x="634" y="450"/>
                    </a:lnTo>
                    <a:lnTo>
                      <a:pt x="634" y="464"/>
                    </a:lnTo>
                    <a:lnTo>
                      <a:pt x="634" y="473"/>
                    </a:lnTo>
                    <a:lnTo>
                      <a:pt x="636" y="486"/>
                    </a:lnTo>
                    <a:lnTo>
                      <a:pt x="634" y="494"/>
                    </a:lnTo>
                    <a:lnTo>
                      <a:pt x="634" y="505"/>
                    </a:lnTo>
                    <a:lnTo>
                      <a:pt x="634" y="515"/>
                    </a:lnTo>
                    <a:lnTo>
                      <a:pt x="634" y="524"/>
                    </a:lnTo>
                    <a:lnTo>
                      <a:pt x="632" y="534"/>
                    </a:lnTo>
                    <a:lnTo>
                      <a:pt x="632" y="543"/>
                    </a:lnTo>
                    <a:lnTo>
                      <a:pt x="631" y="553"/>
                    </a:lnTo>
                    <a:lnTo>
                      <a:pt x="631" y="562"/>
                    </a:lnTo>
                    <a:lnTo>
                      <a:pt x="629" y="572"/>
                    </a:lnTo>
                    <a:lnTo>
                      <a:pt x="627" y="580"/>
                    </a:lnTo>
                    <a:lnTo>
                      <a:pt x="627" y="587"/>
                    </a:lnTo>
                    <a:lnTo>
                      <a:pt x="625" y="597"/>
                    </a:lnTo>
                    <a:lnTo>
                      <a:pt x="623" y="604"/>
                    </a:lnTo>
                    <a:lnTo>
                      <a:pt x="621" y="612"/>
                    </a:lnTo>
                    <a:lnTo>
                      <a:pt x="617" y="620"/>
                    </a:lnTo>
                    <a:lnTo>
                      <a:pt x="617" y="627"/>
                    </a:lnTo>
                    <a:lnTo>
                      <a:pt x="610" y="639"/>
                    </a:lnTo>
                    <a:lnTo>
                      <a:pt x="606" y="650"/>
                    </a:lnTo>
                    <a:lnTo>
                      <a:pt x="600" y="663"/>
                    </a:lnTo>
                    <a:lnTo>
                      <a:pt x="596" y="677"/>
                    </a:lnTo>
                    <a:lnTo>
                      <a:pt x="591" y="688"/>
                    </a:lnTo>
                    <a:lnTo>
                      <a:pt x="587" y="701"/>
                    </a:lnTo>
                    <a:lnTo>
                      <a:pt x="583" y="713"/>
                    </a:lnTo>
                    <a:lnTo>
                      <a:pt x="579" y="726"/>
                    </a:lnTo>
                    <a:lnTo>
                      <a:pt x="575" y="737"/>
                    </a:lnTo>
                    <a:lnTo>
                      <a:pt x="570" y="749"/>
                    </a:lnTo>
                    <a:lnTo>
                      <a:pt x="566" y="762"/>
                    </a:lnTo>
                    <a:lnTo>
                      <a:pt x="562" y="773"/>
                    </a:lnTo>
                    <a:lnTo>
                      <a:pt x="558" y="783"/>
                    </a:lnTo>
                    <a:lnTo>
                      <a:pt x="555" y="796"/>
                    </a:lnTo>
                    <a:lnTo>
                      <a:pt x="551" y="806"/>
                    </a:lnTo>
                    <a:lnTo>
                      <a:pt x="547" y="817"/>
                    </a:lnTo>
                    <a:lnTo>
                      <a:pt x="541" y="827"/>
                    </a:lnTo>
                    <a:lnTo>
                      <a:pt x="537" y="836"/>
                    </a:lnTo>
                    <a:lnTo>
                      <a:pt x="534" y="846"/>
                    </a:lnTo>
                    <a:lnTo>
                      <a:pt x="530" y="857"/>
                    </a:lnTo>
                    <a:lnTo>
                      <a:pt x="524" y="865"/>
                    </a:lnTo>
                    <a:lnTo>
                      <a:pt x="520" y="874"/>
                    </a:lnTo>
                    <a:lnTo>
                      <a:pt x="517" y="882"/>
                    </a:lnTo>
                    <a:lnTo>
                      <a:pt x="513" y="891"/>
                    </a:lnTo>
                    <a:lnTo>
                      <a:pt x="507" y="897"/>
                    </a:lnTo>
                    <a:lnTo>
                      <a:pt x="501" y="905"/>
                    </a:lnTo>
                    <a:lnTo>
                      <a:pt x="498" y="912"/>
                    </a:lnTo>
                    <a:lnTo>
                      <a:pt x="494" y="918"/>
                    </a:lnTo>
                    <a:lnTo>
                      <a:pt x="482" y="929"/>
                    </a:lnTo>
                    <a:lnTo>
                      <a:pt x="473" y="939"/>
                    </a:lnTo>
                    <a:lnTo>
                      <a:pt x="458" y="943"/>
                    </a:lnTo>
                    <a:lnTo>
                      <a:pt x="444" y="950"/>
                    </a:lnTo>
                    <a:lnTo>
                      <a:pt x="437" y="952"/>
                    </a:lnTo>
                    <a:lnTo>
                      <a:pt x="429" y="956"/>
                    </a:lnTo>
                    <a:lnTo>
                      <a:pt x="422" y="958"/>
                    </a:lnTo>
                    <a:lnTo>
                      <a:pt x="416" y="962"/>
                    </a:lnTo>
                    <a:lnTo>
                      <a:pt x="408" y="964"/>
                    </a:lnTo>
                    <a:lnTo>
                      <a:pt x="399" y="965"/>
                    </a:lnTo>
                    <a:lnTo>
                      <a:pt x="391" y="965"/>
                    </a:lnTo>
                    <a:lnTo>
                      <a:pt x="385" y="969"/>
                    </a:lnTo>
                    <a:lnTo>
                      <a:pt x="370" y="971"/>
                    </a:lnTo>
                    <a:lnTo>
                      <a:pt x="359" y="975"/>
                    </a:lnTo>
                    <a:lnTo>
                      <a:pt x="344" y="977"/>
                    </a:lnTo>
                    <a:lnTo>
                      <a:pt x="332" y="977"/>
                    </a:lnTo>
                    <a:lnTo>
                      <a:pt x="321" y="979"/>
                    </a:lnTo>
                    <a:lnTo>
                      <a:pt x="313" y="981"/>
                    </a:lnTo>
                    <a:lnTo>
                      <a:pt x="304" y="981"/>
                    </a:lnTo>
                    <a:lnTo>
                      <a:pt x="300" y="983"/>
                    </a:lnTo>
                    <a:lnTo>
                      <a:pt x="296" y="983"/>
                    </a:lnTo>
                    <a:lnTo>
                      <a:pt x="85" y="808"/>
                    </a:lnTo>
                    <a:close/>
                  </a:path>
                </a:pathLst>
              </a:custGeom>
              <a:solidFill>
                <a:srgbClr val="FFB3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32"/>
              <p:cNvSpPr>
                <a:spLocks/>
              </p:cNvSpPr>
              <p:nvPr/>
            </p:nvSpPr>
            <p:spPr bwMode="auto">
              <a:xfrm>
                <a:off x="-63" y="3975"/>
                <a:ext cx="272" cy="417"/>
              </a:xfrm>
              <a:custGeom>
                <a:avLst/>
                <a:gdLst>
                  <a:gd name="T0" fmla="*/ 1 w 544"/>
                  <a:gd name="T1" fmla="*/ 1 h 834"/>
                  <a:gd name="T2" fmla="*/ 1 w 544"/>
                  <a:gd name="T3" fmla="*/ 1 h 834"/>
                  <a:gd name="T4" fmla="*/ 1 w 544"/>
                  <a:gd name="T5" fmla="*/ 1 h 834"/>
                  <a:gd name="T6" fmla="*/ 1 w 544"/>
                  <a:gd name="T7" fmla="*/ 1 h 834"/>
                  <a:gd name="T8" fmla="*/ 1 w 544"/>
                  <a:gd name="T9" fmla="*/ 1 h 834"/>
                  <a:gd name="T10" fmla="*/ 1 w 544"/>
                  <a:gd name="T11" fmla="*/ 1 h 834"/>
                  <a:gd name="T12" fmla="*/ 1 w 544"/>
                  <a:gd name="T13" fmla="*/ 1 h 834"/>
                  <a:gd name="T14" fmla="*/ 1 w 544"/>
                  <a:gd name="T15" fmla="*/ 1 h 834"/>
                  <a:gd name="T16" fmla="*/ 1 w 544"/>
                  <a:gd name="T17" fmla="*/ 1 h 834"/>
                  <a:gd name="T18" fmla="*/ 0 w 544"/>
                  <a:gd name="T19" fmla="*/ 1 h 834"/>
                  <a:gd name="T20" fmla="*/ 1 w 544"/>
                  <a:gd name="T21" fmla="*/ 1 h 834"/>
                  <a:gd name="T22" fmla="*/ 1 w 544"/>
                  <a:gd name="T23" fmla="*/ 1 h 834"/>
                  <a:gd name="T24" fmla="*/ 1 w 544"/>
                  <a:gd name="T25" fmla="*/ 1 h 834"/>
                  <a:gd name="T26" fmla="*/ 1 w 544"/>
                  <a:gd name="T27" fmla="*/ 1 h 834"/>
                  <a:gd name="T28" fmla="*/ 1 w 544"/>
                  <a:gd name="T29" fmla="*/ 1 h 834"/>
                  <a:gd name="T30" fmla="*/ 1 w 544"/>
                  <a:gd name="T31" fmla="*/ 1 h 834"/>
                  <a:gd name="T32" fmla="*/ 1 w 544"/>
                  <a:gd name="T33" fmla="*/ 1 h 834"/>
                  <a:gd name="T34" fmla="*/ 1 w 544"/>
                  <a:gd name="T35" fmla="*/ 1 h 834"/>
                  <a:gd name="T36" fmla="*/ 1 w 544"/>
                  <a:gd name="T37" fmla="*/ 1 h 834"/>
                  <a:gd name="T38" fmla="*/ 1 w 544"/>
                  <a:gd name="T39" fmla="*/ 1 h 834"/>
                  <a:gd name="T40" fmla="*/ 1 w 544"/>
                  <a:gd name="T41" fmla="*/ 1 h 834"/>
                  <a:gd name="T42" fmla="*/ 1 w 544"/>
                  <a:gd name="T43" fmla="*/ 1 h 834"/>
                  <a:gd name="T44" fmla="*/ 1 w 544"/>
                  <a:gd name="T45" fmla="*/ 1 h 834"/>
                  <a:gd name="T46" fmla="*/ 1 w 544"/>
                  <a:gd name="T47" fmla="*/ 1 h 834"/>
                  <a:gd name="T48" fmla="*/ 1 w 544"/>
                  <a:gd name="T49" fmla="*/ 1 h 834"/>
                  <a:gd name="T50" fmla="*/ 1 w 544"/>
                  <a:gd name="T51" fmla="*/ 1 h 834"/>
                  <a:gd name="T52" fmla="*/ 1 w 544"/>
                  <a:gd name="T53" fmla="*/ 1 h 834"/>
                  <a:gd name="T54" fmla="*/ 1 w 544"/>
                  <a:gd name="T55" fmla="*/ 1 h 834"/>
                  <a:gd name="T56" fmla="*/ 1 w 544"/>
                  <a:gd name="T57" fmla="*/ 1 h 834"/>
                  <a:gd name="T58" fmla="*/ 1 w 544"/>
                  <a:gd name="T59" fmla="*/ 1 h 834"/>
                  <a:gd name="T60" fmla="*/ 1 w 544"/>
                  <a:gd name="T61" fmla="*/ 1 h 834"/>
                  <a:gd name="T62" fmla="*/ 1 w 544"/>
                  <a:gd name="T63" fmla="*/ 1 h 834"/>
                  <a:gd name="T64" fmla="*/ 1 w 544"/>
                  <a:gd name="T65" fmla="*/ 1 h 834"/>
                  <a:gd name="T66" fmla="*/ 1 w 544"/>
                  <a:gd name="T67" fmla="*/ 1 h 834"/>
                  <a:gd name="T68" fmla="*/ 1 w 544"/>
                  <a:gd name="T69" fmla="*/ 1 h 834"/>
                  <a:gd name="T70" fmla="*/ 1 w 544"/>
                  <a:gd name="T71" fmla="*/ 1 h 834"/>
                  <a:gd name="T72" fmla="*/ 1 w 544"/>
                  <a:gd name="T73" fmla="*/ 1 h 834"/>
                  <a:gd name="T74" fmla="*/ 1 w 544"/>
                  <a:gd name="T75" fmla="*/ 1 h 834"/>
                  <a:gd name="T76" fmla="*/ 1 w 544"/>
                  <a:gd name="T77" fmla="*/ 1 h 834"/>
                  <a:gd name="T78" fmla="*/ 1 w 544"/>
                  <a:gd name="T79" fmla="*/ 1 h 834"/>
                  <a:gd name="T80" fmla="*/ 1 w 544"/>
                  <a:gd name="T81" fmla="*/ 1 h 834"/>
                  <a:gd name="T82" fmla="*/ 1 w 544"/>
                  <a:gd name="T83" fmla="*/ 1 h 834"/>
                  <a:gd name="T84" fmla="*/ 1 w 544"/>
                  <a:gd name="T85" fmla="*/ 1 h 834"/>
                  <a:gd name="T86" fmla="*/ 1 w 544"/>
                  <a:gd name="T87" fmla="*/ 1 h 834"/>
                  <a:gd name="T88" fmla="*/ 1 w 544"/>
                  <a:gd name="T89" fmla="*/ 1 h 834"/>
                  <a:gd name="T90" fmla="*/ 1 w 544"/>
                  <a:gd name="T91" fmla="*/ 1 h 834"/>
                  <a:gd name="T92" fmla="*/ 1 w 544"/>
                  <a:gd name="T93" fmla="*/ 1 h 834"/>
                  <a:gd name="T94" fmla="*/ 1 w 544"/>
                  <a:gd name="T95" fmla="*/ 1 h 834"/>
                  <a:gd name="T96" fmla="*/ 1 w 544"/>
                  <a:gd name="T97" fmla="*/ 1 h 834"/>
                  <a:gd name="T98" fmla="*/ 1 w 544"/>
                  <a:gd name="T99" fmla="*/ 1 h 834"/>
                  <a:gd name="T100" fmla="*/ 1 w 544"/>
                  <a:gd name="T101" fmla="*/ 1 h 834"/>
                  <a:gd name="T102" fmla="*/ 1 w 544"/>
                  <a:gd name="T103" fmla="*/ 1 h 83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44"/>
                  <a:gd name="T157" fmla="*/ 0 h 834"/>
                  <a:gd name="T158" fmla="*/ 544 w 544"/>
                  <a:gd name="T159" fmla="*/ 834 h 83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44" h="834">
                    <a:moveTo>
                      <a:pt x="74" y="686"/>
                    </a:moveTo>
                    <a:lnTo>
                      <a:pt x="69" y="681"/>
                    </a:lnTo>
                    <a:lnTo>
                      <a:pt x="65" y="673"/>
                    </a:lnTo>
                    <a:lnTo>
                      <a:pt x="59" y="662"/>
                    </a:lnTo>
                    <a:lnTo>
                      <a:pt x="55" y="648"/>
                    </a:lnTo>
                    <a:lnTo>
                      <a:pt x="52" y="641"/>
                    </a:lnTo>
                    <a:lnTo>
                      <a:pt x="50" y="633"/>
                    </a:lnTo>
                    <a:lnTo>
                      <a:pt x="46" y="625"/>
                    </a:lnTo>
                    <a:lnTo>
                      <a:pt x="44" y="618"/>
                    </a:lnTo>
                    <a:lnTo>
                      <a:pt x="40" y="608"/>
                    </a:lnTo>
                    <a:lnTo>
                      <a:pt x="38" y="601"/>
                    </a:lnTo>
                    <a:lnTo>
                      <a:pt x="35" y="591"/>
                    </a:lnTo>
                    <a:lnTo>
                      <a:pt x="35" y="584"/>
                    </a:lnTo>
                    <a:lnTo>
                      <a:pt x="29" y="572"/>
                    </a:lnTo>
                    <a:lnTo>
                      <a:pt x="27" y="563"/>
                    </a:lnTo>
                    <a:lnTo>
                      <a:pt x="25" y="553"/>
                    </a:lnTo>
                    <a:lnTo>
                      <a:pt x="21" y="546"/>
                    </a:lnTo>
                    <a:lnTo>
                      <a:pt x="17" y="534"/>
                    </a:lnTo>
                    <a:lnTo>
                      <a:pt x="16" y="525"/>
                    </a:lnTo>
                    <a:lnTo>
                      <a:pt x="14" y="515"/>
                    </a:lnTo>
                    <a:lnTo>
                      <a:pt x="12" y="508"/>
                    </a:lnTo>
                    <a:lnTo>
                      <a:pt x="10" y="498"/>
                    </a:lnTo>
                    <a:lnTo>
                      <a:pt x="8" y="490"/>
                    </a:lnTo>
                    <a:lnTo>
                      <a:pt x="6" y="483"/>
                    </a:lnTo>
                    <a:lnTo>
                      <a:pt x="4" y="475"/>
                    </a:lnTo>
                    <a:lnTo>
                      <a:pt x="2" y="462"/>
                    </a:lnTo>
                    <a:lnTo>
                      <a:pt x="2" y="451"/>
                    </a:lnTo>
                    <a:lnTo>
                      <a:pt x="0" y="445"/>
                    </a:lnTo>
                    <a:lnTo>
                      <a:pt x="0" y="437"/>
                    </a:lnTo>
                    <a:lnTo>
                      <a:pt x="0" y="430"/>
                    </a:lnTo>
                    <a:lnTo>
                      <a:pt x="0" y="422"/>
                    </a:lnTo>
                    <a:lnTo>
                      <a:pt x="0" y="412"/>
                    </a:lnTo>
                    <a:lnTo>
                      <a:pt x="2" y="403"/>
                    </a:lnTo>
                    <a:lnTo>
                      <a:pt x="4" y="393"/>
                    </a:lnTo>
                    <a:lnTo>
                      <a:pt x="4" y="384"/>
                    </a:lnTo>
                    <a:lnTo>
                      <a:pt x="4" y="373"/>
                    </a:lnTo>
                    <a:lnTo>
                      <a:pt x="6" y="361"/>
                    </a:lnTo>
                    <a:lnTo>
                      <a:pt x="8" y="350"/>
                    </a:lnTo>
                    <a:lnTo>
                      <a:pt x="8" y="338"/>
                    </a:lnTo>
                    <a:lnTo>
                      <a:pt x="10" y="327"/>
                    </a:lnTo>
                    <a:lnTo>
                      <a:pt x="12" y="316"/>
                    </a:lnTo>
                    <a:lnTo>
                      <a:pt x="12" y="302"/>
                    </a:lnTo>
                    <a:lnTo>
                      <a:pt x="16" y="293"/>
                    </a:lnTo>
                    <a:lnTo>
                      <a:pt x="16" y="281"/>
                    </a:lnTo>
                    <a:lnTo>
                      <a:pt x="17" y="268"/>
                    </a:lnTo>
                    <a:lnTo>
                      <a:pt x="17" y="259"/>
                    </a:lnTo>
                    <a:lnTo>
                      <a:pt x="21" y="247"/>
                    </a:lnTo>
                    <a:lnTo>
                      <a:pt x="21" y="238"/>
                    </a:lnTo>
                    <a:lnTo>
                      <a:pt x="23" y="228"/>
                    </a:lnTo>
                    <a:lnTo>
                      <a:pt x="23" y="220"/>
                    </a:lnTo>
                    <a:lnTo>
                      <a:pt x="25" y="213"/>
                    </a:lnTo>
                    <a:lnTo>
                      <a:pt x="25" y="203"/>
                    </a:lnTo>
                    <a:lnTo>
                      <a:pt x="27" y="198"/>
                    </a:lnTo>
                    <a:lnTo>
                      <a:pt x="29" y="190"/>
                    </a:lnTo>
                    <a:lnTo>
                      <a:pt x="29" y="186"/>
                    </a:lnTo>
                    <a:lnTo>
                      <a:pt x="31" y="179"/>
                    </a:lnTo>
                    <a:lnTo>
                      <a:pt x="33" y="179"/>
                    </a:lnTo>
                    <a:lnTo>
                      <a:pt x="158" y="281"/>
                    </a:lnTo>
                    <a:lnTo>
                      <a:pt x="268" y="0"/>
                    </a:lnTo>
                    <a:lnTo>
                      <a:pt x="377" y="247"/>
                    </a:lnTo>
                    <a:lnTo>
                      <a:pt x="513" y="80"/>
                    </a:lnTo>
                    <a:lnTo>
                      <a:pt x="513" y="82"/>
                    </a:lnTo>
                    <a:lnTo>
                      <a:pt x="515" y="93"/>
                    </a:lnTo>
                    <a:lnTo>
                      <a:pt x="515" y="101"/>
                    </a:lnTo>
                    <a:lnTo>
                      <a:pt x="517" y="108"/>
                    </a:lnTo>
                    <a:lnTo>
                      <a:pt x="519" y="120"/>
                    </a:lnTo>
                    <a:lnTo>
                      <a:pt x="521" y="133"/>
                    </a:lnTo>
                    <a:lnTo>
                      <a:pt x="521" y="139"/>
                    </a:lnTo>
                    <a:lnTo>
                      <a:pt x="523" y="144"/>
                    </a:lnTo>
                    <a:lnTo>
                      <a:pt x="523" y="152"/>
                    </a:lnTo>
                    <a:lnTo>
                      <a:pt x="525" y="160"/>
                    </a:lnTo>
                    <a:lnTo>
                      <a:pt x="525" y="165"/>
                    </a:lnTo>
                    <a:lnTo>
                      <a:pt x="527" y="175"/>
                    </a:lnTo>
                    <a:lnTo>
                      <a:pt x="527" y="182"/>
                    </a:lnTo>
                    <a:lnTo>
                      <a:pt x="529" y="190"/>
                    </a:lnTo>
                    <a:lnTo>
                      <a:pt x="529" y="200"/>
                    </a:lnTo>
                    <a:lnTo>
                      <a:pt x="531" y="207"/>
                    </a:lnTo>
                    <a:lnTo>
                      <a:pt x="532" y="215"/>
                    </a:lnTo>
                    <a:lnTo>
                      <a:pt x="532" y="224"/>
                    </a:lnTo>
                    <a:lnTo>
                      <a:pt x="532" y="234"/>
                    </a:lnTo>
                    <a:lnTo>
                      <a:pt x="534" y="243"/>
                    </a:lnTo>
                    <a:lnTo>
                      <a:pt x="536" y="251"/>
                    </a:lnTo>
                    <a:lnTo>
                      <a:pt x="536" y="262"/>
                    </a:lnTo>
                    <a:lnTo>
                      <a:pt x="536" y="270"/>
                    </a:lnTo>
                    <a:lnTo>
                      <a:pt x="536" y="279"/>
                    </a:lnTo>
                    <a:lnTo>
                      <a:pt x="538" y="289"/>
                    </a:lnTo>
                    <a:lnTo>
                      <a:pt x="540" y="298"/>
                    </a:lnTo>
                    <a:lnTo>
                      <a:pt x="540" y="308"/>
                    </a:lnTo>
                    <a:lnTo>
                      <a:pt x="540" y="317"/>
                    </a:lnTo>
                    <a:lnTo>
                      <a:pt x="540" y="327"/>
                    </a:lnTo>
                    <a:lnTo>
                      <a:pt x="542" y="338"/>
                    </a:lnTo>
                    <a:lnTo>
                      <a:pt x="542" y="346"/>
                    </a:lnTo>
                    <a:lnTo>
                      <a:pt x="542" y="355"/>
                    </a:lnTo>
                    <a:lnTo>
                      <a:pt x="542" y="363"/>
                    </a:lnTo>
                    <a:lnTo>
                      <a:pt x="542" y="374"/>
                    </a:lnTo>
                    <a:lnTo>
                      <a:pt x="542" y="384"/>
                    </a:lnTo>
                    <a:lnTo>
                      <a:pt x="542" y="393"/>
                    </a:lnTo>
                    <a:lnTo>
                      <a:pt x="542" y="403"/>
                    </a:lnTo>
                    <a:lnTo>
                      <a:pt x="544" y="412"/>
                    </a:lnTo>
                    <a:lnTo>
                      <a:pt x="542" y="420"/>
                    </a:lnTo>
                    <a:lnTo>
                      <a:pt x="542" y="430"/>
                    </a:lnTo>
                    <a:lnTo>
                      <a:pt x="540" y="437"/>
                    </a:lnTo>
                    <a:lnTo>
                      <a:pt x="540" y="447"/>
                    </a:lnTo>
                    <a:lnTo>
                      <a:pt x="540" y="454"/>
                    </a:lnTo>
                    <a:lnTo>
                      <a:pt x="540" y="462"/>
                    </a:lnTo>
                    <a:lnTo>
                      <a:pt x="538" y="471"/>
                    </a:lnTo>
                    <a:lnTo>
                      <a:pt x="538" y="479"/>
                    </a:lnTo>
                    <a:lnTo>
                      <a:pt x="536" y="487"/>
                    </a:lnTo>
                    <a:lnTo>
                      <a:pt x="536" y="494"/>
                    </a:lnTo>
                    <a:lnTo>
                      <a:pt x="532" y="502"/>
                    </a:lnTo>
                    <a:lnTo>
                      <a:pt x="532" y="509"/>
                    </a:lnTo>
                    <a:lnTo>
                      <a:pt x="529" y="521"/>
                    </a:lnTo>
                    <a:lnTo>
                      <a:pt x="527" y="534"/>
                    </a:lnTo>
                    <a:lnTo>
                      <a:pt x="521" y="544"/>
                    </a:lnTo>
                    <a:lnTo>
                      <a:pt x="517" y="553"/>
                    </a:lnTo>
                    <a:lnTo>
                      <a:pt x="513" y="565"/>
                    </a:lnTo>
                    <a:lnTo>
                      <a:pt x="510" y="576"/>
                    </a:lnTo>
                    <a:lnTo>
                      <a:pt x="506" y="585"/>
                    </a:lnTo>
                    <a:lnTo>
                      <a:pt x="502" y="597"/>
                    </a:lnTo>
                    <a:lnTo>
                      <a:pt x="498" y="606"/>
                    </a:lnTo>
                    <a:lnTo>
                      <a:pt x="494" y="618"/>
                    </a:lnTo>
                    <a:lnTo>
                      <a:pt x="491" y="627"/>
                    </a:lnTo>
                    <a:lnTo>
                      <a:pt x="487" y="639"/>
                    </a:lnTo>
                    <a:lnTo>
                      <a:pt x="483" y="648"/>
                    </a:lnTo>
                    <a:lnTo>
                      <a:pt x="481" y="658"/>
                    </a:lnTo>
                    <a:lnTo>
                      <a:pt x="475" y="667"/>
                    </a:lnTo>
                    <a:lnTo>
                      <a:pt x="472" y="677"/>
                    </a:lnTo>
                    <a:lnTo>
                      <a:pt x="470" y="686"/>
                    </a:lnTo>
                    <a:lnTo>
                      <a:pt x="468" y="696"/>
                    </a:lnTo>
                    <a:lnTo>
                      <a:pt x="462" y="703"/>
                    </a:lnTo>
                    <a:lnTo>
                      <a:pt x="458" y="713"/>
                    </a:lnTo>
                    <a:lnTo>
                      <a:pt x="455" y="720"/>
                    </a:lnTo>
                    <a:lnTo>
                      <a:pt x="453" y="730"/>
                    </a:lnTo>
                    <a:lnTo>
                      <a:pt x="449" y="736"/>
                    </a:lnTo>
                    <a:lnTo>
                      <a:pt x="445" y="743"/>
                    </a:lnTo>
                    <a:lnTo>
                      <a:pt x="441" y="751"/>
                    </a:lnTo>
                    <a:lnTo>
                      <a:pt x="437" y="758"/>
                    </a:lnTo>
                    <a:lnTo>
                      <a:pt x="430" y="768"/>
                    </a:lnTo>
                    <a:lnTo>
                      <a:pt x="420" y="781"/>
                    </a:lnTo>
                    <a:lnTo>
                      <a:pt x="413" y="789"/>
                    </a:lnTo>
                    <a:lnTo>
                      <a:pt x="403" y="796"/>
                    </a:lnTo>
                    <a:lnTo>
                      <a:pt x="390" y="802"/>
                    </a:lnTo>
                    <a:lnTo>
                      <a:pt x="379" y="808"/>
                    </a:lnTo>
                    <a:lnTo>
                      <a:pt x="367" y="812"/>
                    </a:lnTo>
                    <a:lnTo>
                      <a:pt x="356" y="815"/>
                    </a:lnTo>
                    <a:lnTo>
                      <a:pt x="342" y="819"/>
                    </a:lnTo>
                    <a:lnTo>
                      <a:pt x="331" y="823"/>
                    </a:lnTo>
                    <a:lnTo>
                      <a:pt x="318" y="825"/>
                    </a:lnTo>
                    <a:lnTo>
                      <a:pt x="308" y="829"/>
                    </a:lnTo>
                    <a:lnTo>
                      <a:pt x="295" y="829"/>
                    </a:lnTo>
                    <a:lnTo>
                      <a:pt x="285" y="831"/>
                    </a:lnTo>
                    <a:lnTo>
                      <a:pt x="276" y="833"/>
                    </a:lnTo>
                    <a:lnTo>
                      <a:pt x="270" y="834"/>
                    </a:lnTo>
                    <a:lnTo>
                      <a:pt x="257" y="834"/>
                    </a:lnTo>
                    <a:lnTo>
                      <a:pt x="255" y="834"/>
                    </a:lnTo>
                    <a:lnTo>
                      <a:pt x="74" y="686"/>
                    </a:lnTo>
                    <a:close/>
                  </a:path>
                </a:pathLst>
              </a:custGeom>
              <a:solidFill>
                <a:srgbClr val="FFE3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33"/>
              <p:cNvSpPr>
                <a:spLocks/>
              </p:cNvSpPr>
              <p:nvPr/>
            </p:nvSpPr>
            <p:spPr bwMode="auto">
              <a:xfrm>
                <a:off x="-89" y="4160"/>
                <a:ext cx="298" cy="307"/>
              </a:xfrm>
              <a:custGeom>
                <a:avLst/>
                <a:gdLst>
                  <a:gd name="T0" fmla="*/ 0 w 597"/>
                  <a:gd name="T1" fmla="*/ 1 h 614"/>
                  <a:gd name="T2" fmla="*/ 0 w 597"/>
                  <a:gd name="T3" fmla="*/ 0 h 614"/>
                  <a:gd name="T4" fmla="*/ 0 w 597"/>
                  <a:gd name="T5" fmla="*/ 1 h 614"/>
                  <a:gd name="T6" fmla="*/ 0 w 597"/>
                  <a:gd name="T7" fmla="*/ 1 h 614"/>
                  <a:gd name="T8" fmla="*/ 0 w 597"/>
                  <a:gd name="T9" fmla="*/ 1 h 614"/>
                  <a:gd name="T10" fmla="*/ 0 w 597"/>
                  <a:gd name="T11" fmla="*/ 1 h 614"/>
                  <a:gd name="T12" fmla="*/ 0 w 597"/>
                  <a:gd name="T13" fmla="*/ 1 h 614"/>
                  <a:gd name="T14" fmla="*/ 0 w 597"/>
                  <a:gd name="T15" fmla="*/ 1 h 614"/>
                  <a:gd name="T16" fmla="*/ 0 w 597"/>
                  <a:gd name="T17" fmla="*/ 1 h 614"/>
                  <a:gd name="T18" fmla="*/ 0 w 597"/>
                  <a:gd name="T19" fmla="*/ 1 h 614"/>
                  <a:gd name="T20" fmla="*/ 0 w 597"/>
                  <a:gd name="T21" fmla="*/ 1 h 614"/>
                  <a:gd name="T22" fmla="*/ 0 w 597"/>
                  <a:gd name="T23" fmla="*/ 1 h 614"/>
                  <a:gd name="T24" fmla="*/ 0 w 597"/>
                  <a:gd name="T25" fmla="*/ 1 h 614"/>
                  <a:gd name="T26" fmla="*/ 0 w 597"/>
                  <a:gd name="T27" fmla="*/ 1 h 614"/>
                  <a:gd name="T28" fmla="*/ 0 w 597"/>
                  <a:gd name="T29" fmla="*/ 1 h 614"/>
                  <a:gd name="T30" fmla="*/ 0 w 597"/>
                  <a:gd name="T31" fmla="*/ 1 h 614"/>
                  <a:gd name="T32" fmla="*/ 0 w 597"/>
                  <a:gd name="T33" fmla="*/ 1 h 614"/>
                  <a:gd name="T34" fmla="*/ 0 w 597"/>
                  <a:gd name="T35" fmla="*/ 1 h 614"/>
                  <a:gd name="T36" fmla="*/ 0 w 597"/>
                  <a:gd name="T37" fmla="*/ 1 h 614"/>
                  <a:gd name="T38" fmla="*/ 0 w 597"/>
                  <a:gd name="T39" fmla="*/ 1 h 614"/>
                  <a:gd name="T40" fmla="*/ 0 w 597"/>
                  <a:gd name="T41" fmla="*/ 1 h 614"/>
                  <a:gd name="T42" fmla="*/ 0 w 597"/>
                  <a:gd name="T43" fmla="*/ 1 h 614"/>
                  <a:gd name="T44" fmla="*/ 0 w 597"/>
                  <a:gd name="T45" fmla="*/ 1 h 614"/>
                  <a:gd name="T46" fmla="*/ 0 w 597"/>
                  <a:gd name="T47" fmla="*/ 1 h 614"/>
                  <a:gd name="T48" fmla="*/ 0 w 597"/>
                  <a:gd name="T49" fmla="*/ 1 h 614"/>
                  <a:gd name="T50" fmla="*/ 0 w 597"/>
                  <a:gd name="T51" fmla="*/ 1 h 614"/>
                  <a:gd name="T52" fmla="*/ 0 w 597"/>
                  <a:gd name="T53" fmla="*/ 1 h 614"/>
                  <a:gd name="T54" fmla="*/ 0 w 597"/>
                  <a:gd name="T55" fmla="*/ 1 h 614"/>
                  <a:gd name="T56" fmla="*/ 0 w 597"/>
                  <a:gd name="T57" fmla="*/ 1 h 614"/>
                  <a:gd name="T58" fmla="*/ 0 w 597"/>
                  <a:gd name="T59" fmla="*/ 1 h 614"/>
                  <a:gd name="T60" fmla="*/ 0 w 597"/>
                  <a:gd name="T61" fmla="*/ 1 h 614"/>
                  <a:gd name="T62" fmla="*/ 0 w 597"/>
                  <a:gd name="T63" fmla="*/ 1 h 614"/>
                  <a:gd name="T64" fmla="*/ 0 w 597"/>
                  <a:gd name="T65" fmla="*/ 1 h 614"/>
                  <a:gd name="T66" fmla="*/ 0 w 597"/>
                  <a:gd name="T67" fmla="*/ 1 h 614"/>
                  <a:gd name="T68" fmla="*/ 0 w 597"/>
                  <a:gd name="T69" fmla="*/ 1 h 614"/>
                  <a:gd name="T70" fmla="*/ 0 w 597"/>
                  <a:gd name="T71" fmla="*/ 1 h 614"/>
                  <a:gd name="T72" fmla="*/ 0 w 597"/>
                  <a:gd name="T73" fmla="*/ 1 h 614"/>
                  <a:gd name="T74" fmla="*/ 0 w 597"/>
                  <a:gd name="T75" fmla="*/ 1 h 614"/>
                  <a:gd name="T76" fmla="*/ 0 w 597"/>
                  <a:gd name="T77" fmla="*/ 1 h 614"/>
                  <a:gd name="T78" fmla="*/ 0 w 597"/>
                  <a:gd name="T79" fmla="*/ 1 h 614"/>
                  <a:gd name="T80" fmla="*/ 0 w 597"/>
                  <a:gd name="T81" fmla="*/ 1 h 614"/>
                  <a:gd name="T82" fmla="*/ 0 w 597"/>
                  <a:gd name="T83" fmla="*/ 1 h 614"/>
                  <a:gd name="T84" fmla="*/ 0 w 597"/>
                  <a:gd name="T85" fmla="*/ 1 h 614"/>
                  <a:gd name="T86" fmla="*/ 0 w 597"/>
                  <a:gd name="T87" fmla="*/ 1 h 614"/>
                  <a:gd name="T88" fmla="*/ 0 w 597"/>
                  <a:gd name="T89" fmla="*/ 1 h 614"/>
                  <a:gd name="T90" fmla="*/ 0 w 597"/>
                  <a:gd name="T91" fmla="*/ 1 h 614"/>
                  <a:gd name="T92" fmla="*/ 0 w 597"/>
                  <a:gd name="T93" fmla="*/ 1 h 614"/>
                  <a:gd name="T94" fmla="*/ 0 w 597"/>
                  <a:gd name="T95" fmla="*/ 1 h 614"/>
                  <a:gd name="T96" fmla="*/ 0 w 597"/>
                  <a:gd name="T97" fmla="*/ 1 h 614"/>
                  <a:gd name="T98" fmla="*/ 0 w 597"/>
                  <a:gd name="T99" fmla="*/ 1 h 614"/>
                  <a:gd name="T100" fmla="*/ 0 w 597"/>
                  <a:gd name="T101" fmla="*/ 1 h 614"/>
                  <a:gd name="T102" fmla="*/ 0 w 597"/>
                  <a:gd name="T103" fmla="*/ 1 h 614"/>
                  <a:gd name="T104" fmla="*/ 0 w 597"/>
                  <a:gd name="T105" fmla="*/ 1 h 614"/>
                  <a:gd name="T106" fmla="*/ 0 w 597"/>
                  <a:gd name="T107" fmla="*/ 1 h 614"/>
                  <a:gd name="T108" fmla="*/ 0 w 597"/>
                  <a:gd name="T109" fmla="*/ 1 h 614"/>
                  <a:gd name="T110" fmla="*/ 0 w 597"/>
                  <a:gd name="T111" fmla="*/ 1 h 614"/>
                  <a:gd name="T112" fmla="*/ 0 w 597"/>
                  <a:gd name="T113" fmla="*/ 1 h 614"/>
                  <a:gd name="T114" fmla="*/ 0 w 597"/>
                  <a:gd name="T115" fmla="*/ 1 h 614"/>
                  <a:gd name="T116" fmla="*/ 0 w 597"/>
                  <a:gd name="T117" fmla="*/ 1 h 614"/>
                  <a:gd name="T118" fmla="*/ 0 w 597"/>
                  <a:gd name="T119" fmla="*/ 1 h 61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97"/>
                  <a:gd name="T181" fmla="*/ 0 h 614"/>
                  <a:gd name="T182" fmla="*/ 597 w 597"/>
                  <a:gd name="T183" fmla="*/ 614 h 61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97" h="614">
                    <a:moveTo>
                      <a:pt x="298" y="7"/>
                    </a:moveTo>
                    <a:lnTo>
                      <a:pt x="306" y="5"/>
                    </a:lnTo>
                    <a:lnTo>
                      <a:pt x="314" y="3"/>
                    </a:lnTo>
                    <a:lnTo>
                      <a:pt x="323" y="2"/>
                    </a:lnTo>
                    <a:lnTo>
                      <a:pt x="331" y="2"/>
                    </a:lnTo>
                    <a:lnTo>
                      <a:pt x="338" y="0"/>
                    </a:lnTo>
                    <a:lnTo>
                      <a:pt x="346" y="0"/>
                    </a:lnTo>
                    <a:lnTo>
                      <a:pt x="354" y="0"/>
                    </a:lnTo>
                    <a:lnTo>
                      <a:pt x="361" y="2"/>
                    </a:lnTo>
                    <a:lnTo>
                      <a:pt x="371" y="2"/>
                    </a:lnTo>
                    <a:lnTo>
                      <a:pt x="378" y="2"/>
                    </a:lnTo>
                    <a:lnTo>
                      <a:pt x="386" y="2"/>
                    </a:lnTo>
                    <a:lnTo>
                      <a:pt x="394" y="5"/>
                    </a:lnTo>
                    <a:lnTo>
                      <a:pt x="401" y="5"/>
                    </a:lnTo>
                    <a:lnTo>
                      <a:pt x="409" y="9"/>
                    </a:lnTo>
                    <a:lnTo>
                      <a:pt x="418" y="9"/>
                    </a:lnTo>
                    <a:lnTo>
                      <a:pt x="426" y="15"/>
                    </a:lnTo>
                    <a:lnTo>
                      <a:pt x="432" y="15"/>
                    </a:lnTo>
                    <a:lnTo>
                      <a:pt x="439" y="19"/>
                    </a:lnTo>
                    <a:lnTo>
                      <a:pt x="447" y="21"/>
                    </a:lnTo>
                    <a:lnTo>
                      <a:pt x="454" y="24"/>
                    </a:lnTo>
                    <a:lnTo>
                      <a:pt x="468" y="32"/>
                    </a:lnTo>
                    <a:lnTo>
                      <a:pt x="483" y="40"/>
                    </a:lnTo>
                    <a:lnTo>
                      <a:pt x="494" y="49"/>
                    </a:lnTo>
                    <a:lnTo>
                      <a:pt x="508" y="57"/>
                    </a:lnTo>
                    <a:lnTo>
                      <a:pt x="521" y="68"/>
                    </a:lnTo>
                    <a:lnTo>
                      <a:pt x="532" y="80"/>
                    </a:lnTo>
                    <a:lnTo>
                      <a:pt x="542" y="91"/>
                    </a:lnTo>
                    <a:lnTo>
                      <a:pt x="551" y="102"/>
                    </a:lnTo>
                    <a:lnTo>
                      <a:pt x="559" y="116"/>
                    </a:lnTo>
                    <a:lnTo>
                      <a:pt x="568" y="129"/>
                    </a:lnTo>
                    <a:lnTo>
                      <a:pt x="574" y="142"/>
                    </a:lnTo>
                    <a:lnTo>
                      <a:pt x="580" y="156"/>
                    </a:lnTo>
                    <a:lnTo>
                      <a:pt x="584" y="163"/>
                    </a:lnTo>
                    <a:lnTo>
                      <a:pt x="585" y="171"/>
                    </a:lnTo>
                    <a:lnTo>
                      <a:pt x="589" y="178"/>
                    </a:lnTo>
                    <a:lnTo>
                      <a:pt x="591" y="186"/>
                    </a:lnTo>
                    <a:lnTo>
                      <a:pt x="593" y="194"/>
                    </a:lnTo>
                    <a:lnTo>
                      <a:pt x="593" y="201"/>
                    </a:lnTo>
                    <a:lnTo>
                      <a:pt x="593" y="209"/>
                    </a:lnTo>
                    <a:lnTo>
                      <a:pt x="595" y="216"/>
                    </a:lnTo>
                    <a:lnTo>
                      <a:pt x="595" y="226"/>
                    </a:lnTo>
                    <a:lnTo>
                      <a:pt x="595" y="233"/>
                    </a:lnTo>
                    <a:lnTo>
                      <a:pt x="595" y="241"/>
                    </a:lnTo>
                    <a:lnTo>
                      <a:pt x="597" y="251"/>
                    </a:lnTo>
                    <a:lnTo>
                      <a:pt x="595" y="258"/>
                    </a:lnTo>
                    <a:lnTo>
                      <a:pt x="593" y="266"/>
                    </a:lnTo>
                    <a:lnTo>
                      <a:pt x="593" y="273"/>
                    </a:lnTo>
                    <a:lnTo>
                      <a:pt x="591" y="283"/>
                    </a:lnTo>
                    <a:lnTo>
                      <a:pt x="589" y="291"/>
                    </a:lnTo>
                    <a:lnTo>
                      <a:pt x="585" y="300"/>
                    </a:lnTo>
                    <a:lnTo>
                      <a:pt x="584" y="310"/>
                    </a:lnTo>
                    <a:lnTo>
                      <a:pt x="582" y="319"/>
                    </a:lnTo>
                    <a:lnTo>
                      <a:pt x="576" y="325"/>
                    </a:lnTo>
                    <a:lnTo>
                      <a:pt x="572" y="332"/>
                    </a:lnTo>
                    <a:lnTo>
                      <a:pt x="568" y="342"/>
                    </a:lnTo>
                    <a:lnTo>
                      <a:pt x="565" y="349"/>
                    </a:lnTo>
                    <a:lnTo>
                      <a:pt x="559" y="357"/>
                    </a:lnTo>
                    <a:lnTo>
                      <a:pt x="555" y="367"/>
                    </a:lnTo>
                    <a:lnTo>
                      <a:pt x="549" y="374"/>
                    </a:lnTo>
                    <a:lnTo>
                      <a:pt x="546" y="384"/>
                    </a:lnTo>
                    <a:lnTo>
                      <a:pt x="538" y="391"/>
                    </a:lnTo>
                    <a:lnTo>
                      <a:pt x="534" y="401"/>
                    </a:lnTo>
                    <a:lnTo>
                      <a:pt x="527" y="408"/>
                    </a:lnTo>
                    <a:lnTo>
                      <a:pt x="521" y="418"/>
                    </a:lnTo>
                    <a:lnTo>
                      <a:pt x="513" y="425"/>
                    </a:lnTo>
                    <a:lnTo>
                      <a:pt x="508" y="435"/>
                    </a:lnTo>
                    <a:lnTo>
                      <a:pt x="500" y="444"/>
                    </a:lnTo>
                    <a:lnTo>
                      <a:pt x="494" y="454"/>
                    </a:lnTo>
                    <a:lnTo>
                      <a:pt x="487" y="462"/>
                    </a:lnTo>
                    <a:lnTo>
                      <a:pt x="479" y="469"/>
                    </a:lnTo>
                    <a:lnTo>
                      <a:pt x="471" y="477"/>
                    </a:lnTo>
                    <a:lnTo>
                      <a:pt x="466" y="484"/>
                    </a:lnTo>
                    <a:lnTo>
                      <a:pt x="456" y="492"/>
                    </a:lnTo>
                    <a:lnTo>
                      <a:pt x="449" y="502"/>
                    </a:lnTo>
                    <a:lnTo>
                      <a:pt x="441" y="509"/>
                    </a:lnTo>
                    <a:lnTo>
                      <a:pt x="433" y="517"/>
                    </a:lnTo>
                    <a:lnTo>
                      <a:pt x="426" y="522"/>
                    </a:lnTo>
                    <a:lnTo>
                      <a:pt x="418" y="530"/>
                    </a:lnTo>
                    <a:lnTo>
                      <a:pt x="409" y="536"/>
                    </a:lnTo>
                    <a:lnTo>
                      <a:pt x="401" y="545"/>
                    </a:lnTo>
                    <a:lnTo>
                      <a:pt x="392" y="551"/>
                    </a:lnTo>
                    <a:lnTo>
                      <a:pt x="384" y="559"/>
                    </a:lnTo>
                    <a:lnTo>
                      <a:pt x="375" y="564"/>
                    </a:lnTo>
                    <a:lnTo>
                      <a:pt x="367" y="570"/>
                    </a:lnTo>
                    <a:lnTo>
                      <a:pt x="357" y="576"/>
                    </a:lnTo>
                    <a:lnTo>
                      <a:pt x="348" y="579"/>
                    </a:lnTo>
                    <a:lnTo>
                      <a:pt x="338" y="583"/>
                    </a:lnTo>
                    <a:lnTo>
                      <a:pt x="331" y="589"/>
                    </a:lnTo>
                    <a:lnTo>
                      <a:pt x="319" y="591"/>
                    </a:lnTo>
                    <a:lnTo>
                      <a:pt x="312" y="597"/>
                    </a:lnTo>
                    <a:lnTo>
                      <a:pt x="302" y="600"/>
                    </a:lnTo>
                    <a:lnTo>
                      <a:pt x="293" y="604"/>
                    </a:lnTo>
                    <a:lnTo>
                      <a:pt x="283" y="604"/>
                    </a:lnTo>
                    <a:lnTo>
                      <a:pt x="276" y="608"/>
                    </a:lnTo>
                    <a:lnTo>
                      <a:pt x="264" y="608"/>
                    </a:lnTo>
                    <a:lnTo>
                      <a:pt x="257" y="612"/>
                    </a:lnTo>
                    <a:lnTo>
                      <a:pt x="247" y="612"/>
                    </a:lnTo>
                    <a:lnTo>
                      <a:pt x="238" y="612"/>
                    </a:lnTo>
                    <a:lnTo>
                      <a:pt x="228" y="612"/>
                    </a:lnTo>
                    <a:lnTo>
                      <a:pt x="221" y="614"/>
                    </a:lnTo>
                    <a:lnTo>
                      <a:pt x="211" y="610"/>
                    </a:lnTo>
                    <a:lnTo>
                      <a:pt x="203" y="608"/>
                    </a:lnTo>
                    <a:lnTo>
                      <a:pt x="194" y="606"/>
                    </a:lnTo>
                    <a:lnTo>
                      <a:pt x="186" y="604"/>
                    </a:lnTo>
                    <a:lnTo>
                      <a:pt x="177" y="600"/>
                    </a:lnTo>
                    <a:lnTo>
                      <a:pt x="167" y="597"/>
                    </a:lnTo>
                    <a:lnTo>
                      <a:pt x="160" y="591"/>
                    </a:lnTo>
                    <a:lnTo>
                      <a:pt x="150" y="587"/>
                    </a:lnTo>
                    <a:lnTo>
                      <a:pt x="143" y="581"/>
                    </a:lnTo>
                    <a:lnTo>
                      <a:pt x="133" y="576"/>
                    </a:lnTo>
                    <a:lnTo>
                      <a:pt x="126" y="566"/>
                    </a:lnTo>
                    <a:lnTo>
                      <a:pt x="118" y="560"/>
                    </a:lnTo>
                    <a:lnTo>
                      <a:pt x="110" y="551"/>
                    </a:lnTo>
                    <a:lnTo>
                      <a:pt x="103" y="543"/>
                    </a:lnTo>
                    <a:lnTo>
                      <a:pt x="95" y="534"/>
                    </a:lnTo>
                    <a:lnTo>
                      <a:pt x="88" y="524"/>
                    </a:lnTo>
                    <a:lnTo>
                      <a:pt x="76" y="515"/>
                    </a:lnTo>
                    <a:lnTo>
                      <a:pt x="67" y="507"/>
                    </a:lnTo>
                    <a:lnTo>
                      <a:pt x="59" y="500"/>
                    </a:lnTo>
                    <a:lnTo>
                      <a:pt x="51" y="492"/>
                    </a:lnTo>
                    <a:lnTo>
                      <a:pt x="44" y="482"/>
                    </a:lnTo>
                    <a:lnTo>
                      <a:pt x="36" y="475"/>
                    </a:lnTo>
                    <a:lnTo>
                      <a:pt x="31" y="467"/>
                    </a:lnTo>
                    <a:lnTo>
                      <a:pt x="27" y="458"/>
                    </a:lnTo>
                    <a:lnTo>
                      <a:pt x="19" y="450"/>
                    </a:lnTo>
                    <a:lnTo>
                      <a:pt x="15" y="441"/>
                    </a:lnTo>
                    <a:lnTo>
                      <a:pt x="11" y="431"/>
                    </a:lnTo>
                    <a:lnTo>
                      <a:pt x="10" y="422"/>
                    </a:lnTo>
                    <a:lnTo>
                      <a:pt x="6" y="412"/>
                    </a:lnTo>
                    <a:lnTo>
                      <a:pt x="4" y="403"/>
                    </a:lnTo>
                    <a:lnTo>
                      <a:pt x="2" y="393"/>
                    </a:lnTo>
                    <a:lnTo>
                      <a:pt x="2" y="386"/>
                    </a:lnTo>
                    <a:lnTo>
                      <a:pt x="0" y="376"/>
                    </a:lnTo>
                    <a:lnTo>
                      <a:pt x="0" y="367"/>
                    </a:lnTo>
                    <a:lnTo>
                      <a:pt x="0" y="357"/>
                    </a:lnTo>
                    <a:lnTo>
                      <a:pt x="2" y="348"/>
                    </a:lnTo>
                    <a:lnTo>
                      <a:pt x="2" y="338"/>
                    </a:lnTo>
                    <a:lnTo>
                      <a:pt x="6" y="329"/>
                    </a:lnTo>
                    <a:lnTo>
                      <a:pt x="6" y="319"/>
                    </a:lnTo>
                    <a:lnTo>
                      <a:pt x="10" y="311"/>
                    </a:lnTo>
                    <a:lnTo>
                      <a:pt x="13" y="300"/>
                    </a:lnTo>
                    <a:lnTo>
                      <a:pt x="15" y="291"/>
                    </a:lnTo>
                    <a:lnTo>
                      <a:pt x="19" y="281"/>
                    </a:lnTo>
                    <a:lnTo>
                      <a:pt x="25" y="271"/>
                    </a:lnTo>
                    <a:lnTo>
                      <a:pt x="29" y="262"/>
                    </a:lnTo>
                    <a:lnTo>
                      <a:pt x="32" y="252"/>
                    </a:lnTo>
                    <a:lnTo>
                      <a:pt x="38" y="243"/>
                    </a:lnTo>
                    <a:lnTo>
                      <a:pt x="44" y="235"/>
                    </a:lnTo>
                    <a:lnTo>
                      <a:pt x="48" y="226"/>
                    </a:lnTo>
                    <a:lnTo>
                      <a:pt x="55" y="216"/>
                    </a:lnTo>
                    <a:lnTo>
                      <a:pt x="61" y="207"/>
                    </a:lnTo>
                    <a:lnTo>
                      <a:pt x="69" y="197"/>
                    </a:lnTo>
                    <a:lnTo>
                      <a:pt x="74" y="188"/>
                    </a:lnTo>
                    <a:lnTo>
                      <a:pt x="80" y="178"/>
                    </a:lnTo>
                    <a:lnTo>
                      <a:pt x="88" y="171"/>
                    </a:lnTo>
                    <a:lnTo>
                      <a:pt x="95" y="163"/>
                    </a:lnTo>
                    <a:lnTo>
                      <a:pt x="103" y="154"/>
                    </a:lnTo>
                    <a:lnTo>
                      <a:pt x="108" y="144"/>
                    </a:lnTo>
                    <a:lnTo>
                      <a:pt x="116" y="137"/>
                    </a:lnTo>
                    <a:lnTo>
                      <a:pt x="126" y="129"/>
                    </a:lnTo>
                    <a:lnTo>
                      <a:pt x="133" y="121"/>
                    </a:lnTo>
                    <a:lnTo>
                      <a:pt x="143" y="114"/>
                    </a:lnTo>
                    <a:lnTo>
                      <a:pt x="150" y="104"/>
                    </a:lnTo>
                    <a:lnTo>
                      <a:pt x="160" y="99"/>
                    </a:lnTo>
                    <a:lnTo>
                      <a:pt x="167" y="91"/>
                    </a:lnTo>
                    <a:lnTo>
                      <a:pt x="175" y="83"/>
                    </a:lnTo>
                    <a:lnTo>
                      <a:pt x="184" y="76"/>
                    </a:lnTo>
                    <a:lnTo>
                      <a:pt x="194" y="70"/>
                    </a:lnTo>
                    <a:lnTo>
                      <a:pt x="202" y="60"/>
                    </a:lnTo>
                    <a:lnTo>
                      <a:pt x="211" y="57"/>
                    </a:lnTo>
                    <a:lnTo>
                      <a:pt x="219" y="49"/>
                    </a:lnTo>
                    <a:lnTo>
                      <a:pt x="228" y="43"/>
                    </a:lnTo>
                    <a:lnTo>
                      <a:pt x="238" y="38"/>
                    </a:lnTo>
                    <a:lnTo>
                      <a:pt x="245" y="32"/>
                    </a:lnTo>
                    <a:lnTo>
                      <a:pt x="255" y="26"/>
                    </a:lnTo>
                    <a:lnTo>
                      <a:pt x="262" y="22"/>
                    </a:lnTo>
                    <a:lnTo>
                      <a:pt x="272" y="19"/>
                    </a:lnTo>
                    <a:lnTo>
                      <a:pt x="279" y="15"/>
                    </a:lnTo>
                    <a:lnTo>
                      <a:pt x="289" y="9"/>
                    </a:lnTo>
                    <a:lnTo>
                      <a:pt x="298"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34"/>
              <p:cNvSpPr>
                <a:spLocks/>
              </p:cNvSpPr>
              <p:nvPr/>
            </p:nvSpPr>
            <p:spPr bwMode="auto">
              <a:xfrm>
                <a:off x="-50" y="4199"/>
                <a:ext cx="214" cy="226"/>
              </a:xfrm>
              <a:custGeom>
                <a:avLst/>
                <a:gdLst>
                  <a:gd name="T0" fmla="*/ 1 w 428"/>
                  <a:gd name="T1" fmla="*/ 0 h 450"/>
                  <a:gd name="T2" fmla="*/ 1 w 428"/>
                  <a:gd name="T3" fmla="*/ 0 h 450"/>
                  <a:gd name="T4" fmla="*/ 1 w 428"/>
                  <a:gd name="T5" fmla="*/ 1 h 450"/>
                  <a:gd name="T6" fmla="*/ 1 w 428"/>
                  <a:gd name="T7" fmla="*/ 1 h 450"/>
                  <a:gd name="T8" fmla="*/ 1 w 428"/>
                  <a:gd name="T9" fmla="*/ 1 h 450"/>
                  <a:gd name="T10" fmla="*/ 1 w 428"/>
                  <a:gd name="T11" fmla="*/ 1 h 450"/>
                  <a:gd name="T12" fmla="*/ 1 w 428"/>
                  <a:gd name="T13" fmla="*/ 1 h 450"/>
                  <a:gd name="T14" fmla="*/ 1 w 428"/>
                  <a:gd name="T15" fmla="*/ 1 h 450"/>
                  <a:gd name="T16" fmla="*/ 1 w 428"/>
                  <a:gd name="T17" fmla="*/ 1 h 450"/>
                  <a:gd name="T18" fmla="*/ 1 w 428"/>
                  <a:gd name="T19" fmla="*/ 1 h 450"/>
                  <a:gd name="T20" fmla="*/ 1 w 428"/>
                  <a:gd name="T21" fmla="*/ 1 h 450"/>
                  <a:gd name="T22" fmla="*/ 1 w 428"/>
                  <a:gd name="T23" fmla="*/ 1 h 450"/>
                  <a:gd name="T24" fmla="*/ 1 w 428"/>
                  <a:gd name="T25" fmla="*/ 1 h 450"/>
                  <a:gd name="T26" fmla="*/ 1 w 428"/>
                  <a:gd name="T27" fmla="*/ 1 h 450"/>
                  <a:gd name="T28" fmla="*/ 1 w 428"/>
                  <a:gd name="T29" fmla="*/ 1 h 450"/>
                  <a:gd name="T30" fmla="*/ 1 w 428"/>
                  <a:gd name="T31" fmla="*/ 1 h 450"/>
                  <a:gd name="T32" fmla="*/ 1 w 428"/>
                  <a:gd name="T33" fmla="*/ 1 h 450"/>
                  <a:gd name="T34" fmla="*/ 1 w 428"/>
                  <a:gd name="T35" fmla="*/ 1 h 450"/>
                  <a:gd name="T36" fmla="*/ 1 w 428"/>
                  <a:gd name="T37" fmla="*/ 1 h 450"/>
                  <a:gd name="T38" fmla="*/ 1 w 428"/>
                  <a:gd name="T39" fmla="*/ 1 h 450"/>
                  <a:gd name="T40" fmla="*/ 1 w 428"/>
                  <a:gd name="T41" fmla="*/ 1 h 450"/>
                  <a:gd name="T42" fmla="*/ 1 w 428"/>
                  <a:gd name="T43" fmla="*/ 1 h 450"/>
                  <a:gd name="T44" fmla="*/ 1 w 428"/>
                  <a:gd name="T45" fmla="*/ 1 h 450"/>
                  <a:gd name="T46" fmla="*/ 1 w 428"/>
                  <a:gd name="T47" fmla="*/ 1 h 450"/>
                  <a:gd name="T48" fmla="*/ 1 w 428"/>
                  <a:gd name="T49" fmla="*/ 1 h 450"/>
                  <a:gd name="T50" fmla="*/ 1 w 428"/>
                  <a:gd name="T51" fmla="*/ 1 h 450"/>
                  <a:gd name="T52" fmla="*/ 1 w 428"/>
                  <a:gd name="T53" fmla="*/ 1 h 450"/>
                  <a:gd name="T54" fmla="*/ 1 w 428"/>
                  <a:gd name="T55" fmla="*/ 1 h 450"/>
                  <a:gd name="T56" fmla="*/ 1 w 428"/>
                  <a:gd name="T57" fmla="*/ 1 h 450"/>
                  <a:gd name="T58" fmla="*/ 1 w 428"/>
                  <a:gd name="T59" fmla="*/ 1 h 450"/>
                  <a:gd name="T60" fmla="*/ 1 w 428"/>
                  <a:gd name="T61" fmla="*/ 1 h 450"/>
                  <a:gd name="T62" fmla="*/ 0 w 428"/>
                  <a:gd name="T63" fmla="*/ 1 h 450"/>
                  <a:gd name="T64" fmla="*/ 0 w 428"/>
                  <a:gd name="T65" fmla="*/ 1 h 450"/>
                  <a:gd name="T66" fmla="*/ 1 w 428"/>
                  <a:gd name="T67" fmla="*/ 1 h 450"/>
                  <a:gd name="T68" fmla="*/ 1 w 428"/>
                  <a:gd name="T69" fmla="*/ 1 h 450"/>
                  <a:gd name="T70" fmla="*/ 1 w 428"/>
                  <a:gd name="T71" fmla="*/ 1 h 450"/>
                  <a:gd name="T72" fmla="*/ 1 w 428"/>
                  <a:gd name="T73" fmla="*/ 1 h 450"/>
                  <a:gd name="T74" fmla="*/ 1 w 428"/>
                  <a:gd name="T75" fmla="*/ 1 h 450"/>
                  <a:gd name="T76" fmla="*/ 1 w 428"/>
                  <a:gd name="T77" fmla="*/ 1 h 450"/>
                  <a:gd name="T78" fmla="*/ 1 w 428"/>
                  <a:gd name="T79" fmla="*/ 1 h 450"/>
                  <a:gd name="T80" fmla="*/ 1 w 428"/>
                  <a:gd name="T81" fmla="*/ 1 h 450"/>
                  <a:gd name="T82" fmla="*/ 1 w 428"/>
                  <a:gd name="T83" fmla="*/ 1 h 450"/>
                  <a:gd name="T84" fmla="*/ 1 w 428"/>
                  <a:gd name="T85" fmla="*/ 1 h 450"/>
                  <a:gd name="T86" fmla="*/ 1 w 428"/>
                  <a:gd name="T87" fmla="*/ 1 h 4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28"/>
                  <a:gd name="T133" fmla="*/ 0 h 450"/>
                  <a:gd name="T134" fmla="*/ 428 w 428"/>
                  <a:gd name="T135" fmla="*/ 450 h 45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28" h="450">
                    <a:moveTo>
                      <a:pt x="234" y="2"/>
                    </a:moveTo>
                    <a:lnTo>
                      <a:pt x="243" y="0"/>
                    </a:lnTo>
                    <a:lnTo>
                      <a:pt x="256" y="0"/>
                    </a:lnTo>
                    <a:lnTo>
                      <a:pt x="266" y="0"/>
                    </a:lnTo>
                    <a:lnTo>
                      <a:pt x="277" y="0"/>
                    </a:lnTo>
                    <a:lnTo>
                      <a:pt x="285" y="0"/>
                    </a:lnTo>
                    <a:lnTo>
                      <a:pt x="295" y="2"/>
                    </a:lnTo>
                    <a:lnTo>
                      <a:pt x="304" y="2"/>
                    </a:lnTo>
                    <a:lnTo>
                      <a:pt x="315" y="5"/>
                    </a:lnTo>
                    <a:lnTo>
                      <a:pt x="323" y="5"/>
                    </a:lnTo>
                    <a:lnTo>
                      <a:pt x="331" y="9"/>
                    </a:lnTo>
                    <a:lnTo>
                      <a:pt x="338" y="11"/>
                    </a:lnTo>
                    <a:lnTo>
                      <a:pt x="346" y="15"/>
                    </a:lnTo>
                    <a:lnTo>
                      <a:pt x="353" y="19"/>
                    </a:lnTo>
                    <a:lnTo>
                      <a:pt x="361" y="22"/>
                    </a:lnTo>
                    <a:lnTo>
                      <a:pt x="367" y="28"/>
                    </a:lnTo>
                    <a:lnTo>
                      <a:pt x="374" y="34"/>
                    </a:lnTo>
                    <a:lnTo>
                      <a:pt x="386" y="43"/>
                    </a:lnTo>
                    <a:lnTo>
                      <a:pt x="395" y="57"/>
                    </a:lnTo>
                    <a:lnTo>
                      <a:pt x="403" y="68"/>
                    </a:lnTo>
                    <a:lnTo>
                      <a:pt x="410" y="83"/>
                    </a:lnTo>
                    <a:lnTo>
                      <a:pt x="414" y="89"/>
                    </a:lnTo>
                    <a:lnTo>
                      <a:pt x="416" y="97"/>
                    </a:lnTo>
                    <a:lnTo>
                      <a:pt x="418" y="104"/>
                    </a:lnTo>
                    <a:lnTo>
                      <a:pt x="422" y="114"/>
                    </a:lnTo>
                    <a:lnTo>
                      <a:pt x="424" y="121"/>
                    </a:lnTo>
                    <a:lnTo>
                      <a:pt x="424" y="129"/>
                    </a:lnTo>
                    <a:lnTo>
                      <a:pt x="426" y="136"/>
                    </a:lnTo>
                    <a:lnTo>
                      <a:pt x="428" y="146"/>
                    </a:lnTo>
                    <a:lnTo>
                      <a:pt x="428" y="154"/>
                    </a:lnTo>
                    <a:lnTo>
                      <a:pt x="428" y="161"/>
                    </a:lnTo>
                    <a:lnTo>
                      <a:pt x="428" y="169"/>
                    </a:lnTo>
                    <a:lnTo>
                      <a:pt x="428" y="178"/>
                    </a:lnTo>
                    <a:lnTo>
                      <a:pt x="428" y="186"/>
                    </a:lnTo>
                    <a:lnTo>
                      <a:pt x="426" y="195"/>
                    </a:lnTo>
                    <a:lnTo>
                      <a:pt x="424" y="203"/>
                    </a:lnTo>
                    <a:lnTo>
                      <a:pt x="424" y="213"/>
                    </a:lnTo>
                    <a:lnTo>
                      <a:pt x="422" y="220"/>
                    </a:lnTo>
                    <a:lnTo>
                      <a:pt x="418" y="230"/>
                    </a:lnTo>
                    <a:lnTo>
                      <a:pt x="416" y="237"/>
                    </a:lnTo>
                    <a:lnTo>
                      <a:pt x="414" y="247"/>
                    </a:lnTo>
                    <a:lnTo>
                      <a:pt x="410" y="254"/>
                    </a:lnTo>
                    <a:lnTo>
                      <a:pt x="409" y="264"/>
                    </a:lnTo>
                    <a:lnTo>
                      <a:pt x="405" y="273"/>
                    </a:lnTo>
                    <a:lnTo>
                      <a:pt x="403" y="281"/>
                    </a:lnTo>
                    <a:lnTo>
                      <a:pt x="397" y="290"/>
                    </a:lnTo>
                    <a:lnTo>
                      <a:pt x="393" y="298"/>
                    </a:lnTo>
                    <a:lnTo>
                      <a:pt x="388" y="306"/>
                    </a:lnTo>
                    <a:lnTo>
                      <a:pt x="384" y="313"/>
                    </a:lnTo>
                    <a:lnTo>
                      <a:pt x="376" y="319"/>
                    </a:lnTo>
                    <a:lnTo>
                      <a:pt x="372" y="328"/>
                    </a:lnTo>
                    <a:lnTo>
                      <a:pt x="367" y="336"/>
                    </a:lnTo>
                    <a:lnTo>
                      <a:pt x="361" y="344"/>
                    </a:lnTo>
                    <a:lnTo>
                      <a:pt x="348" y="357"/>
                    </a:lnTo>
                    <a:lnTo>
                      <a:pt x="334" y="370"/>
                    </a:lnTo>
                    <a:lnTo>
                      <a:pt x="327" y="376"/>
                    </a:lnTo>
                    <a:lnTo>
                      <a:pt x="321" y="382"/>
                    </a:lnTo>
                    <a:lnTo>
                      <a:pt x="312" y="387"/>
                    </a:lnTo>
                    <a:lnTo>
                      <a:pt x="306" y="393"/>
                    </a:lnTo>
                    <a:lnTo>
                      <a:pt x="293" y="406"/>
                    </a:lnTo>
                    <a:lnTo>
                      <a:pt x="281" y="420"/>
                    </a:lnTo>
                    <a:lnTo>
                      <a:pt x="268" y="427"/>
                    </a:lnTo>
                    <a:lnTo>
                      <a:pt x="255" y="437"/>
                    </a:lnTo>
                    <a:lnTo>
                      <a:pt x="247" y="439"/>
                    </a:lnTo>
                    <a:lnTo>
                      <a:pt x="239" y="441"/>
                    </a:lnTo>
                    <a:lnTo>
                      <a:pt x="230" y="444"/>
                    </a:lnTo>
                    <a:lnTo>
                      <a:pt x="224" y="446"/>
                    </a:lnTo>
                    <a:lnTo>
                      <a:pt x="217" y="448"/>
                    </a:lnTo>
                    <a:lnTo>
                      <a:pt x="209" y="448"/>
                    </a:lnTo>
                    <a:lnTo>
                      <a:pt x="201" y="448"/>
                    </a:lnTo>
                    <a:lnTo>
                      <a:pt x="196" y="450"/>
                    </a:lnTo>
                    <a:lnTo>
                      <a:pt x="188" y="448"/>
                    </a:lnTo>
                    <a:lnTo>
                      <a:pt x="179" y="448"/>
                    </a:lnTo>
                    <a:lnTo>
                      <a:pt x="171" y="448"/>
                    </a:lnTo>
                    <a:lnTo>
                      <a:pt x="163" y="448"/>
                    </a:lnTo>
                    <a:lnTo>
                      <a:pt x="156" y="444"/>
                    </a:lnTo>
                    <a:lnTo>
                      <a:pt x="148" y="444"/>
                    </a:lnTo>
                    <a:lnTo>
                      <a:pt x="139" y="443"/>
                    </a:lnTo>
                    <a:lnTo>
                      <a:pt x="133" y="441"/>
                    </a:lnTo>
                    <a:lnTo>
                      <a:pt x="125" y="437"/>
                    </a:lnTo>
                    <a:lnTo>
                      <a:pt x="118" y="435"/>
                    </a:lnTo>
                    <a:lnTo>
                      <a:pt x="110" y="431"/>
                    </a:lnTo>
                    <a:lnTo>
                      <a:pt x="104" y="427"/>
                    </a:lnTo>
                    <a:lnTo>
                      <a:pt x="89" y="420"/>
                    </a:lnTo>
                    <a:lnTo>
                      <a:pt x="78" y="412"/>
                    </a:lnTo>
                    <a:lnTo>
                      <a:pt x="63" y="403"/>
                    </a:lnTo>
                    <a:lnTo>
                      <a:pt x="51" y="391"/>
                    </a:lnTo>
                    <a:lnTo>
                      <a:pt x="40" y="380"/>
                    </a:lnTo>
                    <a:lnTo>
                      <a:pt x="32" y="366"/>
                    </a:lnTo>
                    <a:lnTo>
                      <a:pt x="23" y="355"/>
                    </a:lnTo>
                    <a:lnTo>
                      <a:pt x="15" y="342"/>
                    </a:lnTo>
                    <a:lnTo>
                      <a:pt x="9" y="328"/>
                    </a:lnTo>
                    <a:lnTo>
                      <a:pt x="6" y="315"/>
                    </a:lnTo>
                    <a:lnTo>
                      <a:pt x="2" y="308"/>
                    </a:lnTo>
                    <a:lnTo>
                      <a:pt x="2" y="298"/>
                    </a:lnTo>
                    <a:lnTo>
                      <a:pt x="0" y="290"/>
                    </a:lnTo>
                    <a:lnTo>
                      <a:pt x="0" y="285"/>
                    </a:lnTo>
                    <a:lnTo>
                      <a:pt x="0" y="277"/>
                    </a:lnTo>
                    <a:lnTo>
                      <a:pt x="0" y="270"/>
                    </a:lnTo>
                    <a:lnTo>
                      <a:pt x="2" y="262"/>
                    </a:lnTo>
                    <a:lnTo>
                      <a:pt x="4" y="254"/>
                    </a:lnTo>
                    <a:lnTo>
                      <a:pt x="4" y="247"/>
                    </a:lnTo>
                    <a:lnTo>
                      <a:pt x="8" y="239"/>
                    </a:lnTo>
                    <a:lnTo>
                      <a:pt x="11" y="232"/>
                    </a:lnTo>
                    <a:lnTo>
                      <a:pt x="15" y="226"/>
                    </a:lnTo>
                    <a:lnTo>
                      <a:pt x="23" y="211"/>
                    </a:lnTo>
                    <a:lnTo>
                      <a:pt x="36" y="197"/>
                    </a:lnTo>
                    <a:lnTo>
                      <a:pt x="36" y="190"/>
                    </a:lnTo>
                    <a:lnTo>
                      <a:pt x="40" y="182"/>
                    </a:lnTo>
                    <a:lnTo>
                      <a:pt x="44" y="173"/>
                    </a:lnTo>
                    <a:lnTo>
                      <a:pt x="47" y="165"/>
                    </a:lnTo>
                    <a:lnTo>
                      <a:pt x="51" y="157"/>
                    </a:lnTo>
                    <a:lnTo>
                      <a:pt x="55" y="152"/>
                    </a:lnTo>
                    <a:lnTo>
                      <a:pt x="61" y="142"/>
                    </a:lnTo>
                    <a:lnTo>
                      <a:pt x="66" y="136"/>
                    </a:lnTo>
                    <a:lnTo>
                      <a:pt x="76" y="121"/>
                    </a:lnTo>
                    <a:lnTo>
                      <a:pt x="89" y="108"/>
                    </a:lnTo>
                    <a:lnTo>
                      <a:pt x="101" y="95"/>
                    </a:lnTo>
                    <a:lnTo>
                      <a:pt x="114" y="83"/>
                    </a:lnTo>
                    <a:lnTo>
                      <a:pt x="127" y="70"/>
                    </a:lnTo>
                    <a:lnTo>
                      <a:pt x="141" y="57"/>
                    </a:lnTo>
                    <a:lnTo>
                      <a:pt x="148" y="51"/>
                    </a:lnTo>
                    <a:lnTo>
                      <a:pt x="156" y="45"/>
                    </a:lnTo>
                    <a:lnTo>
                      <a:pt x="163" y="40"/>
                    </a:lnTo>
                    <a:lnTo>
                      <a:pt x="171" y="36"/>
                    </a:lnTo>
                    <a:lnTo>
                      <a:pt x="179" y="30"/>
                    </a:lnTo>
                    <a:lnTo>
                      <a:pt x="186" y="24"/>
                    </a:lnTo>
                    <a:lnTo>
                      <a:pt x="194" y="21"/>
                    </a:lnTo>
                    <a:lnTo>
                      <a:pt x="201" y="17"/>
                    </a:lnTo>
                    <a:lnTo>
                      <a:pt x="209" y="11"/>
                    </a:lnTo>
                    <a:lnTo>
                      <a:pt x="217" y="7"/>
                    </a:lnTo>
                    <a:lnTo>
                      <a:pt x="226" y="5"/>
                    </a:lnTo>
                    <a:lnTo>
                      <a:pt x="234" y="2"/>
                    </a:lnTo>
                    <a:close/>
                  </a:path>
                </a:pathLst>
              </a:custGeom>
              <a:solidFill>
                <a:srgbClr val="B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35"/>
              <p:cNvSpPr>
                <a:spLocks/>
              </p:cNvSpPr>
              <p:nvPr/>
            </p:nvSpPr>
            <p:spPr bwMode="auto">
              <a:xfrm>
                <a:off x="-576" y="4335"/>
                <a:ext cx="602" cy="793"/>
              </a:xfrm>
              <a:custGeom>
                <a:avLst/>
                <a:gdLst>
                  <a:gd name="T0" fmla="*/ 0 w 1205"/>
                  <a:gd name="T1" fmla="*/ 0 h 1586"/>
                  <a:gd name="T2" fmla="*/ 0 w 1205"/>
                  <a:gd name="T3" fmla="*/ 1 h 1586"/>
                  <a:gd name="T4" fmla="*/ 0 w 1205"/>
                  <a:gd name="T5" fmla="*/ 1 h 1586"/>
                  <a:gd name="T6" fmla="*/ 0 w 1205"/>
                  <a:gd name="T7" fmla="*/ 1 h 1586"/>
                  <a:gd name="T8" fmla="*/ 0 w 1205"/>
                  <a:gd name="T9" fmla="*/ 1 h 1586"/>
                  <a:gd name="T10" fmla="*/ 0 w 1205"/>
                  <a:gd name="T11" fmla="*/ 1 h 1586"/>
                  <a:gd name="T12" fmla="*/ 0 w 1205"/>
                  <a:gd name="T13" fmla="*/ 1 h 1586"/>
                  <a:gd name="T14" fmla="*/ 0 w 1205"/>
                  <a:gd name="T15" fmla="*/ 1 h 1586"/>
                  <a:gd name="T16" fmla="*/ 0 w 1205"/>
                  <a:gd name="T17" fmla="*/ 1 h 1586"/>
                  <a:gd name="T18" fmla="*/ 0 w 1205"/>
                  <a:gd name="T19" fmla="*/ 1 h 1586"/>
                  <a:gd name="T20" fmla="*/ 0 w 1205"/>
                  <a:gd name="T21" fmla="*/ 0 h 1586"/>
                  <a:gd name="T22" fmla="*/ 0 w 1205"/>
                  <a:gd name="T23" fmla="*/ 0 h 158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05"/>
                  <a:gd name="T37" fmla="*/ 0 h 1586"/>
                  <a:gd name="T38" fmla="*/ 1205 w 1205"/>
                  <a:gd name="T39" fmla="*/ 1586 h 158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05" h="1586">
                    <a:moveTo>
                      <a:pt x="1030" y="0"/>
                    </a:moveTo>
                    <a:lnTo>
                      <a:pt x="0" y="1360"/>
                    </a:lnTo>
                    <a:lnTo>
                      <a:pt x="8" y="1424"/>
                    </a:lnTo>
                    <a:lnTo>
                      <a:pt x="234" y="1586"/>
                    </a:lnTo>
                    <a:lnTo>
                      <a:pt x="304" y="1571"/>
                    </a:lnTo>
                    <a:lnTo>
                      <a:pt x="1205" y="217"/>
                    </a:lnTo>
                    <a:lnTo>
                      <a:pt x="1119" y="175"/>
                    </a:lnTo>
                    <a:lnTo>
                      <a:pt x="260" y="1491"/>
                    </a:lnTo>
                    <a:lnTo>
                      <a:pt x="116" y="1367"/>
                    </a:lnTo>
                    <a:lnTo>
                      <a:pt x="1068" y="88"/>
                    </a:lnTo>
                    <a:lnTo>
                      <a:pt x="103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Freeform 36"/>
              <p:cNvSpPr>
                <a:spLocks/>
              </p:cNvSpPr>
              <p:nvPr/>
            </p:nvSpPr>
            <p:spPr bwMode="auto">
              <a:xfrm>
                <a:off x="-161" y="3687"/>
                <a:ext cx="487" cy="768"/>
              </a:xfrm>
              <a:custGeom>
                <a:avLst/>
                <a:gdLst>
                  <a:gd name="T0" fmla="*/ 1 w 973"/>
                  <a:gd name="T1" fmla="*/ 1 h 1536"/>
                  <a:gd name="T2" fmla="*/ 1 w 973"/>
                  <a:gd name="T3" fmla="*/ 1 h 1536"/>
                  <a:gd name="T4" fmla="*/ 1 w 973"/>
                  <a:gd name="T5" fmla="*/ 1 h 1536"/>
                  <a:gd name="T6" fmla="*/ 1 w 973"/>
                  <a:gd name="T7" fmla="*/ 1 h 1536"/>
                  <a:gd name="T8" fmla="*/ 1 w 973"/>
                  <a:gd name="T9" fmla="*/ 1 h 1536"/>
                  <a:gd name="T10" fmla="*/ 0 w 973"/>
                  <a:gd name="T11" fmla="*/ 1 h 1536"/>
                  <a:gd name="T12" fmla="*/ 1 w 973"/>
                  <a:gd name="T13" fmla="*/ 1 h 1536"/>
                  <a:gd name="T14" fmla="*/ 1 w 973"/>
                  <a:gd name="T15" fmla="*/ 1 h 1536"/>
                  <a:gd name="T16" fmla="*/ 1 w 973"/>
                  <a:gd name="T17" fmla="*/ 1 h 1536"/>
                  <a:gd name="T18" fmla="*/ 1 w 973"/>
                  <a:gd name="T19" fmla="*/ 1 h 1536"/>
                  <a:gd name="T20" fmla="*/ 1 w 973"/>
                  <a:gd name="T21" fmla="*/ 1 h 1536"/>
                  <a:gd name="T22" fmla="*/ 1 w 973"/>
                  <a:gd name="T23" fmla="*/ 1 h 1536"/>
                  <a:gd name="T24" fmla="*/ 1 w 973"/>
                  <a:gd name="T25" fmla="*/ 0 h 1536"/>
                  <a:gd name="T26" fmla="*/ 1 w 973"/>
                  <a:gd name="T27" fmla="*/ 1 h 1536"/>
                  <a:gd name="T28" fmla="*/ 1 w 973"/>
                  <a:gd name="T29" fmla="*/ 1 h 1536"/>
                  <a:gd name="T30" fmla="*/ 1 w 973"/>
                  <a:gd name="T31" fmla="*/ 1 h 1536"/>
                  <a:gd name="T32" fmla="*/ 1 w 973"/>
                  <a:gd name="T33" fmla="*/ 1 h 1536"/>
                  <a:gd name="T34" fmla="*/ 1 w 973"/>
                  <a:gd name="T35" fmla="*/ 1 h 1536"/>
                  <a:gd name="T36" fmla="*/ 1 w 973"/>
                  <a:gd name="T37" fmla="*/ 1 h 1536"/>
                  <a:gd name="T38" fmla="*/ 1 w 973"/>
                  <a:gd name="T39" fmla="*/ 1 h 1536"/>
                  <a:gd name="T40" fmla="*/ 1 w 973"/>
                  <a:gd name="T41" fmla="*/ 1 h 1536"/>
                  <a:gd name="T42" fmla="*/ 1 w 973"/>
                  <a:gd name="T43" fmla="*/ 1 h 1536"/>
                  <a:gd name="T44" fmla="*/ 1 w 973"/>
                  <a:gd name="T45" fmla="*/ 1 h 1536"/>
                  <a:gd name="T46" fmla="*/ 1 w 973"/>
                  <a:gd name="T47" fmla="*/ 1 h 1536"/>
                  <a:gd name="T48" fmla="*/ 1 w 973"/>
                  <a:gd name="T49" fmla="*/ 1 h 1536"/>
                  <a:gd name="T50" fmla="*/ 1 w 973"/>
                  <a:gd name="T51" fmla="*/ 1 h 1536"/>
                  <a:gd name="T52" fmla="*/ 1 w 973"/>
                  <a:gd name="T53" fmla="*/ 1 h 1536"/>
                  <a:gd name="T54" fmla="*/ 1 w 973"/>
                  <a:gd name="T55" fmla="*/ 1 h 1536"/>
                  <a:gd name="T56" fmla="*/ 1 w 973"/>
                  <a:gd name="T57" fmla="*/ 1 h 1536"/>
                  <a:gd name="T58" fmla="*/ 1 w 973"/>
                  <a:gd name="T59" fmla="*/ 1 h 1536"/>
                  <a:gd name="T60" fmla="*/ 1 w 973"/>
                  <a:gd name="T61" fmla="*/ 1 h 1536"/>
                  <a:gd name="T62" fmla="*/ 1 w 973"/>
                  <a:gd name="T63" fmla="*/ 1 h 1536"/>
                  <a:gd name="T64" fmla="*/ 1 w 973"/>
                  <a:gd name="T65" fmla="*/ 1 h 1536"/>
                  <a:gd name="T66" fmla="*/ 1 w 973"/>
                  <a:gd name="T67" fmla="*/ 1 h 1536"/>
                  <a:gd name="T68" fmla="*/ 1 w 973"/>
                  <a:gd name="T69" fmla="*/ 1 h 1536"/>
                  <a:gd name="T70" fmla="*/ 1 w 973"/>
                  <a:gd name="T71" fmla="*/ 1 h 1536"/>
                  <a:gd name="T72" fmla="*/ 1 w 973"/>
                  <a:gd name="T73" fmla="*/ 1 h 1536"/>
                  <a:gd name="T74" fmla="*/ 1 w 973"/>
                  <a:gd name="T75" fmla="*/ 1 h 1536"/>
                  <a:gd name="T76" fmla="*/ 1 w 973"/>
                  <a:gd name="T77" fmla="*/ 1 h 1536"/>
                  <a:gd name="T78" fmla="*/ 1 w 973"/>
                  <a:gd name="T79" fmla="*/ 1 h 1536"/>
                  <a:gd name="T80" fmla="*/ 1 w 973"/>
                  <a:gd name="T81" fmla="*/ 1 h 1536"/>
                  <a:gd name="T82" fmla="*/ 1 w 973"/>
                  <a:gd name="T83" fmla="*/ 1 h 1536"/>
                  <a:gd name="T84" fmla="*/ 1 w 973"/>
                  <a:gd name="T85" fmla="*/ 1 h 1536"/>
                  <a:gd name="T86" fmla="*/ 1 w 973"/>
                  <a:gd name="T87" fmla="*/ 1 h 1536"/>
                  <a:gd name="T88" fmla="*/ 1 w 973"/>
                  <a:gd name="T89" fmla="*/ 1 h 1536"/>
                  <a:gd name="T90" fmla="*/ 1 w 973"/>
                  <a:gd name="T91" fmla="*/ 1 h 1536"/>
                  <a:gd name="T92" fmla="*/ 1 w 973"/>
                  <a:gd name="T93" fmla="*/ 1 h 1536"/>
                  <a:gd name="T94" fmla="*/ 1 w 973"/>
                  <a:gd name="T95" fmla="*/ 1 h 1536"/>
                  <a:gd name="T96" fmla="*/ 1 w 973"/>
                  <a:gd name="T97" fmla="*/ 1 h 1536"/>
                  <a:gd name="T98" fmla="*/ 1 w 973"/>
                  <a:gd name="T99" fmla="*/ 1 h 1536"/>
                  <a:gd name="T100" fmla="*/ 1 w 973"/>
                  <a:gd name="T101" fmla="*/ 1 h 1536"/>
                  <a:gd name="T102" fmla="*/ 1 w 973"/>
                  <a:gd name="T103" fmla="*/ 1 h 1536"/>
                  <a:gd name="T104" fmla="*/ 1 w 973"/>
                  <a:gd name="T105" fmla="*/ 1 h 1536"/>
                  <a:gd name="T106" fmla="*/ 1 w 973"/>
                  <a:gd name="T107" fmla="*/ 1 h 1536"/>
                  <a:gd name="T108" fmla="*/ 1 w 973"/>
                  <a:gd name="T109" fmla="*/ 1 h 1536"/>
                  <a:gd name="T110" fmla="*/ 1 w 973"/>
                  <a:gd name="T111" fmla="*/ 1 h 1536"/>
                  <a:gd name="T112" fmla="*/ 1 w 973"/>
                  <a:gd name="T113" fmla="*/ 1 h 1536"/>
                  <a:gd name="T114" fmla="*/ 1 w 973"/>
                  <a:gd name="T115" fmla="*/ 1 h 1536"/>
                  <a:gd name="T116" fmla="*/ 1 w 973"/>
                  <a:gd name="T117" fmla="*/ 1 h 1536"/>
                  <a:gd name="T118" fmla="*/ 1 w 973"/>
                  <a:gd name="T119" fmla="*/ 1 h 1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73"/>
                  <a:gd name="T181" fmla="*/ 0 h 1536"/>
                  <a:gd name="T182" fmla="*/ 973 w 973"/>
                  <a:gd name="T183" fmla="*/ 1536 h 1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73" h="1536">
                    <a:moveTo>
                      <a:pt x="173" y="1296"/>
                    </a:moveTo>
                    <a:lnTo>
                      <a:pt x="155" y="1285"/>
                    </a:lnTo>
                    <a:lnTo>
                      <a:pt x="142" y="1276"/>
                    </a:lnTo>
                    <a:lnTo>
                      <a:pt x="131" y="1262"/>
                    </a:lnTo>
                    <a:lnTo>
                      <a:pt x="119" y="1251"/>
                    </a:lnTo>
                    <a:lnTo>
                      <a:pt x="108" y="1238"/>
                    </a:lnTo>
                    <a:lnTo>
                      <a:pt x="96" y="1224"/>
                    </a:lnTo>
                    <a:lnTo>
                      <a:pt x="87" y="1209"/>
                    </a:lnTo>
                    <a:lnTo>
                      <a:pt x="77" y="1196"/>
                    </a:lnTo>
                    <a:lnTo>
                      <a:pt x="70" y="1179"/>
                    </a:lnTo>
                    <a:lnTo>
                      <a:pt x="60" y="1163"/>
                    </a:lnTo>
                    <a:lnTo>
                      <a:pt x="53" y="1146"/>
                    </a:lnTo>
                    <a:lnTo>
                      <a:pt x="47" y="1129"/>
                    </a:lnTo>
                    <a:lnTo>
                      <a:pt x="39" y="1112"/>
                    </a:lnTo>
                    <a:lnTo>
                      <a:pt x="36" y="1093"/>
                    </a:lnTo>
                    <a:lnTo>
                      <a:pt x="30" y="1074"/>
                    </a:lnTo>
                    <a:lnTo>
                      <a:pt x="26" y="1055"/>
                    </a:lnTo>
                    <a:lnTo>
                      <a:pt x="20" y="1034"/>
                    </a:lnTo>
                    <a:lnTo>
                      <a:pt x="17" y="1015"/>
                    </a:lnTo>
                    <a:lnTo>
                      <a:pt x="13" y="996"/>
                    </a:lnTo>
                    <a:lnTo>
                      <a:pt x="9" y="975"/>
                    </a:lnTo>
                    <a:lnTo>
                      <a:pt x="5" y="954"/>
                    </a:lnTo>
                    <a:lnTo>
                      <a:pt x="5" y="933"/>
                    </a:lnTo>
                    <a:lnTo>
                      <a:pt x="1" y="912"/>
                    </a:lnTo>
                    <a:lnTo>
                      <a:pt x="1" y="892"/>
                    </a:lnTo>
                    <a:lnTo>
                      <a:pt x="0" y="871"/>
                    </a:lnTo>
                    <a:lnTo>
                      <a:pt x="0" y="850"/>
                    </a:lnTo>
                    <a:lnTo>
                      <a:pt x="0" y="827"/>
                    </a:lnTo>
                    <a:lnTo>
                      <a:pt x="0" y="808"/>
                    </a:lnTo>
                    <a:lnTo>
                      <a:pt x="0" y="785"/>
                    </a:lnTo>
                    <a:lnTo>
                      <a:pt x="0" y="764"/>
                    </a:lnTo>
                    <a:lnTo>
                      <a:pt x="1" y="743"/>
                    </a:lnTo>
                    <a:lnTo>
                      <a:pt x="1" y="724"/>
                    </a:lnTo>
                    <a:lnTo>
                      <a:pt x="1" y="701"/>
                    </a:lnTo>
                    <a:lnTo>
                      <a:pt x="3" y="681"/>
                    </a:lnTo>
                    <a:lnTo>
                      <a:pt x="5" y="660"/>
                    </a:lnTo>
                    <a:lnTo>
                      <a:pt x="5" y="639"/>
                    </a:lnTo>
                    <a:lnTo>
                      <a:pt x="7" y="620"/>
                    </a:lnTo>
                    <a:lnTo>
                      <a:pt x="9" y="599"/>
                    </a:lnTo>
                    <a:lnTo>
                      <a:pt x="11" y="580"/>
                    </a:lnTo>
                    <a:lnTo>
                      <a:pt x="15" y="561"/>
                    </a:lnTo>
                    <a:lnTo>
                      <a:pt x="17" y="542"/>
                    </a:lnTo>
                    <a:lnTo>
                      <a:pt x="19" y="523"/>
                    </a:lnTo>
                    <a:lnTo>
                      <a:pt x="20" y="504"/>
                    </a:lnTo>
                    <a:lnTo>
                      <a:pt x="24" y="489"/>
                    </a:lnTo>
                    <a:lnTo>
                      <a:pt x="26" y="471"/>
                    </a:lnTo>
                    <a:lnTo>
                      <a:pt x="28" y="456"/>
                    </a:lnTo>
                    <a:lnTo>
                      <a:pt x="32" y="439"/>
                    </a:lnTo>
                    <a:lnTo>
                      <a:pt x="36" y="426"/>
                    </a:lnTo>
                    <a:lnTo>
                      <a:pt x="36" y="409"/>
                    </a:lnTo>
                    <a:lnTo>
                      <a:pt x="39" y="395"/>
                    </a:lnTo>
                    <a:lnTo>
                      <a:pt x="41" y="384"/>
                    </a:lnTo>
                    <a:lnTo>
                      <a:pt x="43" y="371"/>
                    </a:lnTo>
                    <a:lnTo>
                      <a:pt x="45" y="359"/>
                    </a:lnTo>
                    <a:lnTo>
                      <a:pt x="49" y="348"/>
                    </a:lnTo>
                    <a:lnTo>
                      <a:pt x="49" y="340"/>
                    </a:lnTo>
                    <a:lnTo>
                      <a:pt x="53" y="331"/>
                    </a:lnTo>
                    <a:lnTo>
                      <a:pt x="53" y="323"/>
                    </a:lnTo>
                    <a:lnTo>
                      <a:pt x="55" y="317"/>
                    </a:lnTo>
                    <a:lnTo>
                      <a:pt x="57" y="310"/>
                    </a:lnTo>
                    <a:lnTo>
                      <a:pt x="58" y="306"/>
                    </a:lnTo>
                    <a:lnTo>
                      <a:pt x="60" y="300"/>
                    </a:lnTo>
                    <a:lnTo>
                      <a:pt x="60" y="298"/>
                    </a:lnTo>
                    <a:lnTo>
                      <a:pt x="258" y="479"/>
                    </a:lnTo>
                    <a:lnTo>
                      <a:pt x="440" y="0"/>
                    </a:lnTo>
                    <a:lnTo>
                      <a:pt x="505" y="15"/>
                    </a:lnTo>
                    <a:lnTo>
                      <a:pt x="667" y="414"/>
                    </a:lnTo>
                    <a:lnTo>
                      <a:pt x="883" y="167"/>
                    </a:lnTo>
                    <a:lnTo>
                      <a:pt x="969" y="268"/>
                    </a:lnTo>
                    <a:lnTo>
                      <a:pt x="969" y="272"/>
                    </a:lnTo>
                    <a:lnTo>
                      <a:pt x="969" y="281"/>
                    </a:lnTo>
                    <a:lnTo>
                      <a:pt x="969" y="289"/>
                    </a:lnTo>
                    <a:lnTo>
                      <a:pt x="969" y="297"/>
                    </a:lnTo>
                    <a:lnTo>
                      <a:pt x="969" y="306"/>
                    </a:lnTo>
                    <a:lnTo>
                      <a:pt x="971" y="319"/>
                    </a:lnTo>
                    <a:lnTo>
                      <a:pt x="971" y="331"/>
                    </a:lnTo>
                    <a:lnTo>
                      <a:pt x="971" y="346"/>
                    </a:lnTo>
                    <a:lnTo>
                      <a:pt x="971" y="361"/>
                    </a:lnTo>
                    <a:lnTo>
                      <a:pt x="973" y="378"/>
                    </a:lnTo>
                    <a:lnTo>
                      <a:pt x="973" y="395"/>
                    </a:lnTo>
                    <a:lnTo>
                      <a:pt x="973" y="414"/>
                    </a:lnTo>
                    <a:lnTo>
                      <a:pt x="973" y="435"/>
                    </a:lnTo>
                    <a:lnTo>
                      <a:pt x="973" y="456"/>
                    </a:lnTo>
                    <a:lnTo>
                      <a:pt x="973" y="477"/>
                    </a:lnTo>
                    <a:lnTo>
                      <a:pt x="973" y="500"/>
                    </a:lnTo>
                    <a:lnTo>
                      <a:pt x="971" y="523"/>
                    </a:lnTo>
                    <a:lnTo>
                      <a:pt x="971" y="547"/>
                    </a:lnTo>
                    <a:lnTo>
                      <a:pt x="969" y="572"/>
                    </a:lnTo>
                    <a:lnTo>
                      <a:pt x="967" y="599"/>
                    </a:lnTo>
                    <a:lnTo>
                      <a:pt x="967" y="625"/>
                    </a:lnTo>
                    <a:lnTo>
                      <a:pt x="967" y="652"/>
                    </a:lnTo>
                    <a:lnTo>
                      <a:pt x="963" y="679"/>
                    </a:lnTo>
                    <a:lnTo>
                      <a:pt x="961" y="707"/>
                    </a:lnTo>
                    <a:lnTo>
                      <a:pt x="959" y="734"/>
                    </a:lnTo>
                    <a:lnTo>
                      <a:pt x="956" y="762"/>
                    </a:lnTo>
                    <a:lnTo>
                      <a:pt x="952" y="791"/>
                    </a:lnTo>
                    <a:lnTo>
                      <a:pt x="950" y="819"/>
                    </a:lnTo>
                    <a:lnTo>
                      <a:pt x="946" y="850"/>
                    </a:lnTo>
                    <a:lnTo>
                      <a:pt x="942" y="878"/>
                    </a:lnTo>
                    <a:lnTo>
                      <a:pt x="937" y="907"/>
                    </a:lnTo>
                    <a:lnTo>
                      <a:pt x="933" y="935"/>
                    </a:lnTo>
                    <a:lnTo>
                      <a:pt x="925" y="966"/>
                    </a:lnTo>
                    <a:lnTo>
                      <a:pt x="919" y="994"/>
                    </a:lnTo>
                    <a:lnTo>
                      <a:pt x="912" y="1021"/>
                    </a:lnTo>
                    <a:lnTo>
                      <a:pt x="906" y="1051"/>
                    </a:lnTo>
                    <a:lnTo>
                      <a:pt x="899" y="1078"/>
                    </a:lnTo>
                    <a:lnTo>
                      <a:pt x="891" y="1108"/>
                    </a:lnTo>
                    <a:lnTo>
                      <a:pt x="881" y="1133"/>
                    </a:lnTo>
                    <a:lnTo>
                      <a:pt x="872" y="1160"/>
                    </a:lnTo>
                    <a:lnTo>
                      <a:pt x="862" y="1186"/>
                    </a:lnTo>
                    <a:lnTo>
                      <a:pt x="853" y="1213"/>
                    </a:lnTo>
                    <a:lnTo>
                      <a:pt x="841" y="1238"/>
                    </a:lnTo>
                    <a:lnTo>
                      <a:pt x="830" y="1262"/>
                    </a:lnTo>
                    <a:lnTo>
                      <a:pt x="819" y="1287"/>
                    </a:lnTo>
                    <a:lnTo>
                      <a:pt x="807" y="1312"/>
                    </a:lnTo>
                    <a:lnTo>
                      <a:pt x="792" y="1333"/>
                    </a:lnTo>
                    <a:lnTo>
                      <a:pt x="779" y="1355"/>
                    </a:lnTo>
                    <a:lnTo>
                      <a:pt x="762" y="1374"/>
                    </a:lnTo>
                    <a:lnTo>
                      <a:pt x="748" y="1395"/>
                    </a:lnTo>
                    <a:lnTo>
                      <a:pt x="731" y="1412"/>
                    </a:lnTo>
                    <a:lnTo>
                      <a:pt x="714" y="1431"/>
                    </a:lnTo>
                    <a:lnTo>
                      <a:pt x="695" y="1447"/>
                    </a:lnTo>
                    <a:lnTo>
                      <a:pt x="678" y="1464"/>
                    </a:lnTo>
                    <a:lnTo>
                      <a:pt x="657" y="1475"/>
                    </a:lnTo>
                    <a:lnTo>
                      <a:pt x="636" y="1488"/>
                    </a:lnTo>
                    <a:lnTo>
                      <a:pt x="615" y="1500"/>
                    </a:lnTo>
                    <a:lnTo>
                      <a:pt x="594" y="1511"/>
                    </a:lnTo>
                    <a:lnTo>
                      <a:pt x="570" y="1517"/>
                    </a:lnTo>
                    <a:lnTo>
                      <a:pt x="547" y="1526"/>
                    </a:lnTo>
                    <a:lnTo>
                      <a:pt x="522" y="1530"/>
                    </a:lnTo>
                    <a:lnTo>
                      <a:pt x="497" y="1536"/>
                    </a:lnTo>
                    <a:lnTo>
                      <a:pt x="463" y="1475"/>
                    </a:lnTo>
                    <a:lnTo>
                      <a:pt x="465" y="1475"/>
                    </a:lnTo>
                    <a:lnTo>
                      <a:pt x="473" y="1475"/>
                    </a:lnTo>
                    <a:lnTo>
                      <a:pt x="478" y="1473"/>
                    </a:lnTo>
                    <a:lnTo>
                      <a:pt x="486" y="1473"/>
                    </a:lnTo>
                    <a:lnTo>
                      <a:pt x="494" y="1473"/>
                    </a:lnTo>
                    <a:lnTo>
                      <a:pt x="503" y="1473"/>
                    </a:lnTo>
                    <a:lnTo>
                      <a:pt x="513" y="1471"/>
                    </a:lnTo>
                    <a:lnTo>
                      <a:pt x="524" y="1469"/>
                    </a:lnTo>
                    <a:lnTo>
                      <a:pt x="536" y="1466"/>
                    </a:lnTo>
                    <a:lnTo>
                      <a:pt x="547" y="1464"/>
                    </a:lnTo>
                    <a:lnTo>
                      <a:pt x="560" y="1458"/>
                    </a:lnTo>
                    <a:lnTo>
                      <a:pt x="574" y="1452"/>
                    </a:lnTo>
                    <a:lnTo>
                      <a:pt x="581" y="1449"/>
                    </a:lnTo>
                    <a:lnTo>
                      <a:pt x="589" y="1445"/>
                    </a:lnTo>
                    <a:lnTo>
                      <a:pt x="596" y="1441"/>
                    </a:lnTo>
                    <a:lnTo>
                      <a:pt x="604" y="1439"/>
                    </a:lnTo>
                    <a:lnTo>
                      <a:pt x="612" y="1433"/>
                    </a:lnTo>
                    <a:lnTo>
                      <a:pt x="619" y="1428"/>
                    </a:lnTo>
                    <a:lnTo>
                      <a:pt x="625" y="1422"/>
                    </a:lnTo>
                    <a:lnTo>
                      <a:pt x="632" y="1418"/>
                    </a:lnTo>
                    <a:lnTo>
                      <a:pt x="640" y="1410"/>
                    </a:lnTo>
                    <a:lnTo>
                      <a:pt x="650" y="1405"/>
                    </a:lnTo>
                    <a:lnTo>
                      <a:pt x="657" y="1397"/>
                    </a:lnTo>
                    <a:lnTo>
                      <a:pt x="665" y="1390"/>
                    </a:lnTo>
                    <a:lnTo>
                      <a:pt x="670" y="1380"/>
                    </a:lnTo>
                    <a:lnTo>
                      <a:pt x="680" y="1372"/>
                    </a:lnTo>
                    <a:lnTo>
                      <a:pt x="688" y="1363"/>
                    </a:lnTo>
                    <a:lnTo>
                      <a:pt x="695" y="1353"/>
                    </a:lnTo>
                    <a:lnTo>
                      <a:pt x="703" y="1344"/>
                    </a:lnTo>
                    <a:lnTo>
                      <a:pt x="710" y="1334"/>
                    </a:lnTo>
                    <a:lnTo>
                      <a:pt x="718" y="1323"/>
                    </a:lnTo>
                    <a:lnTo>
                      <a:pt x="727" y="1314"/>
                    </a:lnTo>
                    <a:lnTo>
                      <a:pt x="733" y="1300"/>
                    </a:lnTo>
                    <a:lnTo>
                      <a:pt x="741" y="1289"/>
                    </a:lnTo>
                    <a:lnTo>
                      <a:pt x="748" y="1274"/>
                    </a:lnTo>
                    <a:lnTo>
                      <a:pt x="758" y="1260"/>
                    </a:lnTo>
                    <a:lnTo>
                      <a:pt x="764" y="1245"/>
                    </a:lnTo>
                    <a:lnTo>
                      <a:pt x="771" y="1232"/>
                    </a:lnTo>
                    <a:lnTo>
                      <a:pt x="779" y="1217"/>
                    </a:lnTo>
                    <a:lnTo>
                      <a:pt x="786" y="1201"/>
                    </a:lnTo>
                    <a:lnTo>
                      <a:pt x="792" y="1182"/>
                    </a:lnTo>
                    <a:lnTo>
                      <a:pt x="800" y="1165"/>
                    </a:lnTo>
                    <a:lnTo>
                      <a:pt x="805" y="1146"/>
                    </a:lnTo>
                    <a:lnTo>
                      <a:pt x="813" y="1129"/>
                    </a:lnTo>
                    <a:lnTo>
                      <a:pt x="819" y="1108"/>
                    </a:lnTo>
                    <a:lnTo>
                      <a:pt x="826" y="1089"/>
                    </a:lnTo>
                    <a:lnTo>
                      <a:pt x="832" y="1068"/>
                    </a:lnTo>
                    <a:lnTo>
                      <a:pt x="840" y="1047"/>
                    </a:lnTo>
                    <a:lnTo>
                      <a:pt x="843" y="1023"/>
                    </a:lnTo>
                    <a:lnTo>
                      <a:pt x="847" y="1002"/>
                    </a:lnTo>
                    <a:lnTo>
                      <a:pt x="853" y="979"/>
                    </a:lnTo>
                    <a:lnTo>
                      <a:pt x="859" y="960"/>
                    </a:lnTo>
                    <a:lnTo>
                      <a:pt x="862" y="937"/>
                    </a:lnTo>
                    <a:lnTo>
                      <a:pt x="866" y="916"/>
                    </a:lnTo>
                    <a:lnTo>
                      <a:pt x="870" y="895"/>
                    </a:lnTo>
                    <a:lnTo>
                      <a:pt x="876" y="876"/>
                    </a:lnTo>
                    <a:lnTo>
                      <a:pt x="878" y="857"/>
                    </a:lnTo>
                    <a:lnTo>
                      <a:pt x="881" y="836"/>
                    </a:lnTo>
                    <a:lnTo>
                      <a:pt x="883" y="817"/>
                    </a:lnTo>
                    <a:lnTo>
                      <a:pt x="887" y="798"/>
                    </a:lnTo>
                    <a:lnTo>
                      <a:pt x="889" y="779"/>
                    </a:lnTo>
                    <a:lnTo>
                      <a:pt x="891" y="762"/>
                    </a:lnTo>
                    <a:lnTo>
                      <a:pt x="895" y="743"/>
                    </a:lnTo>
                    <a:lnTo>
                      <a:pt x="897" y="728"/>
                    </a:lnTo>
                    <a:lnTo>
                      <a:pt x="897" y="709"/>
                    </a:lnTo>
                    <a:lnTo>
                      <a:pt x="899" y="692"/>
                    </a:lnTo>
                    <a:lnTo>
                      <a:pt x="899" y="677"/>
                    </a:lnTo>
                    <a:lnTo>
                      <a:pt x="900" y="660"/>
                    </a:lnTo>
                    <a:lnTo>
                      <a:pt x="900" y="643"/>
                    </a:lnTo>
                    <a:lnTo>
                      <a:pt x="902" y="627"/>
                    </a:lnTo>
                    <a:lnTo>
                      <a:pt x="904" y="612"/>
                    </a:lnTo>
                    <a:lnTo>
                      <a:pt x="904" y="599"/>
                    </a:lnTo>
                    <a:lnTo>
                      <a:pt x="904" y="582"/>
                    </a:lnTo>
                    <a:lnTo>
                      <a:pt x="904" y="568"/>
                    </a:lnTo>
                    <a:lnTo>
                      <a:pt x="904" y="553"/>
                    </a:lnTo>
                    <a:lnTo>
                      <a:pt x="904" y="540"/>
                    </a:lnTo>
                    <a:lnTo>
                      <a:pt x="904" y="525"/>
                    </a:lnTo>
                    <a:lnTo>
                      <a:pt x="904" y="511"/>
                    </a:lnTo>
                    <a:lnTo>
                      <a:pt x="904" y="500"/>
                    </a:lnTo>
                    <a:lnTo>
                      <a:pt x="904" y="489"/>
                    </a:lnTo>
                    <a:lnTo>
                      <a:pt x="904" y="475"/>
                    </a:lnTo>
                    <a:lnTo>
                      <a:pt x="902" y="464"/>
                    </a:lnTo>
                    <a:lnTo>
                      <a:pt x="900" y="452"/>
                    </a:lnTo>
                    <a:lnTo>
                      <a:pt x="900" y="441"/>
                    </a:lnTo>
                    <a:lnTo>
                      <a:pt x="899" y="430"/>
                    </a:lnTo>
                    <a:lnTo>
                      <a:pt x="899" y="418"/>
                    </a:lnTo>
                    <a:lnTo>
                      <a:pt x="897" y="409"/>
                    </a:lnTo>
                    <a:lnTo>
                      <a:pt x="897" y="401"/>
                    </a:lnTo>
                    <a:lnTo>
                      <a:pt x="895" y="390"/>
                    </a:lnTo>
                    <a:lnTo>
                      <a:pt x="895" y="380"/>
                    </a:lnTo>
                    <a:lnTo>
                      <a:pt x="891" y="373"/>
                    </a:lnTo>
                    <a:lnTo>
                      <a:pt x="891" y="365"/>
                    </a:lnTo>
                    <a:lnTo>
                      <a:pt x="891" y="357"/>
                    </a:lnTo>
                    <a:lnTo>
                      <a:pt x="889" y="348"/>
                    </a:lnTo>
                    <a:lnTo>
                      <a:pt x="887" y="342"/>
                    </a:lnTo>
                    <a:lnTo>
                      <a:pt x="887" y="336"/>
                    </a:lnTo>
                    <a:lnTo>
                      <a:pt x="885" y="323"/>
                    </a:lnTo>
                    <a:lnTo>
                      <a:pt x="883" y="312"/>
                    </a:lnTo>
                    <a:lnTo>
                      <a:pt x="881" y="302"/>
                    </a:lnTo>
                    <a:lnTo>
                      <a:pt x="880" y="297"/>
                    </a:lnTo>
                    <a:lnTo>
                      <a:pt x="878" y="287"/>
                    </a:lnTo>
                    <a:lnTo>
                      <a:pt x="878" y="283"/>
                    </a:lnTo>
                    <a:lnTo>
                      <a:pt x="680" y="540"/>
                    </a:lnTo>
                    <a:lnTo>
                      <a:pt x="621" y="502"/>
                    </a:lnTo>
                    <a:lnTo>
                      <a:pt x="463" y="124"/>
                    </a:lnTo>
                    <a:lnTo>
                      <a:pt x="288" y="589"/>
                    </a:lnTo>
                    <a:lnTo>
                      <a:pt x="237" y="589"/>
                    </a:lnTo>
                    <a:lnTo>
                      <a:pt x="114" y="460"/>
                    </a:lnTo>
                    <a:lnTo>
                      <a:pt x="112" y="466"/>
                    </a:lnTo>
                    <a:lnTo>
                      <a:pt x="110" y="473"/>
                    </a:lnTo>
                    <a:lnTo>
                      <a:pt x="108" y="487"/>
                    </a:lnTo>
                    <a:lnTo>
                      <a:pt x="106" y="490"/>
                    </a:lnTo>
                    <a:lnTo>
                      <a:pt x="106" y="500"/>
                    </a:lnTo>
                    <a:lnTo>
                      <a:pt x="104" y="508"/>
                    </a:lnTo>
                    <a:lnTo>
                      <a:pt x="104" y="517"/>
                    </a:lnTo>
                    <a:lnTo>
                      <a:pt x="102" y="525"/>
                    </a:lnTo>
                    <a:lnTo>
                      <a:pt x="100" y="536"/>
                    </a:lnTo>
                    <a:lnTo>
                      <a:pt x="100" y="547"/>
                    </a:lnTo>
                    <a:lnTo>
                      <a:pt x="100" y="559"/>
                    </a:lnTo>
                    <a:lnTo>
                      <a:pt x="96" y="568"/>
                    </a:lnTo>
                    <a:lnTo>
                      <a:pt x="96" y="582"/>
                    </a:lnTo>
                    <a:lnTo>
                      <a:pt x="95" y="593"/>
                    </a:lnTo>
                    <a:lnTo>
                      <a:pt x="93" y="606"/>
                    </a:lnTo>
                    <a:lnTo>
                      <a:pt x="91" y="618"/>
                    </a:lnTo>
                    <a:lnTo>
                      <a:pt x="91" y="633"/>
                    </a:lnTo>
                    <a:lnTo>
                      <a:pt x="89" y="646"/>
                    </a:lnTo>
                    <a:lnTo>
                      <a:pt x="89" y="663"/>
                    </a:lnTo>
                    <a:lnTo>
                      <a:pt x="87" y="677"/>
                    </a:lnTo>
                    <a:lnTo>
                      <a:pt x="87" y="692"/>
                    </a:lnTo>
                    <a:lnTo>
                      <a:pt x="85" y="707"/>
                    </a:lnTo>
                    <a:lnTo>
                      <a:pt x="85" y="724"/>
                    </a:lnTo>
                    <a:lnTo>
                      <a:pt x="83" y="739"/>
                    </a:lnTo>
                    <a:lnTo>
                      <a:pt x="83" y="755"/>
                    </a:lnTo>
                    <a:lnTo>
                      <a:pt x="83" y="772"/>
                    </a:lnTo>
                    <a:lnTo>
                      <a:pt x="83" y="789"/>
                    </a:lnTo>
                    <a:lnTo>
                      <a:pt x="83" y="804"/>
                    </a:lnTo>
                    <a:lnTo>
                      <a:pt x="83" y="819"/>
                    </a:lnTo>
                    <a:lnTo>
                      <a:pt x="83" y="836"/>
                    </a:lnTo>
                    <a:lnTo>
                      <a:pt x="83" y="854"/>
                    </a:lnTo>
                    <a:lnTo>
                      <a:pt x="83" y="871"/>
                    </a:lnTo>
                    <a:lnTo>
                      <a:pt x="83" y="886"/>
                    </a:lnTo>
                    <a:lnTo>
                      <a:pt x="85" y="903"/>
                    </a:lnTo>
                    <a:lnTo>
                      <a:pt x="87" y="920"/>
                    </a:lnTo>
                    <a:lnTo>
                      <a:pt x="87" y="935"/>
                    </a:lnTo>
                    <a:lnTo>
                      <a:pt x="89" y="952"/>
                    </a:lnTo>
                    <a:lnTo>
                      <a:pt x="91" y="968"/>
                    </a:lnTo>
                    <a:lnTo>
                      <a:pt x="95" y="985"/>
                    </a:lnTo>
                    <a:lnTo>
                      <a:pt x="96" y="1000"/>
                    </a:lnTo>
                    <a:lnTo>
                      <a:pt x="98" y="1017"/>
                    </a:lnTo>
                    <a:lnTo>
                      <a:pt x="102" y="1032"/>
                    </a:lnTo>
                    <a:lnTo>
                      <a:pt x="106" y="1047"/>
                    </a:lnTo>
                    <a:lnTo>
                      <a:pt x="108" y="1061"/>
                    </a:lnTo>
                    <a:lnTo>
                      <a:pt x="114" y="1076"/>
                    </a:lnTo>
                    <a:lnTo>
                      <a:pt x="117" y="1091"/>
                    </a:lnTo>
                    <a:lnTo>
                      <a:pt x="121" y="1104"/>
                    </a:lnTo>
                    <a:lnTo>
                      <a:pt x="125" y="1118"/>
                    </a:lnTo>
                    <a:lnTo>
                      <a:pt x="131" y="1131"/>
                    </a:lnTo>
                    <a:lnTo>
                      <a:pt x="136" y="1144"/>
                    </a:lnTo>
                    <a:lnTo>
                      <a:pt x="144" y="1158"/>
                    </a:lnTo>
                    <a:lnTo>
                      <a:pt x="150" y="1167"/>
                    </a:lnTo>
                    <a:lnTo>
                      <a:pt x="155" y="1180"/>
                    </a:lnTo>
                    <a:lnTo>
                      <a:pt x="165" y="1190"/>
                    </a:lnTo>
                    <a:lnTo>
                      <a:pt x="173" y="1201"/>
                    </a:lnTo>
                    <a:lnTo>
                      <a:pt x="180" y="1211"/>
                    </a:lnTo>
                    <a:lnTo>
                      <a:pt x="188" y="1220"/>
                    </a:lnTo>
                    <a:lnTo>
                      <a:pt x="197" y="1228"/>
                    </a:lnTo>
                    <a:lnTo>
                      <a:pt x="207" y="1238"/>
                    </a:lnTo>
                    <a:lnTo>
                      <a:pt x="173" y="12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37"/>
              <p:cNvSpPr>
                <a:spLocks/>
              </p:cNvSpPr>
              <p:nvPr/>
            </p:nvSpPr>
            <p:spPr bwMode="auto">
              <a:xfrm>
                <a:off x="-5" y="4211"/>
                <a:ext cx="105" cy="112"/>
              </a:xfrm>
              <a:custGeom>
                <a:avLst/>
                <a:gdLst>
                  <a:gd name="T0" fmla="*/ 1 w 209"/>
                  <a:gd name="T1" fmla="*/ 0 h 225"/>
                  <a:gd name="T2" fmla="*/ 1 w 209"/>
                  <a:gd name="T3" fmla="*/ 0 h 225"/>
                  <a:gd name="T4" fmla="*/ 1 w 209"/>
                  <a:gd name="T5" fmla="*/ 0 h 225"/>
                  <a:gd name="T6" fmla="*/ 1 w 209"/>
                  <a:gd name="T7" fmla="*/ 0 h 225"/>
                  <a:gd name="T8" fmla="*/ 1 w 209"/>
                  <a:gd name="T9" fmla="*/ 0 h 225"/>
                  <a:gd name="T10" fmla="*/ 1 w 209"/>
                  <a:gd name="T11" fmla="*/ 0 h 225"/>
                  <a:gd name="T12" fmla="*/ 1 w 209"/>
                  <a:gd name="T13" fmla="*/ 0 h 225"/>
                  <a:gd name="T14" fmla="*/ 1 w 209"/>
                  <a:gd name="T15" fmla="*/ 0 h 225"/>
                  <a:gd name="T16" fmla="*/ 1 w 209"/>
                  <a:gd name="T17" fmla="*/ 0 h 225"/>
                  <a:gd name="T18" fmla="*/ 1 w 209"/>
                  <a:gd name="T19" fmla="*/ 0 h 225"/>
                  <a:gd name="T20" fmla="*/ 1 w 209"/>
                  <a:gd name="T21" fmla="*/ 0 h 225"/>
                  <a:gd name="T22" fmla="*/ 1 w 209"/>
                  <a:gd name="T23" fmla="*/ 0 h 225"/>
                  <a:gd name="T24" fmla="*/ 1 w 209"/>
                  <a:gd name="T25" fmla="*/ 0 h 225"/>
                  <a:gd name="T26" fmla="*/ 1 w 209"/>
                  <a:gd name="T27" fmla="*/ 0 h 225"/>
                  <a:gd name="T28" fmla="*/ 1 w 209"/>
                  <a:gd name="T29" fmla="*/ 0 h 225"/>
                  <a:gd name="T30" fmla="*/ 1 w 209"/>
                  <a:gd name="T31" fmla="*/ 0 h 225"/>
                  <a:gd name="T32" fmla="*/ 1 w 209"/>
                  <a:gd name="T33" fmla="*/ 0 h 225"/>
                  <a:gd name="T34" fmla="*/ 1 w 209"/>
                  <a:gd name="T35" fmla="*/ 0 h 225"/>
                  <a:gd name="T36" fmla="*/ 1 w 209"/>
                  <a:gd name="T37" fmla="*/ 0 h 225"/>
                  <a:gd name="T38" fmla="*/ 1 w 209"/>
                  <a:gd name="T39" fmla="*/ 0 h 225"/>
                  <a:gd name="T40" fmla="*/ 0 w 209"/>
                  <a:gd name="T41" fmla="*/ 0 h 225"/>
                  <a:gd name="T42" fmla="*/ 0 w 209"/>
                  <a:gd name="T43" fmla="*/ 0 h 225"/>
                  <a:gd name="T44" fmla="*/ 1 w 209"/>
                  <a:gd name="T45" fmla="*/ 0 h 225"/>
                  <a:gd name="T46" fmla="*/ 1 w 209"/>
                  <a:gd name="T47" fmla="*/ 0 h 225"/>
                  <a:gd name="T48" fmla="*/ 1 w 209"/>
                  <a:gd name="T49" fmla="*/ 0 h 225"/>
                  <a:gd name="T50" fmla="*/ 1 w 209"/>
                  <a:gd name="T51" fmla="*/ 0 h 225"/>
                  <a:gd name="T52" fmla="*/ 1 w 209"/>
                  <a:gd name="T53" fmla="*/ 0 h 225"/>
                  <a:gd name="T54" fmla="*/ 1 w 209"/>
                  <a:gd name="T55" fmla="*/ 0 h 225"/>
                  <a:gd name="T56" fmla="*/ 1 w 209"/>
                  <a:gd name="T57" fmla="*/ 0 h 225"/>
                  <a:gd name="T58" fmla="*/ 1 w 209"/>
                  <a:gd name="T59" fmla="*/ 0 h 225"/>
                  <a:gd name="T60" fmla="*/ 1 w 209"/>
                  <a:gd name="T61" fmla="*/ 0 h 225"/>
                  <a:gd name="T62" fmla="*/ 1 w 209"/>
                  <a:gd name="T63" fmla="*/ 0 h 225"/>
                  <a:gd name="T64" fmla="*/ 1 w 209"/>
                  <a:gd name="T65" fmla="*/ 0 h 225"/>
                  <a:gd name="T66" fmla="*/ 1 w 209"/>
                  <a:gd name="T67" fmla="*/ 0 h 225"/>
                  <a:gd name="T68" fmla="*/ 1 w 209"/>
                  <a:gd name="T69" fmla="*/ 0 h 22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9"/>
                  <a:gd name="T106" fmla="*/ 0 h 225"/>
                  <a:gd name="T107" fmla="*/ 209 w 209"/>
                  <a:gd name="T108" fmla="*/ 225 h 22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9" h="225">
                    <a:moveTo>
                      <a:pt x="158" y="0"/>
                    </a:moveTo>
                    <a:lnTo>
                      <a:pt x="169" y="0"/>
                    </a:lnTo>
                    <a:lnTo>
                      <a:pt x="179" y="4"/>
                    </a:lnTo>
                    <a:lnTo>
                      <a:pt x="188" y="8"/>
                    </a:lnTo>
                    <a:lnTo>
                      <a:pt x="196" y="18"/>
                    </a:lnTo>
                    <a:lnTo>
                      <a:pt x="202" y="25"/>
                    </a:lnTo>
                    <a:lnTo>
                      <a:pt x="206" y="38"/>
                    </a:lnTo>
                    <a:lnTo>
                      <a:pt x="207" y="50"/>
                    </a:lnTo>
                    <a:lnTo>
                      <a:pt x="209" y="61"/>
                    </a:lnTo>
                    <a:lnTo>
                      <a:pt x="206" y="73"/>
                    </a:lnTo>
                    <a:lnTo>
                      <a:pt x="204" y="82"/>
                    </a:lnTo>
                    <a:lnTo>
                      <a:pt x="196" y="92"/>
                    </a:lnTo>
                    <a:lnTo>
                      <a:pt x="190" y="99"/>
                    </a:lnTo>
                    <a:lnTo>
                      <a:pt x="179" y="103"/>
                    </a:lnTo>
                    <a:lnTo>
                      <a:pt x="167" y="107"/>
                    </a:lnTo>
                    <a:lnTo>
                      <a:pt x="160" y="107"/>
                    </a:lnTo>
                    <a:lnTo>
                      <a:pt x="152" y="107"/>
                    </a:lnTo>
                    <a:lnTo>
                      <a:pt x="145" y="103"/>
                    </a:lnTo>
                    <a:lnTo>
                      <a:pt x="137" y="103"/>
                    </a:lnTo>
                    <a:lnTo>
                      <a:pt x="124" y="105"/>
                    </a:lnTo>
                    <a:lnTo>
                      <a:pt x="112" y="113"/>
                    </a:lnTo>
                    <a:lnTo>
                      <a:pt x="103" y="120"/>
                    </a:lnTo>
                    <a:lnTo>
                      <a:pt x="99" y="132"/>
                    </a:lnTo>
                    <a:lnTo>
                      <a:pt x="91" y="143"/>
                    </a:lnTo>
                    <a:lnTo>
                      <a:pt x="86" y="156"/>
                    </a:lnTo>
                    <a:lnTo>
                      <a:pt x="82" y="168"/>
                    </a:lnTo>
                    <a:lnTo>
                      <a:pt x="80" y="181"/>
                    </a:lnTo>
                    <a:lnTo>
                      <a:pt x="74" y="191"/>
                    </a:lnTo>
                    <a:lnTo>
                      <a:pt x="71" y="202"/>
                    </a:lnTo>
                    <a:lnTo>
                      <a:pt x="63" y="210"/>
                    </a:lnTo>
                    <a:lnTo>
                      <a:pt x="59" y="217"/>
                    </a:lnTo>
                    <a:lnTo>
                      <a:pt x="50" y="221"/>
                    </a:lnTo>
                    <a:lnTo>
                      <a:pt x="40" y="225"/>
                    </a:lnTo>
                    <a:lnTo>
                      <a:pt x="34" y="223"/>
                    </a:lnTo>
                    <a:lnTo>
                      <a:pt x="27" y="223"/>
                    </a:lnTo>
                    <a:lnTo>
                      <a:pt x="21" y="219"/>
                    </a:lnTo>
                    <a:lnTo>
                      <a:pt x="14" y="219"/>
                    </a:lnTo>
                    <a:lnTo>
                      <a:pt x="8" y="210"/>
                    </a:lnTo>
                    <a:lnTo>
                      <a:pt x="4" y="202"/>
                    </a:lnTo>
                    <a:lnTo>
                      <a:pt x="2" y="192"/>
                    </a:lnTo>
                    <a:lnTo>
                      <a:pt x="0" y="185"/>
                    </a:lnTo>
                    <a:lnTo>
                      <a:pt x="0" y="177"/>
                    </a:lnTo>
                    <a:lnTo>
                      <a:pt x="0" y="170"/>
                    </a:lnTo>
                    <a:lnTo>
                      <a:pt x="0" y="160"/>
                    </a:lnTo>
                    <a:lnTo>
                      <a:pt x="4" y="152"/>
                    </a:lnTo>
                    <a:lnTo>
                      <a:pt x="4" y="145"/>
                    </a:lnTo>
                    <a:lnTo>
                      <a:pt x="8" y="137"/>
                    </a:lnTo>
                    <a:lnTo>
                      <a:pt x="12" y="130"/>
                    </a:lnTo>
                    <a:lnTo>
                      <a:pt x="17" y="120"/>
                    </a:lnTo>
                    <a:lnTo>
                      <a:pt x="21" y="113"/>
                    </a:lnTo>
                    <a:lnTo>
                      <a:pt x="25" y="105"/>
                    </a:lnTo>
                    <a:lnTo>
                      <a:pt x="31" y="97"/>
                    </a:lnTo>
                    <a:lnTo>
                      <a:pt x="38" y="92"/>
                    </a:lnTo>
                    <a:lnTo>
                      <a:pt x="44" y="82"/>
                    </a:lnTo>
                    <a:lnTo>
                      <a:pt x="50" y="75"/>
                    </a:lnTo>
                    <a:lnTo>
                      <a:pt x="57" y="69"/>
                    </a:lnTo>
                    <a:lnTo>
                      <a:pt x="65" y="61"/>
                    </a:lnTo>
                    <a:lnTo>
                      <a:pt x="72" y="54"/>
                    </a:lnTo>
                    <a:lnTo>
                      <a:pt x="82" y="48"/>
                    </a:lnTo>
                    <a:lnTo>
                      <a:pt x="90" y="42"/>
                    </a:lnTo>
                    <a:lnTo>
                      <a:pt x="97" y="37"/>
                    </a:lnTo>
                    <a:lnTo>
                      <a:pt x="105" y="31"/>
                    </a:lnTo>
                    <a:lnTo>
                      <a:pt x="112" y="25"/>
                    </a:lnTo>
                    <a:lnTo>
                      <a:pt x="120" y="19"/>
                    </a:lnTo>
                    <a:lnTo>
                      <a:pt x="128" y="16"/>
                    </a:lnTo>
                    <a:lnTo>
                      <a:pt x="135" y="10"/>
                    </a:lnTo>
                    <a:lnTo>
                      <a:pt x="143" y="6"/>
                    </a:lnTo>
                    <a:lnTo>
                      <a:pt x="150" y="2"/>
                    </a:lnTo>
                    <a:lnTo>
                      <a:pt x="158" y="0"/>
                    </a:lnTo>
                    <a:close/>
                  </a:path>
                </a:pathLst>
              </a:custGeom>
              <a:solidFill>
                <a:srgbClr val="FF660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40" name="Text Box 38"/>
          <p:cNvSpPr txBox="1">
            <a:spLocks noChangeArrowheads="1"/>
          </p:cNvSpPr>
          <p:nvPr/>
        </p:nvSpPr>
        <p:spPr bwMode="auto">
          <a:xfrm>
            <a:off x="3571875" y="1890670"/>
            <a:ext cx="3124200" cy="946150"/>
          </a:xfrm>
          <a:prstGeom prst="rect">
            <a:avLst/>
          </a:prstGeom>
          <a:noFill/>
          <a:ln>
            <a:noFill/>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2800" dirty="0" smtClean="0"/>
              <a:t>1. Dust </a:t>
            </a:r>
            <a:r>
              <a:rPr lang="en-US" sz="2800" dirty="0"/>
              <a:t>settles on flat surfaces</a:t>
            </a:r>
          </a:p>
        </p:txBody>
      </p:sp>
      <p:sp>
        <p:nvSpPr>
          <p:cNvPr id="41" name="AutoShape 39" title="Illustration - Dust settles on flat surfaces"/>
          <p:cNvSpPr>
            <a:spLocks noChangeArrowheads="1"/>
          </p:cNvSpPr>
          <p:nvPr/>
        </p:nvSpPr>
        <p:spPr bwMode="auto">
          <a:xfrm>
            <a:off x="828675" y="1846220"/>
            <a:ext cx="2514600" cy="914400"/>
          </a:xfrm>
          <a:prstGeom prst="cube">
            <a:avLst>
              <a:gd name="adj" fmla="val 50523"/>
            </a:avLst>
          </a:prstGeom>
          <a:solidFill>
            <a:srgbClr val="FF0000"/>
          </a:solidFill>
          <a:ln w="9525">
            <a:solidFill>
              <a:schemeClr val="tx1"/>
            </a:solidFill>
            <a:miter lim="800000"/>
            <a:headEnd/>
            <a:tailEnd/>
          </a:ln>
        </p:spPr>
        <p:txBody>
          <a:bodyPr wrap="none" anchor="ctr"/>
          <a:lstStyle/>
          <a:p>
            <a:pPr algn="ctr" eaLnBrk="0" hangingPunct="0"/>
            <a:endParaRPr lang="en-US"/>
          </a:p>
        </p:txBody>
      </p:sp>
      <p:sp>
        <p:nvSpPr>
          <p:cNvPr id="42" name="AutoShape 40" title="Illustration - dust on flat surface"/>
          <p:cNvSpPr>
            <a:spLocks noChangeArrowheads="1"/>
          </p:cNvSpPr>
          <p:nvPr/>
        </p:nvSpPr>
        <p:spPr bwMode="auto">
          <a:xfrm>
            <a:off x="838200" y="1760495"/>
            <a:ext cx="2514600" cy="609600"/>
          </a:xfrm>
          <a:prstGeom prst="cube">
            <a:avLst>
              <a:gd name="adj" fmla="val 78241"/>
            </a:avLst>
          </a:prstGeom>
          <a:solidFill>
            <a:schemeClr val="bg2"/>
          </a:solidFill>
          <a:ln w="9525">
            <a:solidFill>
              <a:schemeClr val="tx1"/>
            </a:solidFill>
            <a:miter lim="800000"/>
            <a:headEnd/>
            <a:tailEnd/>
          </a:ln>
        </p:spPr>
        <p:txBody>
          <a:bodyPr wrap="none" anchor="ctr"/>
          <a:lstStyle/>
          <a:p>
            <a:pPr eaLnBrk="0" hangingPunct="0"/>
            <a:endParaRPr lang="en-US"/>
          </a:p>
        </p:txBody>
      </p:sp>
      <p:sp>
        <p:nvSpPr>
          <p:cNvPr id="43" name="Cloud" title="Picture - layer of dust"/>
          <p:cNvSpPr>
            <a:spLocks noChangeAspect="1" noEditPoints="1" noChangeArrowheads="1"/>
          </p:cNvSpPr>
          <p:nvPr/>
        </p:nvSpPr>
        <p:spPr bwMode="auto">
          <a:xfrm>
            <a:off x="1047750" y="2031958"/>
            <a:ext cx="1828800" cy="157162"/>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B2B2B2"/>
          </a:solidFill>
          <a:ln w="9525">
            <a:solidFill>
              <a:srgbClr val="000000"/>
            </a:solidFill>
            <a:miter lim="800000"/>
            <a:headEnd/>
            <a:tailEnd/>
          </a:ln>
          <a:effectLst>
            <a:outerShdw dist="107763" dir="2700000" algn="ctr" rotWithShape="0">
              <a:srgbClr val="808080"/>
            </a:outerShdw>
          </a:effectLst>
        </p:spPr>
        <p:txBody>
          <a:bodyPr/>
          <a:lstStyle/>
          <a:p>
            <a:pPr eaLnBrk="0" hangingPunct="0">
              <a:defRPr/>
            </a:pPr>
            <a:endParaRPr lang="en-US">
              <a:latin typeface="Arial" charset="0"/>
              <a:cs typeface="+mn-cs"/>
            </a:endParaRPr>
          </a:p>
        </p:txBody>
      </p:sp>
      <p:sp>
        <p:nvSpPr>
          <p:cNvPr id="44" name="Cloud" title="Picture - layer of dust"/>
          <p:cNvSpPr>
            <a:spLocks noChangeAspect="1" noEditPoints="1" noChangeArrowheads="1"/>
          </p:cNvSpPr>
          <p:nvPr/>
        </p:nvSpPr>
        <p:spPr bwMode="auto">
          <a:xfrm>
            <a:off x="1200150" y="1527133"/>
            <a:ext cx="1828800" cy="157162"/>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B2B2B2"/>
          </a:solidFill>
          <a:ln w="9525">
            <a:solidFill>
              <a:srgbClr val="000000"/>
            </a:solidFill>
            <a:miter lim="800000"/>
            <a:headEnd/>
            <a:tailEnd/>
          </a:ln>
          <a:effectLst>
            <a:outerShdw dist="107763" dir="2700000" algn="ctr" rotWithShape="0">
              <a:srgbClr val="808080"/>
            </a:outerShdw>
          </a:effectLst>
        </p:spPr>
        <p:txBody>
          <a:bodyPr/>
          <a:lstStyle/>
          <a:p>
            <a:pPr eaLnBrk="0" hangingPunct="0">
              <a:defRPr/>
            </a:pPr>
            <a:endParaRPr lang="en-US">
              <a:latin typeface="Arial" charset="0"/>
              <a:cs typeface="+mn-cs"/>
            </a:endParaRPr>
          </a:p>
        </p:txBody>
      </p:sp>
      <p:sp>
        <p:nvSpPr>
          <p:cNvPr id="45" name="Cloud" title="Picture - layer of dust"/>
          <p:cNvSpPr>
            <a:spLocks noChangeAspect="1" noEditPoints="1" noChangeArrowheads="1"/>
          </p:cNvSpPr>
          <p:nvPr/>
        </p:nvSpPr>
        <p:spPr bwMode="auto">
          <a:xfrm>
            <a:off x="1200150" y="1798595"/>
            <a:ext cx="1828800" cy="15716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B2B2B2"/>
          </a:solidFill>
          <a:ln w="9525">
            <a:solidFill>
              <a:srgbClr val="000000"/>
            </a:solidFill>
            <a:miter lim="800000"/>
            <a:headEnd/>
            <a:tailEnd/>
          </a:ln>
          <a:effectLst>
            <a:outerShdw dist="107763" dir="2700000" algn="ctr" rotWithShape="0">
              <a:srgbClr val="808080"/>
            </a:outerShdw>
          </a:effectLst>
        </p:spPr>
        <p:txBody>
          <a:bodyPr/>
          <a:lstStyle/>
          <a:p>
            <a:pPr eaLnBrk="0" hangingPunct="0">
              <a:defRPr/>
            </a:pPr>
            <a:endParaRPr lang="en-US">
              <a:latin typeface="Arial" charset="0"/>
              <a:cs typeface="+mn-cs"/>
            </a:endParaRPr>
          </a:p>
        </p:txBody>
      </p:sp>
      <p:sp>
        <p:nvSpPr>
          <p:cNvPr id="46" name="Text Box 44"/>
          <p:cNvSpPr txBox="1">
            <a:spLocks noChangeArrowheads="1"/>
          </p:cNvSpPr>
          <p:nvPr/>
        </p:nvSpPr>
        <p:spPr bwMode="auto">
          <a:xfrm>
            <a:off x="1514475" y="1770020"/>
            <a:ext cx="1524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4000" b="1">
                <a:solidFill>
                  <a:srgbClr val="FFFFFF"/>
                </a:solidFill>
              </a:rPr>
              <a:t>Dust</a:t>
            </a:r>
          </a:p>
        </p:txBody>
      </p:sp>
      <p:sp>
        <p:nvSpPr>
          <p:cNvPr id="47" name="Text Box 45"/>
          <p:cNvSpPr txBox="1">
            <a:spLocks noChangeArrowheads="1"/>
          </p:cNvSpPr>
          <p:nvPr/>
        </p:nvSpPr>
        <p:spPr bwMode="auto">
          <a:xfrm>
            <a:off x="5597370" y="6095119"/>
            <a:ext cx="349722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sz="1200" dirty="0">
                <a:solidFill>
                  <a:schemeClr val="bg1"/>
                </a:solidFill>
              </a:rPr>
              <a:t>Adapted from </a:t>
            </a:r>
            <a:r>
              <a:rPr lang="en-US" sz="1200" dirty="0" smtClean="0">
                <a:solidFill>
                  <a:schemeClr val="bg1"/>
                </a:solidFill>
              </a:rPr>
              <a:t>U.S. Chemical Safety Board</a:t>
            </a:r>
            <a:endParaRPr lang="en-US" sz="1200" dirty="0">
              <a:solidFill>
                <a:schemeClr val="bg1"/>
              </a:solidFill>
            </a:endParaRPr>
          </a:p>
        </p:txBody>
      </p:sp>
    </p:spTree>
    <p:extLst>
      <p:ext uri="{BB962C8B-B14F-4D97-AF65-F5344CB8AC3E}">
        <p14:creationId xmlns:p14="http://schemas.microsoft.com/office/powerpoint/2010/main" val="35974729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fontAlgn="auto" hangingPunct="1">
              <a:spcAft>
                <a:spcPts val="0"/>
              </a:spcAft>
              <a:defRPr/>
            </a:pPr>
            <a:r>
              <a:rPr lang="en-US" altLang="en-US" dirty="0" smtClean="0">
                <a:effectLst>
                  <a:outerShdw blurRad="38100" dist="38100" dir="2700000" algn="tl">
                    <a:srgbClr val="C0C0C0"/>
                  </a:outerShdw>
                </a:effectLst>
                <a:latin typeface="Times New Roman" pitchFamily="18" charset="0"/>
              </a:rPr>
              <a:t>Safety – Everyone’s Responsibility</a:t>
            </a:r>
          </a:p>
        </p:txBody>
      </p:sp>
      <p:sp>
        <p:nvSpPr>
          <p:cNvPr id="32771" name="Content Placeholder 5"/>
          <p:cNvSpPr>
            <a:spLocks noGrp="1"/>
          </p:cNvSpPr>
          <p:nvPr>
            <p:ph idx="1"/>
          </p:nvPr>
        </p:nvSpPr>
        <p:spPr/>
        <p:txBody>
          <a:bodyPr/>
          <a:lstStyle/>
          <a:p>
            <a:pPr eaLnBrk="1" hangingPunct="1"/>
            <a:r>
              <a:rPr lang="en-US" altLang="en-US" dirty="0" smtClean="0"/>
              <a:t>How do I keep myself safe?  </a:t>
            </a:r>
          </a:p>
          <a:p>
            <a:pPr eaLnBrk="1" hangingPunct="1"/>
            <a:r>
              <a:rPr lang="en-US" altLang="en-US" dirty="0" smtClean="0"/>
              <a:t>How do I keep my co-workers safe?  My facility?</a:t>
            </a:r>
          </a:p>
          <a:p>
            <a:pPr lvl="1" eaLnBrk="1" hangingPunct="1"/>
            <a:r>
              <a:rPr lang="en-US" altLang="en-US" dirty="0" smtClean="0"/>
              <a:t>Look for accumulations of dust and remove them </a:t>
            </a:r>
          </a:p>
          <a:p>
            <a:pPr lvl="1" eaLnBrk="1" hangingPunct="1"/>
            <a:r>
              <a:rPr lang="en-US" altLang="en-US" dirty="0" smtClean="0"/>
              <a:t>Where in the facility are there confinement areas?  </a:t>
            </a:r>
          </a:p>
          <a:p>
            <a:pPr lvl="1" eaLnBrk="1" hangingPunct="1"/>
            <a:r>
              <a:rPr lang="en-US" altLang="en-US" dirty="0" smtClean="0"/>
              <a:t>Identify and investigate possible sources of ignition</a:t>
            </a:r>
          </a:p>
          <a:p>
            <a:pPr lvl="1" eaLnBrk="1" hangingPunct="1">
              <a:buFont typeface="Courier New" pitchFamily="49" charset="0"/>
              <a:buNone/>
            </a:pPr>
            <a:endParaRPr lang="en-US" altLang="en-US" dirty="0" smtClean="0"/>
          </a:p>
          <a:p>
            <a:pPr lvl="1" eaLnBrk="1" hangingPunct="1"/>
            <a:endParaRPr lang="en-US" altLang="en-US" dirty="0" smtClean="0"/>
          </a:p>
        </p:txBody>
      </p:sp>
    </p:spTree>
    <p:extLst>
      <p:ext uri="{BB962C8B-B14F-4D97-AF65-F5344CB8AC3E}">
        <p14:creationId xmlns:p14="http://schemas.microsoft.com/office/powerpoint/2010/main" val="17752371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3173"/>
            <a:ext cx="8229600" cy="1033041"/>
          </a:xfrm>
        </p:spPr>
        <p:txBody>
          <a:bodyPr/>
          <a:lstStyle/>
          <a:p>
            <a:r>
              <a:rPr lang="en-US" dirty="0" smtClean="0">
                <a:effectLst>
                  <a:outerShdw blurRad="38100" dist="38100" dir="2700000" algn="tl">
                    <a:srgbClr val="000000">
                      <a:alpha val="43137"/>
                    </a:srgbClr>
                  </a:outerShdw>
                </a:effectLst>
              </a:rPr>
              <a:t>Grain Dust Concentration</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1"/>
            <a:ext cx="8229600" cy="4446036"/>
          </a:xfrm>
        </p:spPr>
        <p:txBody>
          <a:bodyPr>
            <a:normAutofit/>
          </a:bodyPr>
          <a:lstStyle/>
          <a:p>
            <a:r>
              <a:rPr lang="en-US" dirty="0" smtClean="0"/>
              <a:t>Minimum explosion concentration (MEC) for grain dust: 40 g/m</a:t>
            </a:r>
            <a:r>
              <a:rPr lang="en-US" baseline="30000" dirty="0" smtClean="0"/>
              <a:t>3</a:t>
            </a:r>
            <a:r>
              <a:rPr lang="en-US" dirty="0" smtClean="0"/>
              <a:t> (varies with particle size)</a:t>
            </a:r>
          </a:p>
          <a:p>
            <a:pPr marL="0" indent="0">
              <a:buNone/>
            </a:pPr>
            <a:endParaRPr lang="en-US" dirty="0" smtClean="0"/>
          </a:p>
          <a:p>
            <a:endParaRPr lang="en-US" dirty="0"/>
          </a:p>
        </p:txBody>
      </p:sp>
    </p:spTree>
    <p:extLst>
      <p:ext uri="{BB962C8B-B14F-4D97-AF65-F5344CB8AC3E}">
        <p14:creationId xmlns:p14="http://schemas.microsoft.com/office/powerpoint/2010/main" val="28934203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rPr>
              <a:t>Extent of Damage by Dust Explosion</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81000" y="1600200"/>
            <a:ext cx="8534400" cy="4525963"/>
          </a:xfrm>
        </p:spPr>
        <p:txBody>
          <a:bodyPr>
            <a:normAutofit/>
          </a:bodyPr>
          <a:lstStyle/>
          <a:p>
            <a:r>
              <a:rPr lang="en-US" dirty="0" smtClean="0"/>
              <a:t>Maximum pressure from corn dust explosion is greater than 100 psi. </a:t>
            </a:r>
          </a:p>
          <a:p>
            <a:r>
              <a:rPr lang="en-US" dirty="0" smtClean="0"/>
              <a:t>Concrete structures (like elevators) withstand about 25 psi.</a:t>
            </a:r>
          </a:p>
          <a:p>
            <a:r>
              <a:rPr lang="en-US" dirty="0" smtClean="0"/>
              <a:t>Most grain handling equipment will fail at pressures less than 6 psi.</a:t>
            </a:r>
          </a:p>
          <a:p>
            <a:endParaRPr lang="en-US" dirty="0"/>
          </a:p>
        </p:txBody>
      </p:sp>
    </p:spTree>
    <p:extLst>
      <p:ext uri="{BB962C8B-B14F-4D97-AF65-F5344CB8AC3E}">
        <p14:creationId xmlns:p14="http://schemas.microsoft.com/office/powerpoint/2010/main" val="41952422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Grain Dust Control</a:t>
            </a:r>
          </a:p>
        </p:txBody>
      </p:sp>
      <p:sp>
        <p:nvSpPr>
          <p:cNvPr id="3" name="Content Placeholder 2"/>
          <p:cNvSpPr>
            <a:spLocks noGrp="1"/>
          </p:cNvSpPr>
          <p:nvPr>
            <p:ph idx="1"/>
          </p:nvPr>
        </p:nvSpPr>
        <p:spPr>
          <a:xfrm>
            <a:off x="457200" y="1234440"/>
            <a:ext cx="8229600" cy="4709160"/>
          </a:xfrm>
        </p:spPr>
        <p:txBody>
          <a:bodyPr>
            <a:normAutofit/>
          </a:bodyPr>
          <a:lstStyle/>
          <a:p>
            <a:pPr marL="274320" indent="-274320">
              <a:spcBef>
                <a:spcPts val="580"/>
              </a:spcBef>
              <a:buFont typeface="Wingdings 2"/>
              <a:buChar char=""/>
              <a:defRPr/>
            </a:pPr>
            <a:r>
              <a:rPr lang="en-US" b="1" dirty="0"/>
              <a:t>Grantee: </a:t>
            </a:r>
            <a:r>
              <a:rPr lang="en-US" dirty="0"/>
              <a:t>Kansas State University, Department of Grain Science and Industry; Manhattan, Kansas</a:t>
            </a:r>
          </a:p>
          <a:p>
            <a:pPr marL="274320" indent="-274320">
              <a:spcBef>
                <a:spcPts val="580"/>
              </a:spcBef>
              <a:buFont typeface="Wingdings 2"/>
              <a:buChar char=""/>
              <a:defRPr/>
            </a:pPr>
            <a:endParaRPr lang="en-US" sz="1300" dirty="0"/>
          </a:p>
          <a:p>
            <a:pPr marL="274320" indent="-274320">
              <a:spcBef>
                <a:spcPts val="580"/>
              </a:spcBef>
              <a:buFont typeface="Wingdings 2"/>
              <a:buChar char=""/>
              <a:defRPr/>
            </a:pPr>
            <a:r>
              <a:rPr lang="en-US" b="1" dirty="0"/>
              <a:t>Grantor: </a:t>
            </a:r>
            <a:r>
              <a:rPr lang="en-US" dirty="0"/>
              <a:t>U.S. Department of Labor, Occupational Safety &amp; Health Administration, Susan Harwood Training Grant Program Award Number: </a:t>
            </a:r>
            <a:r>
              <a:rPr lang="en-US" dirty="0" smtClean="0"/>
              <a:t>SH-24936SH3 </a:t>
            </a:r>
            <a:endParaRPr lang="en-US" dirty="0"/>
          </a:p>
          <a:p>
            <a:pPr marL="274320" indent="-274320">
              <a:spcBef>
                <a:spcPts val="580"/>
              </a:spcBef>
              <a:buFont typeface="Wingdings 2"/>
              <a:buChar char=""/>
              <a:defRPr/>
            </a:pPr>
            <a:endParaRPr lang="en-US" sz="1300" dirty="0"/>
          </a:p>
          <a:p>
            <a:pPr marL="274320" indent="-274320">
              <a:spcBef>
                <a:spcPts val="580"/>
              </a:spcBef>
              <a:buFont typeface="Wingdings 2"/>
              <a:buChar char=""/>
              <a:defRPr/>
            </a:pPr>
            <a:r>
              <a:rPr lang="en-US" b="1" dirty="0"/>
              <a:t>Project Title: </a:t>
            </a:r>
            <a:r>
              <a:rPr lang="en-US" b="1" dirty="0" smtClean="0"/>
              <a:t>Training on Advanced Methods of Grain Dust Control within the Grain Handling and Processing Industry</a:t>
            </a:r>
            <a:endParaRPr lang="en-US" dirty="0"/>
          </a:p>
          <a:p>
            <a:pPr marL="274320" indent="-274320">
              <a:spcBef>
                <a:spcPts val="580"/>
              </a:spcBef>
              <a:buNone/>
              <a:defRPr/>
            </a:pPr>
            <a:endParaRPr lang="en-US" sz="1300" dirty="0"/>
          </a:p>
          <a:p>
            <a:pPr marL="274320" indent="-274320">
              <a:spcBef>
                <a:spcPts val="580"/>
              </a:spcBef>
              <a:buFont typeface="Wingdings 2"/>
              <a:buChar char=""/>
              <a:defRPr/>
            </a:pPr>
            <a:r>
              <a:rPr lang="en-US" b="1" dirty="0"/>
              <a:t>Project Period: </a:t>
            </a:r>
            <a:r>
              <a:rPr lang="en-US" dirty="0" smtClean="0"/>
              <a:t>2013-2014</a:t>
            </a:r>
            <a:endParaRPr lang="en-US" dirty="0"/>
          </a:p>
          <a:p>
            <a:endParaRPr lang="en-US" dirty="0"/>
          </a:p>
        </p:txBody>
      </p:sp>
    </p:spTree>
    <p:extLst>
      <p:ext uri="{BB962C8B-B14F-4D97-AF65-F5344CB8AC3E}">
        <p14:creationId xmlns:p14="http://schemas.microsoft.com/office/powerpoint/2010/main" val="7629451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Identifying Dust Hazards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295400"/>
            <a:ext cx="8229600" cy="4572000"/>
          </a:xfrm>
        </p:spPr>
        <p:txBody>
          <a:bodyPr>
            <a:normAutofit/>
          </a:bodyPr>
          <a:lstStyle/>
          <a:p>
            <a:r>
              <a:rPr lang="en-US" dirty="0" smtClean="0"/>
              <a:t>Processes that use or produce combustible dust</a:t>
            </a:r>
          </a:p>
          <a:p>
            <a:r>
              <a:rPr lang="en-US" dirty="0" smtClean="0"/>
              <a:t>Try to eliminate what is generating dust during grain transfers</a:t>
            </a:r>
          </a:p>
          <a:p>
            <a:pPr lvl="1"/>
            <a:r>
              <a:rPr lang="en-US" dirty="0" smtClean="0"/>
              <a:t>Misalignment </a:t>
            </a:r>
            <a:r>
              <a:rPr lang="en-US" dirty="0"/>
              <a:t>in the bucket </a:t>
            </a:r>
            <a:r>
              <a:rPr lang="en-US" dirty="0" smtClean="0"/>
              <a:t>elevator belt</a:t>
            </a:r>
          </a:p>
          <a:p>
            <a:pPr lvl="1"/>
            <a:r>
              <a:rPr lang="en-US" dirty="0" smtClean="0"/>
              <a:t>Leaking conveyors and spouts</a:t>
            </a:r>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5053317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Preventing Ignition Sources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04800" y="1463040"/>
            <a:ext cx="8534400" cy="4709160"/>
          </a:xfrm>
        </p:spPr>
        <p:txBody>
          <a:bodyPr>
            <a:normAutofit/>
          </a:bodyPr>
          <a:lstStyle/>
          <a:p>
            <a:r>
              <a:rPr lang="en-US" dirty="0" smtClean="0"/>
              <a:t>Enforce hot work permit</a:t>
            </a:r>
          </a:p>
          <a:p>
            <a:r>
              <a:rPr lang="en-US" dirty="0" smtClean="0"/>
              <a:t>Have hazard monitoring/sensors on moving equipment (like conveyors and bucket elevators)</a:t>
            </a:r>
          </a:p>
          <a:p>
            <a:pPr lvl="1"/>
            <a:r>
              <a:rPr lang="en-US" dirty="0" smtClean="0"/>
              <a:t>If the alarm goes off, check the equipment immediately!</a:t>
            </a:r>
          </a:p>
          <a:p>
            <a:r>
              <a:rPr lang="en-US" dirty="0" smtClean="0"/>
              <a:t>Watch for anything creating a spark or fire</a:t>
            </a:r>
          </a:p>
          <a:p>
            <a:r>
              <a:rPr lang="en-US" dirty="0" smtClean="0"/>
              <a:t>Check the electrical wiring and </a:t>
            </a:r>
          </a:p>
          <a:p>
            <a:pPr marL="0" indent="0">
              <a:buNone/>
            </a:pPr>
            <a:r>
              <a:rPr lang="en-US" dirty="0" smtClean="0"/>
              <a:t>	conduits for breaks/wear</a:t>
            </a:r>
          </a:p>
        </p:txBody>
      </p:sp>
      <p:sp>
        <p:nvSpPr>
          <p:cNvPr id="4" name="Footer Placeholder 3"/>
          <p:cNvSpPr>
            <a:spLocks noGrp="1"/>
          </p:cNvSpPr>
          <p:nvPr>
            <p:ph type="ftr" sz="quarter" idx="11"/>
          </p:nvPr>
        </p:nvSpPr>
        <p:spPr/>
        <p:txBody>
          <a:bodyPr/>
          <a:lstStyle/>
          <a:p>
            <a:endParaRPr lang="en-US"/>
          </a:p>
        </p:txBody>
      </p:sp>
      <p:pic>
        <p:nvPicPr>
          <p:cNvPr id="5" name="Picture 2" descr="Dust Explosion 2 - 2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96200" y="4572000"/>
            <a:ext cx="1279633" cy="191257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052334" y="6484579"/>
            <a:ext cx="914400" cy="276999"/>
          </a:xfrm>
          <a:prstGeom prst="rect">
            <a:avLst/>
          </a:prstGeom>
          <a:noFill/>
        </p:spPr>
        <p:txBody>
          <a:bodyPr wrap="square" rtlCol="0">
            <a:spAutoFit/>
          </a:bodyPr>
          <a:lstStyle/>
          <a:p>
            <a:r>
              <a:rPr lang="en-US" sz="1200" dirty="0" smtClean="0"/>
              <a:t>Photo: KSU</a:t>
            </a:r>
            <a:endParaRPr lang="en-US" sz="1200" dirty="0"/>
          </a:p>
        </p:txBody>
      </p:sp>
    </p:spTree>
    <p:extLst>
      <p:ext uri="{BB962C8B-B14F-4D97-AF65-F5344CB8AC3E}">
        <p14:creationId xmlns:p14="http://schemas.microsoft.com/office/powerpoint/2010/main" val="297158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rPr>
              <a:t>Practicing Good Housekeeping</a:t>
            </a:r>
            <a:endParaRPr lang="en-US" dirty="0">
              <a:effectLst>
                <a:outerShdw blurRad="38100" dist="38100" dir="2700000" algn="tl">
                  <a:srgbClr val="000000">
                    <a:alpha val="43137"/>
                  </a:srgbClr>
                </a:outerShdw>
              </a:effectLst>
            </a:endParaRPr>
          </a:p>
        </p:txBody>
      </p:sp>
      <p:sp>
        <p:nvSpPr>
          <p:cNvPr id="6" name="Content Placeholder 5"/>
          <p:cNvSpPr>
            <a:spLocks noGrp="1"/>
          </p:cNvSpPr>
          <p:nvPr>
            <p:ph idx="1"/>
          </p:nvPr>
        </p:nvSpPr>
        <p:spPr>
          <a:xfrm>
            <a:off x="152400" y="1400296"/>
            <a:ext cx="8968636" cy="4709160"/>
          </a:xfrm>
        </p:spPr>
        <p:txBody>
          <a:bodyPr>
            <a:normAutofit/>
          </a:bodyPr>
          <a:lstStyle/>
          <a:p>
            <a:r>
              <a:rPr lang="en-US" dirty="0" smtClean="0"/>
              <a:t>Prevent dust accumulation</a:t>
            </a:r>
          </a:p>
          <a:p>
            <a:pPr lvl="1"/>
            <a:r>
              <a:rPr lang="en-US" dirty="0" smtClean="0"/>
              <a:t>Vacuum with proper equipment (NFPA 61)</a:t>
            </a:r>
          </a:p>
          <a:p>
            <a:pPr lvl="1"/>
            <a:r>
              <a:rPr lang="en-US" dirty="0" smtClean="0"/>
              <a:t>Compressed air (1910.272)</a:t>
            </a:r>
          </a:p>
          <a:p>
            <a:pPr lvl="1"/>
            <a:r>
              <a:rPr lang="en-US" dirty="0" smtClean="0"/>
              <a:t>Dry sweep with brooms</a:t>
            </a:r>
          </a:p>
          <a:p>
            <a:pPr lvl="1"/>
            <a:r>
              <a:rPr lang="en-US" dirty="0" smtClean="0"/>
              <a:t>Pay attention to “hidden areas”</a:t>
            </a:r>
          </a:p>
          <a:p>
            <a:pPr lvl="2"/>
            <a:r>
              <a:rPr lang="en-US" dirty="0" smtClean="0"/>
              <a:t>On top of beams</a:t>
            </a:r>
          </a:p>
          <a:p>
            <a:pPr lvl="2"/>
            <a:r>
              <a:rPr lang="en-US" dirty="0" smtClean="0"/>
              <a:t>Light fixtures</a:t>
            </a:r>
          </a:p>
          <a:p>
            <a:pPr lvl="2"/>
            <a:r>
              <a:rPr lang="en-US" dirty="0" smtClean="0"/>
              <a:t>Ledges</a:t>
            </a:r>
          </a:p>
          <a:p>
            <a:r>
              <a:rPr lang="en-US" dirty="0" smtClean="0"/>
              <a:t>Establish a consistent housekeeping procedure and schedule</a:t>
            </a:r>
          </a:p>
        </p:txBody>
      </p:sp>
      <p:sp>
        <p:nvSpPr>
          <p:cNvPr id="4" name="Footer Placeholder 3"/>
          <p:cNvSpPr>
            <a:spLocks noGrp="1"/>
          </p:cNvSpPr>
          <p:nvPr>
            <p:ph type="ftr" sz="quarter" idx="11"/>
          </p:nvPr>
        </p:nvSpPr>
        <p:spPr/>
        <p:txBody>
          <a:bodyPr/>
          <a:lstStyle/>
          <a:p>
            <a:endParaRPr lang="en-US"/>
          </a:p>
        </p:txBody>
      </p:sp>
      <p:pic>
        <p:nvPicPr>
          <p:cNvPr id="2050" name="Picture 2" title="Picture - men sweeping - When sweeping, use a soft-bristle and dissipated (anti-static) broom. Take care when sweeping to not stir the dust up into the air. "/>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12478" y="1600200"/>
            <a:ext cx="1913801" cy="2551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8210107" y="4151313"/>
            <a:ext cx="914400" cy="276999"/>
          </a:xfrm>
          <a:prstGeom prst="rect">
            <a:avLst/>
          </a:prstGeom>
          <a:noFill/>
        </p:spPr>
        <p:txBody>
          <a:bodyPr wrap="square" rtlCol="0">
            <a:spAutoFit/>
          </a:bodyPr>
          <a:lstStyle/>
          <a:p>
            <a:r>
              <a:rPr lang="en-US" sz="1200" dirty="0" smtClean="0"/>
              <a:t>Photo: KSU</a:t>
            </a:r>
            <a:endParaRPr lang="en-US" sz="1200" dirty="0"/>
          </a:p>
        </p:txBody>
      </p:sp>
    </p:spTree>
    <p:extLst>
      <p:ext uri="{BB962C8B-B14F-4D97-AF65-F5344CB8AC3E}">
        <p14:creationId xmlns:p14="http://schemas.microsoft.com/office/powerpoint/2010/main" val="3347748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rPr>
              <a:t>Practicing Good Housekeeping </a:t>
            </a:r>
            <a:endParaRPr lang="en-US" dirty="0">
              <a:effectLst>
                <a:outerShdw blurRad="38100" dist="38100" dir="2700000" algn="tl">
                  <a:srgbClr val="000000">
                    <a:alpha val="43137"/>
                  </a:srgbClr>
                </a:outerShdw>
              </a:effectLst>
            </a:endParaRPr>
          </a:p>
        </p:txBody>
      </p:sp>
      <p:sp>
        <p:nvSpPr>
          <p:cNvPr id="6" name="Content Placeholder 5"/>
          <p:cNvSpPr>
            <a:spLocks noGrp="1"/>
          </p:cNvSpPr>
          <p:nvPr>
            <p:ph idx="1"/>
          </p:nvPr>
        </p:nvSpPr>
        <p:spPr>
          <a:xfrm>
            <a:off x="381000" y="1371600"/>
            <a:ext cx="8382000" cy="4343400"/>
          </a:xfrm>
        </p:spPr>
        <p:txBody>
          <a:bodyPr>
            <a:normAutofit/>
          </a:bodyPr>
          <a:lstStyle/>
          <a:p>
            <a:r>
              <a:rPr lang="en-US" dirty="0" smtClean="0"/>
              <a:t>Maintain dust aspiration or ventilation systems at grain transfer points </a:t>
            </a:r>
          </a:p>
          <a:p>
            <a:r>
              <a:rPr lang="en-US" dirty="0" smtClean="0"/>
              <a:t>Maintain dust aspiration systems on enclosed bucket elevators and conveyors</a:t>
            </a:r>
          </a:p>
          <a:p>
            <a:r>
              <a:rPr lang="en-US" dirty="0" smtClean="0"/>
              <a:t>Clean out dust collectors and change filter bags at scheduled intervals</a:t>
            </a:r>
          </a:p>
          <a:p>
            <a:r>
              <a:rPr lang="en-US" dirty="0" smtClean="0"/>
              <a:t>Clean out dust cyclone collector holding bins at scheduled intervals</a:t>
            </a:r>
            <a:endParaRPr lang="en-US" dirty="0"/>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215972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Pentagon</a:t>
            </a:r>
            <a:endParaRPr lang="en-US" dirty="0"/>
          </a:p>
        </p:txBody>
      </p:sp>
      <p:sp>
        <p:nvSpPr>
          <p:cNvPr id="3" name="Content Placeholder 2"/>
          <p:cNvSpPr>
            <a:spLocks noGrp="1"/>
          </p:cNvSpPr>
          <p:nvPr>
            <p:ph idx="1"/>
          </p:nvPr>
        </p:nvSpPr>
        <p:spPr/>
        <p:txBody>
          <a:bodyPr/>
          <a:lstStyle/>
          <a:p>
            <a:r>
              <a:rPr lang="en-US" dirty="0" smtClean="0"/>
              <a:t>Remember the pentagon – What do we need for an explosion?</a:t>
            </a:r>
            <a:endParaRPr lang="en-US" dirty="0"/>
          </a:p>
        </p:txBody>
      </p:sp>
      <p:sp>
        <p:nvSpPr>
          <p:cNvPr id="4" name="Footer Placeholder 3"/>
          <p:cNvSpPr>
            <a:spLocks noGrp="1"/>
          </p:cNvSpPr>
          <p:nvPr>
            <p:ph type="ftr" sz="quarter" idx="11"/>
          </p:nvPr>
        </p:nvSpPr>
        <p:spPr/>
        <p:txBody>
          <a:bodyPr/>
          <a:lstStyle/>
          <a:p>
            <a:endParaRPr lang="en-US"/>
          </a:p>
        </p:txBody>
      </p:sp>
      <p:pic>
        <p:nvPicPr>
          <p:cNvPr id="5" name="Content Placeholder 7" title="Picture - dust fire &amp; explosion pentagon (ignition source, confinement of dust cloud, oxygen in air, combustible dust, dispersion of dust particles)"/>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133600" y="2590800"/>
            <a:ext cx="5181600" cy="2744492"/>
          </a:xfrm>
          <a:prstGeom prst="rect">
            <a:avLst/>
          </a:prstGeom>
        </p:spPr>
      </p:pic>
    </p:spTree>
    <p:extLst>
      <p:ext uri="{BB962C8B-B14F-4D97-AF65-F5344CB8AC3E}">
        <p14:creationId xmlns:p14="http://schemas.microsoft.com/office/powerpoint/2010/main" val="123182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Learning Objectives – Module I </a:t>
            </a:r>
            <a:endParaRPr lang="en-US" dirty="0"/>
          </a:p>
        </p:txBody>
      </p:sp>
      <p:sp>
        <p:nvSpPr>
          <p:cNvPr id="3" name="Footer Placeholder 2"/>
          <p:cNvSpPr>
            <a:spLocks noGrp="1"/>
          </p:cNvSpPr>
          <p:nvPr>
            <p:ph type="ftr" sz="quarter" idx="11"/>
          </p:nvPr>
        </p:nvSpPr>
        <p:spPr/>
        <p:txBody>
          <a:bodyPr/>
          <a:lstStyle/>
          <a:p>
            <a:endParaRPr lang="en-US"/>
          </a:p>
        </p:txBody>
      </p:sp>
      <p:sp>
        <p:nvSpPr>
          <p:cNvPr id="4" name="Content Placeholder 2"/>
          <p:cNvSpPr txBox="1">
            <a:spLocks/>
          </p:cNvSpPr>
          <p:nvPr/>
        </p:nvSpPr>
        <p:spPr>
          <a:xfrm>
            <a:off x="457200" y="1600200"/>
            <a:ext cx="8229600" cy="4495800"/>
          </a:xfrm>
          <a:prstGeom prst="rect">
            <a:avLst/>
          </a:prstGeom>
        </p:spPr>
        <p:txBody>
          <a:bodyPr>
            <a:normAutofit/>
          </a:bodyPr>
          <a:lstStyle/>
          <a:p>
            <a:pPr marL="548640" lvl="0" indent="-411480">
              <a:spcBef>
                <a:spcPct val="20000"/>
              </a:spcBef>
              <a:buClr>
                <a:schemeClr val="tx1">
                  <a:shade val="95000"/>
                </a:schemeClr>
              </a:buClr>
              <a:buSzPct val="65000"/>
              <a:buFont typeface="Wingdings 2"/>
              <a:buChar char=""/>
              <a:defRPr/>
            </a:pPr>
            <a:r>
              <a:rPr lang="en-US" sz="3200" b="1" dirty="0"/>
              <a:t>Become aware of the past grain dust explosion incidents in the U.S.</a:t>
            </a:r>
          </a:p>
          <a:p>
            <a:pPr marL="548640" lvl="0" indent="-411480">
              <a:spcBef>
                <a:spcPct val="20000"/>
              </a:spcBef>
              <a:buClr>
                <a:schemeClr val="tx1">
                  <a:shade val="95000"/>
                </a:schemeClr>
              </a:buClr>
              <a:buSzPct val="65000"/>
              <a:buFont typeface="Wingdings 2"/>
              <a:buChar char=""/>
              <a:defRPr/>
            </a:pPr>
            <a:r>
              <a:rPr lang="en-US" sz="3200" b="1" dirty="0"/>
              <a:t>Understand dust explosion pentagon</a:t>
            </a:r>
          </a:p>
          <a:p>
            <a:pPr marL="548640" lvl="0" indent="-411480">
              <a:spcBef>
                <a:spcPct val="20000"/>
              </a:spcBef>
              <a:buClr>
                <a:schemeClr val="tx1">
                  <a:shade val="95000"/>
                </a:schemeClr>
              </a:buClr>
              <a:buSzPct val="65000"/>
              <a:buFont typeface="Wingdings 2"/>
              <a:buChar char=""/>
              <a:defRPr/>
            </a:pPr>
            <a:r>
              <a:rPr lang="en-US" sz="3200" b="1" dirty="0"/>
              <a:t>Learn about primary and secondary </a:t>
            </a:r>
            <a:r>
              <a:rPr lang="en-US" sz="3200" b="1" dirty="0" smtClean="0"/>
              <a:t>explosions</a:t>
            </a:r>
          </a:p>
          <a:p>
            <a:pPr marL="548640" lvl="0" indent="-411480">
              <a:spcBef>
                <a:spcPct val="20000"/>
              </a:spcBef>
              <a:buClr>
                <a:schemeClr val="tx1">
                  <a:shade val="95000"/>
                </a:schemeClr>
              </a:buClr>
              <a:buSzPct val="65000"/>
              <a:buFont typeface="Wingdings 2"/>
              <a:buChar char=""/>
              <a:defRPr/>
            </a:pPr>
            <a:r>
              <a:rPr lang="en-US" sz="3200" b="1" dirty="0" smtClean="0"/>
              <a:t>Housekeeping practices to prevent grain dust explosions</a:t>
            </a:r>
            <a:endParaRPr lang="en-US" sz="3200" b="1" dirty="0"/>
          </a:p>
        </p:txBody>
      </p:sp>
    </p:spTree>
    <p:extLst>
      <p:ext uri="{BB962C8B-B14F-4D97-AF65-F5344CB8AC3E}">
        <p14:creationId xmlns:p14="http://schemas.microsoft.com/office/powerpoint/2010/main" val="20742379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600200" y="990600"/>
            <a:ext cx="7086600" cy="1828800"/>
          </a:xfrm>
        </p:spPr>
        <p:txBody>
          <a:bodyPr>
            <a:normAutofit fontScale="90000"/>
          </a:bodyPr>
          <a:lstStyle/>
          <a:p>
            <a:r>
              <a:rPr lang="en-US" dirty="0" smtClean="0">
                <a:effectLst>
                  <a:outerShdw blurRad="38100" dist="38100" dir="2700000" algn="tl">
                    <a:srgbClr val="000000">
                      <a:alpha val="43137"/>
                    </a:srgbClr>
                  </a:outerShdw>
                </a:effectLst>
              </a:rPr>
              <a:t>Module-II</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Proper Grain unloading and grain handling</a:t>
            </a:r>
            <a:endParaRPr lang="en-US" dirty="0">
              <a:effectLst>
                <a:outerShdw blurRad="38100" dist="38100" dir="2700000" algn="tl">
                  <a:srgbClr val="000000">
                    <a:alpha val="43137"/>
                  </a:srgbClr>
                </a:outerShdw>
              </a:effectLst>
            </a:endParaRPr>
          </a:p>
        </p:txBody>
      </p:sp>
      <p:sp>
        <p:nvSpPr>
          <p:cNvPr id="6" name="Text Placeholder 5"/>
          <p:cNvSpPr>
            <a:spLocks noGrp="1"/>
          </p:cNvSpPr>
          <p:nvPr>
            <p:ph type="body" idx="1"/>
          </p:nvPr>
        </p:nvSpPr>
        <p:spPr>
          <a:xfrm>
            <a:off x="1600200" y="2895600"/>
            <a:ext cx="7086600" cy="1509712"/>
          </a:xfrm>
        </p:spPr>
        <p:txBody>
          <a:bodyPr/>
          <a:lstStyle/>
          <a:p>
            <a:endParaRPr lang="en-US" dirty="0"/>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778392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Learning Objectives – Module II</a:t>
            </a:r>
            <a:endParaRPr lang="en-US" dirty="0"/>
          </a:p>
        </p:txBody>
      </p:sp>
      <p:sp>
        <p:nvSpPr>
          <p:cNvPr id="3" name="Footer Placeholder 2"/>
          <p:cNvSpPr>
            <a:spLocks noGrp="1"/>
          </p:cNvSpPr>
          <p:nvPr>
            <p:ph type="ftr" sz="quarter" idx="11"/>
          </p:nvPr>
        </p:nvSpPr>
        <p:spPr/>
        <p:txBody>
          <a:bodyPr/>
          <a:lstStyle/>
          <a:p>
            <a:endParaRPr lang="en-US"/>
          </a:p>
        </p:txBody>
      </p:sp>
      <p:sp>
        <p:nvSpPr>
          <p:cNvPr id="4" name="Content Placeholder 2"/>
          <p:cNvSpPr txBox="1">
            <a:spLocks/>
          </p:cNvSpPr>
          <p:nvPr/>
        </p:nvSpPr>
        <p:spPr>
          <a:xfrm>
            <a:off x="457200" y="1600200"/>
            <a:ext cx="8229600" cy="3733800"/>
          </a:xfrm>
          <a:prstGeom prst="rect">
            <a:avLst/>
          </a:prstGeom>
        </p:spPr>
        <p:txBody>
          <a:bodyPr>
            <a:normAutofit/>
          </a:bodyPr>
          <a:lstStyle/>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Char char=""/>
              <a:tabLst/>
              <a:defRPr/>
            </a:pPr>
            <a:r>
              <a:rPr lang="en-US" sz="3200" b="1" dirty="0" smtClean="0"/>
              <a:t>Understand how dust and small particles separate from grain stream</a:t>
            </a:r>
            <a:endParaRPr kumimoji="0" lang="en-US" sz="3200" b="1" i="0" u="none" strike="noStrike" kern="1200" cap="none" spc="0" normalizeH="0" baseline="0" noProof="0" dirty="0" smtClean="0">
              <a:ln>
                <a:noFill/>
              </a:ln>
              <a:solidFill>
                <a:schemeClr val="tx1"/>
              </a:solidFill>
              <a:effectLst/>
              <a:uLnTx/>
              <a:uFillTx/>
              <a:latin typeface="+mn-lt"/>
              <a:ea typeface="+mn-ea"/>
              <a:cs typeface="+mn-cs"/>
            </a:endParaRP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Char char=""/>
              <a:tabLst/>
              <a:defRP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Learn about</a:t>
            </a:r>
            <a:r>
              <a:rPr kumimoji="0" lang="en-US" sz="3200" b="1" i="0" u="none" strike="noStrike" kern="1200" cap="none" spc="0" normalizeH="0" noProof="0" dirty="0" smtClean="0">
                <a:ln>
                  <a:noFill/>
                </a:ln>
                <a:solidFill>
                  <a:schemeClr val="tx1"/>
                </a:solidFill>
                <a:effectLst/>
                <a:uLnTx/>
                <a:uFillTx/>
                <a:latin typeface="+mn-lt"/>
                <a:ea typeface="+mn-ea"/>
                <a:cs typeface="+mn-cs"/>
              </a:rPr>
              <a:t> devices that aid unloading of grains at receiving</a:t>
            </a:r>
            <a:endParaRPr kumimoji="0" lang="en-US" sz="3200" b="1" i="0" u="none" strike="noStrike" kern="1200" cap="none" spc="0" normalizeH="0" baseline="0" noProof="0" dirty="0" smtClean="0">
              <a:ln>
                <a:noFill/>
              </a:ln>
              <a:solidFill>
                <a:schemeClr val="tx1"/>
              </a:solidFill>
              <a:effectLst/>
              <a:uLnTx/>
              <a:uFillTx/>
              <a:latin typeface="+mn-lt"/>
              <a:ea typeface="+mn-ea"/>
              <a:cs typeface="+mn-cs"/>
            </a:endParaRP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Char char=""/>
              <a:tabLst/>
              <a:defRP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Understand the use of appropriate material</a:t>
            </a:r>
            <a:r>
              <a:rPr kumimoji="0" lang="en-US" sz="3200" b="1" i="0" u="none" strike="noStrike" kern="1200" cap="none" spc="0" normalizeH="0" noProof="0" dirty="0" smtClean="0">
                <a:ln>
                  <a:noFill/>
                </a:ln>
                <a:solidFill>
                  <a:schemeClr val="tx1"/>
                </a:solidFill>
                <a:effectLst/>
                <a:uLnTx/>
                <a:uFillTx/>
                <a:latin typeface="+mn-lt"/>
                <a:ea typeface="+mn-ea"/>
                <a:cs typeface="+mn-cs"/>
              </a:rPr>
              <a:t> handling techniques</a:t>
            </a:r>
          </a:p>
        </p:txBody>
      </p:sp>
    </p:spTree>
    <p:extLst>
      <p:ext uri="{BB962C8B-B14F-4D97-AF65-F5344CB8AC3E}">
        <p14:creationId xmlns:p14="http://schemas.microsoft.com/office/powerpoint/2010/main" val="4567448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247" y="685800"/>
            <a:ext cx="8915400" cy="762000"/>
          </a:xfrm>
        </p:spPr>
        <p:txBody>
          <a:bodyPr>
            <a:normAutofit/>
          </a:bodyPr>
          <a:lstStyle/>
          <a:p>
            <a:r>
              <a:rPr lang="en-US" dirty="0" smtClean="0">
                <a:effectLst>
                  <a:outerShdw blurRad="38100" dist="38100" dir="2700000" algn="tl">
                    <a:srgbClr val="000000">
                      <a:alpha val="43137"/>
                    </a:srgbClr>
                  </a:outerShdw>
                </a:effectLst>
              </a:rPr>
              <a:t>How Dust And Small Particles Separate</a:t>
            </a:r>
            <a:endParaRPr lang="en-US" dirty="0">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152400" y="1524000"/>
            <a:ext cx="8686800" cy="4419600"/>
          </a:xfrm>
        </p:spPr>
        <p:txBody>
          <a:bodyPr>
            <a:normAutofit/>
          </a:bodyPr>
          <a:lstStyle/>
          <a:p>
            <a:r>
              <a:rPr lang="en-US" dirty="0" smtClean="0"/>
              <a:t>Physics and gravity!</a:t>
            </a:r>
          </a:p>
          <a:p>
            <a:endParaRPr lang="en-US" dirty="0" smtClean="0"/>
          </a:p>
          <a:p>
            <a:endParaRPr lang="en-US" dirty="0" smtClean="0"/>
          </a:p>
          <a:p>
            <a:endParaRPr lang="en-US" dirty="0"/>
          </a:p>
          <a:p>
            <a:endParaRPr lang="en-US" dirty="0" smtClean="0"/>
          </a:p>
          <a:p>
            <a:endParaRPr lang="en-US" dirty="0"/>
          </a:p>
          <a:p>
            <a:r>
              <a:rPr lang="en-US" dirty="0" smtClean="0"/>
              <a:t>When moving grain down through spouts, loading a bin or down leg in an bucket elevator separation occurs:</a:t>
            </a:r>
          </a:p>
          <a:p>
            <a:pPr lvl="1"/>
            <a:r>
              <a:rPr lang="en-US" dirty="0" smtClean="0"/>
              <a:t>Smaller particles tend to stay in the air longer producing a grain dust cloud!</a:t>
            </a:r>
            <a:endParaRPr lang="en-US" dirty="0"/>
          </a:p>
        </p:txBody>
      </p:sp>
      <p:sp>
        <p:nvSpPr>
          <p:cNvPr id="3" name="Footer Placeholder 2"/>
          <p:cNvSpPr>
            <a:spLocks noGrp="1"/>
          </p:cNvSpPr>
          <p:nvPr>
            <p:ph type="ftr" sz="quarter" idx="11"/>
          </p:nvPr>
        </p:nvSpPr>
        <p:spPr/>
        <p:txBody>
          <a:bodyPr/>
          <a:lstStyle/>
          <a:p>
            <a:endParaRPr lang="en-US"/>
          </a:p>
        </p:txBody>
      </p:sp>
      <p:pic>
        <p:nvPicPr>
          <p:cNvPr id="6" name="Picture 2" descr="C:\Users\bmmiller.KSRE-AD\AppData\Local\Microsoft\Windows\Temporary Internet Files\Content.IE5\SUKLGSL4\MC900292962[1].wmf" title="drawing - e = m c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00200" y="2286000"/>
            <a:ext cx="1502206" cy="130739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bmmiller.KSRE-AD\AppData\Local\Microsoft\Windows\Temporary Internet Files\Content.IE5\MGRSDKLH\MC900198175[1].wmf" title="drawing - man sitting under an apple tree and apple falling from the tre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03721" y="2267475"/>
            <a:ext cx="1198552" cy="1325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0423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800" y="990600"/>
            <a:ext cx="3403600" cy="1143000"/>
          </a:xfrm>
        </p:spPr>
        <p:txBody>
          <a:bodyPr/>
          <a:lstStyle/>
          <a:p>
            <a:r>
              <a:rPr lang="en-US" dirty="0" smtClean="0"/>
              <a:t>Example:</a:t>
            </a:r>
            <a:endParaRPr lang="en-US" dirty="0"/>
          </a:p>
        </p:txBody>
      </p:sp>
      <p:pic>
        <p:nvPicPr>
          <p:cNvPr id="5" name="Picture 2" descr="C:\Users\campa\Documents\My Dropbox\Photos IGP\IMG_1894.jpg" title="Picture taken of loading vessel with wheat at CHS Myrtle Beach grain export elevator located in Belle Chasse, LA in July 2012. Explanation of both examples:1- Bucket elevator: as grain or its co-products (i.e. Dried Distillers Grains, Soybean Meal) falls through the down leg in the elevator, separation will occur due to the different particle sizes and weight. 2- Unloading spout: as grain is unloaded, bigger particles will fall down faster due to gravity (bigger size and weight), smaller particles tend to stay in the air causing a grain dust cloud. "/>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3657600" y="838200"/>
            <a:ext cx="3868249" cy="4608431"/>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endParaRPr lang="en-US"/>
          </a:p>
        </p:txBody>
      </p:sp>
      <p:sp>
        <p:nvSpPr>
          <p:cNvPr id="3" name="TextBox 2"/>
          <p:cNvSpPr txBox="1"/>
          <p:nvPr/>
        </p:nvSpPr>
        <p:spPr>
          <a:xfrm>
            <a:off x="5257800" y="5430246"/>
            <a:ext cx="2286000" cy="276999"/>
          </a:xfrm>
          <a:prstGeom prst="rect">
            <a:avLst/>
          </a:prstGeom>
          <a:noFill/>
        </p:spPr>
        <p:txBody>
          <a:bodyPr wrap="square" rtlCol="0">
            <a:spAutoFit/>
          </a:bodyPr>
          <a:lstStyle/>
          <a:p>
            <a:r>
              <a:rPr lang="en-US" sz="1200" dirty="0" smtClean="0"/>
              <a:t>Photo: KSU</a:t>
            </a:r>
            <a:endParaRPr lang="en-US" sz="1200" dirty="0"/>
          </a:p>
        </p:txBody>
      </p:sp>
    </p:spTree>
    <p:extLst>
      <p:ext uri="{BB962C8B-B14F-4D97-AF65-F5344CB8AC3E}">
        <p14:creationId xmlns:p14="http://schemas.microsoft.com/office/powerpoint/2010/main" val="33073821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Disclaimer</a:t>
            </a:r>
            <a:endParaRPr lang="en-US" dirty="0"/>
          </a:p>
        </p:txBody>
      </p:sp>
      <p:sp>
        <p:nvSpPr>
          <p:cNvPr id="3" name="Content Placeholder 2"/>
          <p:cNvSpPr>
            <a:spLocks noGrp="1"/>
          </p:cNvSpPr>
          <p:nvPr>
            <p:ph idx="1"/>
          </p:nvPr>
        </p:nvSpPr>
        <p:spPr>
          <a:xfrm>
            <a:off x="228600" y="1219200"/>
            <a:ext cx="8839200" cy="4800600"/>
          </a:xfrm>
        </p:spPr>
        <p:txBody>
          <a:bodyPr>
            <a:normAutofit/>
          </a:bodyPr>
          <a:lstStyle/>
          <a:p>
            <a:pPr marL="0" indent="0">
              <a:spcBef>
                <a:spcPts val="580"/>
              </a:spcBef>
              <a:buNone/>
              <a:defRPr/>
            </a:pPr>
            <a:r>
              <a:rPr lang="en-US" sz="2000" dirty="0" smtClean="0"/>
              <a:t>	This </a:t>
            </a:r>
            <a:r>
              <a:rPr lang="en-US" sz="2000" dirty="0"/>
              <a:t>material was produced under grant number </a:t>
            </a:r>
            <a:r>
              <a:rPr lang="en-US" sz="2000" dirty="0" smtClean="0"/>
              <a:t>SH-24936-SH3 </a:t>
            </a:r>
            <a:r>
              <a:rPr lang="en-US" sz="2000" dirty="0"/>
              <a:t>from the Occupational Safety and Health Administration (OSHA) of the U.S. Department of Labor. It does not necessarily reflect the view or policies of the U.S. Department of Labor, nor does mention of trade names, commercial products, or organizations imply endorsement by the U.S. Government</a:t>
            </a:r>
            <a:r>
              <a:rPr lang="en-US" sz="2000" dirty="0" smtClean="0"/>
              <a:t>.</a:t>
            </a:r>
          </a:p>
          <a:p>
            <a:pPr marL="0" indent="0">
              <a:spcBef>
                <a:spcPts val="580"/>
              </a:spcBef>
              <a:buNone/>
              <a:defRPr/>
            </a:pPr>
            <a:endParaRPr lang="en-US" sz="2000" dirty="0"/>
          </a:p>
          <a:p>
            <a:pPr marL="0" indent="0">
              <a:spcBef>
                <a:spcPts val="580"/>
              </a:spcBef>
              <a:buNone/>
              <a:defRPr/>
            </a:pPr>
            <a:r>
              <a:rPr lang="en-US" sz="2000" dirty="0" smtClean="0"/>
              <a:t>This </a:t>
            </a:r>
            <a:r>
              <a:rPr lang="en-US" sz="2000" dirty="0"/>
              <a:t>training manual was produced by Kansas State University, Department of Grain </a:t>
            </a:r>
            <a:r>
              <a:rPr lang="en-US" sz="2000" dirty="0" smtClean="0"/>
              <a:t>Science and Industry; </a:t>
            </a:r>
            <a:r>
              <a:rPr lang="en-US" sz="2000" dirty="0"/>
              <a:t>Manhattan, Kansas</a:t>
            </a:r>
            <a:r>
              <a:rPr lang="en-US" sz="2000" dirty="0" smtClean="0"/>
              <a:t>.</a:t>
            </a:r>
          </a:p>
          <a:p>
            <a:pPr marL="0" indent="0">
              <a:spcBef>
                <a:spcPts val="580"/>
              </a:spcBef>
              <a:buNone/>
              <a:defRPr/>
            </a:pPr>
            <a:endParaRPr lang="en-US" sz="2000" dirty="0"/>
          </a:p>
          <a:p>
            <a:pPr marL="0" indent="0">
              <a:spcBef>
                <a:spcPts val="580"/>
              </a:spcBef>
              <a:buNone/>
              <a:defRPr/>
            </a:pPr>
            <a:r>
              <a:rPr lang="en-US" sz="2000" dirty="0"/>
              <a:t>	The information in this power point presentation has been compiled from a variety of sources believed to be reliable and to represent the best current opinion on the subject. However, neither Kansas State University nor its authors guarantee accuracy or completeness of any information contained in this publication, and neither Kansas State University or its authors shall be responsible for any errors, omissions, or damages arising out of the use of this information. Additional safety measures may be required under particular circumstances</a:t>
            </a:r>
            <a:r>
              <a:rPr lang="en-US" sz="2000" dirty="0" smtClean="0"/>
              <a:t>.</a:t>
            </a:r>
            <a:endParaRPr lang="en-US" sz="2000" dirty="0"/>
          </a:p>
        </p:txBody>
      </p:sp>
    </p:spTree>
    <p:extLst>
      <p:ext uri="{BB962C8B-B14F-4D97-AF65-F5344CB8AC3E}">
        <p14:creationId xmlns:p14="http://schemas.microsoft.com/office/powerpoint/2010/main" val="21427848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Grain Receiving</a:t>
            </a:r>
            <a:endParaRPr lang="en-US" dirty="0"/>
          </a:p>
        </p:txBody>
      </p:sp>
      <p:sp>
        <p:nvSpPr>
          <p:cNvPr id="3" name="Content Placeholder 2"/>
          <p:cNvSpPr>
            <a:spLocks noGrp="1"/>
          </p:cNvSpPr>
          <p:nvPr>
            <p:ph idx="1"/>
          </p:nvPr>
        </p:nvSpPr>
        <p:spPr/>
        <p:txBody>
          <a:bodyPr/>
          <a:lstStyle/>
          <a:p>
            <a:r>
              <a:rPr lang="en-US" dirty="0" smtClean="0"/>
              <a:t>High dust generation</a:t>
            </a:r>
          </a:p>
          <a:p>
            <a:r>
              <a:rPr lang="en-US" dirty="0" smtClean="0"/>
              <a:t>Turbulence and impact</a:t>
            </a:r>
            <a:endParaRPr lang="en-US" dirty="0"/>
          </a:p>
        </p:txBody>
      </p:sp>
      <p:sp>
        <p:nvSpPr>
          <p:cNvPr id="4" name="Footer Placeholder 3"/>
          <p:cNvSpPr>
            <a:spLocks noGrp="1"/>
          </p:cNvSpPr>
          <p:nvPr>
            <p:ph type="ftr" sz="quarter" idx="11"/>
          </p:nvPr>
        </p:nvSpPr>
        <p:spPr/>
        <p:txBody>
          <a:bodyPr/>
          <a:lstStyle/>
          <a:p>
            <a:endParaRPr lang="en-US"/>
          </a:p>
        </p:txBody>
      </p:sp>
      <p:pic>
        <p:nvPicPr>
          <p:cNvPr id="7" name="Picture 2" title="The bottom (left) picture shows an explosion that has occurred/originated in a grain receiving area. "/>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3053154"/>
            <a:ext cx="4000500" cy="2554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444500" y="5633090"/>
            <a:ext cx="3429000" cy="369332"/>
          </a:xfrm>
          <a:prstGeom prst="rect">
            <a:avLst/>
          </a:prstGeom>
          <a:noFill/>
        </p:spPr>
        <p:txBody>
          <a:bodyPr wrap="square" rtlCol="0">
            <a:spAutoFit/>
          </a:bodyPr>
          <a:lstStyle/>
          <a:p>
            <a:r>
              <a:rPr lang="en-US" dirty="0" smtClean="0"/>
              <a:t>Source: k-rex.k-state.edu</a:t>
            </a:r>
            <a:endParaRPr lang="en-US" dirty="0"/>
          </a:p>
        </p:txBody>
      </p:sp>
      <p:pic>
        <p:nvPicPr>
          <p:cNvPr id="5" name="Picture 4" title="Picture -  grain receiving is the high dust generation area"/>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48623" y="838200"/>
            <a:ext cx="1828800" cy="2438400"/>
          </a:xfrm>
          <a:prstGeom prst="rect">
            <a:avLst/>
          </a:prstGeom>
        </p:spPr>
      </p:pic>
      <p:sp>
        <p:nvSpPr>
          <p:cNvPr id="11" name="TextBox 10"/>
          <p:cNvSpPr txBox="1"/>
          <p:nvPr/>
        </p:nvSpPr>
        <p:spPr>
          <a:xfrm>
            <a:off x="7924800" y="6400800"/>
            <a:ext cx="914400" cy="276999"/>
          </a:xfrm>
          <a:prstGeom prst="rect">
            <a:avLst/>
          </a:prstGeom>
          <a:noFill/>
        </p:spPr>
        <p:txBody>
          <a:bodyPr wrap="square" rtlCol="0">
            <a:spAutoFit/>
          </a:bodyPr>
          <a:lstStyle/>
          <a:p>
            <a:r>
              <a:rPr lang="en-US" sz="1200" dirty="0" smtClean="0"/>
              <a:t>Photo: KSU</a:t>
            </a:r>
            <a:endParaRPr lang="en-US" sz="1200" dirty="0"/>
          </a:p>
        </p:txBody>
      </p:sp>
      <p:sp>
        <p:nvSpPr>
          <p:cNvPr id="12" name="TextBox 11"/>
          <p:cNvSpPr txBox="1"/>
          <p:nvPr/>
        </p:nvSpPr>
        <p:spPr>
          <a:xfrm>
            <a:off x="8063023" y="3230523"/>
            <a:ext cx="914400" cy="276999"/>
          </a:xfrm>
          <a:prstGeom prst="rect">
            <a:avLst/>
          </a:prstGeom>
          <a:noFill/>
        </p:spPr>
        <p:txBody>
          <a:bodyPr wrap="square" rtlCol="0">
            <a:spAutoFit/>
          </a:bodyPr>
          <a:lstStyle/>
          <a:p>
            <a:r>
              <a:rPr lang="en-US" sz="1200" dirty="0" smtClean="0"/>
              <a:t>Photo: KSU</a:t>
            </a:r>
            <a:endParaRPr lang="en-US" sz="1200" dirty="0"/>
          </a:p>
        </p:txBody>
      </p:sp>
      <p:pic>
        <p:nvPicPr>
          <p:cNvPr id="9" name="Picture 8" title="Picture - Receiving grain into a vehicle transporting grain"/>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283200" y="3485707"/>
            <a:ext cx="3860800" cy="2895600"/>
          </a:xfrm>
          <a:prstGeom prst="rect">
            <a:avLst/>
          </a:prstGeom>
        </p:spPr>
      </p:pic>
    </p:spTree>
    <p:extLst>
      <p:ext uri="{BB962C8B-B14F-4D97-AF65-F5344CB8AC3E}">
        <p14:creationId xmlns:p14="http://schemas.microsoft.com/office/powerpoint/2010/main" val="12946815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smtClean="0">
                <a:solidFill>
                  <a:srgbClr val="7030A0"/>
                </a:solidFill>
                <a:effectLst>
                  <a:outerShdw blurRad="38100" dist="38100" dir="2700000" algn="tl">
                    <a:srgbClr val="000000">
                      <a:alpha val="43137"/>
                    </a:srgbClr>
                  </a:outerShdw>
                </a:effectLst>
              </a:rPr>
              <a:t>Discussion</a:t>
            </a:r>
            <a:endParaRPr lang="en-US" b="1" dirty="0">
              <a:solidFill>
                <a:srgbClr val="7030A0"/>
              </a:solidFill>
              <a:effectLst>
                <a:outerShdw blurRad="38100" dist="38100" dir="2700000" algn="tl">
                  <a:srgbClr val="000000">
                    <a:alpha val="43137"/>
                  </a:srgbClr>
                </a:outerShdw>
              </a:effectLst>
            </a:endParaRPr>
          </a:p>
        </p:txBody>
      </p:sp>
      <p:sp>
        <p:nvSpPr>
          <p:cNvPr id="7" name="Content Placeholder 6"/>
          <p:cNvSpPr>
            <a:spLocks noGrp="1"/>
          </p:cNvSpPr>
          <p:nvPr>
            <p:ph idx="1"/>
          </p:nvPr>
        </p:nvSpPr>
        <p:spPr/>
        <p:txBody>
          <a:bodyPr>
            <a:normAutofit/>
          </a:bodyPr>
          <a:lstStyle/>
          <a:p>
            <a:pPr marL="0" indent="0">
              <a:buNone/>
            </a:pPr>
            <a:r>
              <a:rPr lang="en-US" sz="3600" dirty="0"/>
              <a:t>How </a:t>
            </a:r>
            <a:r>
              <a:rPr lang="en-US" sz="3600" dirty="0" smtClean="0"/>
              <a:t>can we reduce </a:t>
            </a:r>
            <a:r>
              <a:rPr lang="en-US" sz="3600" dirty="0"/>
              <a:t>high dust generation in grain receiving area?</a:t>
            </a:r>
          </a:p>
          <a:p>
            <a:pPr marL="0" indent="0">
              <a:buNone/>
            </a:pPr>
            <a:endParaRPr lang="en-US" sz="3600" dirty="0"/>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6250295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Grain Receiving </a:t>
            </a:r>
            <a:endParaRPr lang="en-US" dirty="0"/>
          </a:p>
        </p:txBody>
      </p:sp>
      <p:sp>
        <p:nvSpPr>
          <p:cNvPr id="3" name="Content Placeholder 2" title="Picture - an example of controls used at unloading and loading areas"/>
          <p:cNvSpPr>
            <a:spLocks noGrp="1"/>
          </p:cNvSpPr>
          <p:nvPr>
            <p:ph idx="1"/>
          </p:nvPr>
        </p:nvSpPr>
        <p:spPr>
          <a:xfrm>
            <a:off x="457200" y="1447800"/>
            <a:ext cx="8229600" cy="4525963"/>
          </a:xfrm>
        </p:spPr>
        <p:txBody>
          <a:bodyPr/>
          <a:lstStyle/>
          <a:p>
            <a:r>
              <a:rPr lang="en-US" dirty="0"/>
              <a:t>Controls </a:t>
            </a:r>
            <a:r>
              <a:rPr lang="en-US" dirty="0" smtClean="0"/>
              <a:t>used </a:t>
            </a:r>
            <a:r>
              <a:rPr lang="en-US" dirty="0"/>
              <a:t>at unloading and loading </a:t>
            </a:r>
            <a:r>
              <a:rPr lang="en-US" dirty="0" smtClean="0"/>
              <a:t>areas:</a:t>
            </a:r>
          </a:p>
          <a:p>
            <a:pPr lvl="1"/>
            <a:r>
              <a:rPr lang="en-US" dirty="0" smtClean="0"/>
              <a:t>cyclones </a:t>
            </a:r>
            <a:endParaRPr lang="en-US" dirty="0"/>
          </a:p>
          <a:p>
            <a:pPr lvl="1"/>
            <a:r>
              <a:rPr lang="en-US" dirty="0" smtClean="0"/>
              <a:t>fabric filters </a:t>
            </a:r>
          </a:p>
          <a:p>
            <a:pPr lvl="1"/>
            <a:r>
              <a:rPr lang="en-US" dirty="0" smtClean="0"/>
              <a:t>baffles </a:t>
            </a:r>
            <a:r>
              <a:rPr lang="en-US" dirty="0"/>
              <a:t>in unloading </a:t>
            </a:r>
            <a:r>
              <a:rPr lang="en-US" dirty="0" smtClean="0"/>
              <a:t>pits </a:t>
            </a:r>
          </a:p>
          <a:p>
            <a:pPr lvl="1"/>
            <a:r>
              <a:rPr lang="en-US" dirty="0" smtClean="0"/>
              <a:t>choke unloading </a:t>
            </a:r>
          </a:p>
          <a:p>
            <a:pPr lvl="1"/>
            <a:r>
              <a:rPr lang="en-US" dirty="0" smtClean="0"/>
              <a:t>use </a:t>
            </a:r>
            <a:r>
              <a:rPr lang="en-US" dirty="0"/>
              <a:t>of </a:t>
            </a:r>
            <a:r>
              <a:rPr lang="en-US" dirty="0" err="1" smtClean="0"/>
              <a:t>deadboxes</a:t>
            </a:r>
            <a:r>
              <a:rPr lang="en-US" dirty="0" smtClean="0"/>
              <a:t> </a:t>
            </a:r>
            <a:endParaRPr lang="en-US" dirty="0"/>
          </a:p>
          <a:p>
            <a:pPr lvl="1"/>
            <a:r>
              <a:rPr lang="en-US" dirty="0" smtClean="0"/>
              <a:t>specially </a:t>
            </a:r>
            <a:r>
              <a:rPr lang="en-US" dirty="0"/>
              <a:t>designed spouts for grain </a:t>
            </a:r>
            <a:r>
              <a:rPr lang="en-US" dirty="0" smtClean="0"/>
              <a:t>loading</a:t>
            </a:r>
            <a:endParaRPr lang="en-US" dirty="0"/>
          </a:p>
          <a:p>
            <a:endParaRPr lang="en-US" dirty="0"/>
          </a:p>
        </p:txBody>
      </p:sp>
      <p:sp>
        <p:nvSpPr>
          <p:cNvPr id="4" name="Footer Placeholder 3"/>
          <p:cNvSpPr>
            <a:spLocks noGrp="1"/>
          </p:cNvSpPr>
          <p:nvPr>
            <p:ph type="ftr" sz="quarter" idx="11"/>
          </p:nvPr>
        </p:nvSpPr>
        <p:spPr/>
        <p:txBody>
          <a:bodyPr/>
          <a:lstStyle/>
          <a:p>
            <a:endParaRPr lang="en-US" dirty="0"/>
          </a:p>
        </p:txBody>
      </p:sp>
      <p:pic>
        <p:nvPicPr>
          <p:cNvPr id="5" name="Picture 3" title="Picture - controls used at unloading and loading area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96000" y="2319305"/>
            <a:ext cx="2590800" cy="1696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785941" y="4050268"/>
            <a:ext cx="1900859" cy="369332"/>
          </a:xfrm>
          <a:prstGeom prst="rect">
            <a:avLst/>
          </a:prstGeom>
          <a:noFill/>
        </p:spPr>
        <p:txBody>
          <a:bodyPr wrap="square" rtlCol="0">
            <a:spAutoFit/>
          </a:bodyPr>
          <a:lstStyle/>
          <a:p>
            <a:r>
              <a:rPr lang="en-US" dirty="0" smtClean="0"/>
              <a:t>Source: OSHA</a:t>
            </a:r>
            <a:endParaRPr lang="en-US" dirty="0"/>
          </a:p>
        </p:txBody>
      </p:sp>
    </p:spTree>
    <p:extLst>
      <p:ext uri="{BB962C8B-B14F-4D97-AF65-F5344CB8AC3E}">
        <p14:creationId xmlns:p14="http://schemas.microsoft.com/office/powerpoint/2010/main" val="14970455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Grain Receiving  </a:t>
            </a:r>
            <a:endParaRPr lang="en-US" dirty="0"/>
          </a:p>
        </p:txBody>
      </p:sp>
      <p:sp>
        <p:nvSpPr>
          <p:cNvPr id="3" name="Content Placeholder 2"/>
          <p:cNvSpPr>
            <a:spLocks noGrp="1"/>
          </p:cNvSpPr>
          <p:nvPr>
            <p:ph idx="1"/>
          </p:nvPr>
        </p:nvSpPr>
        <p:spPr>
          <a:xfrm>
            <a:off x="533400" y="1295400"/>
            <a:ext cx="8229600" cy="4525963"/>
          </a:xfrm>
        </p:spPr>
        <p:txBody>
          <a:bodyPr/>
          <a:lstStyle/>
          <a:p>
            <a:r>
              <a:rPr lang="en-US" dirty="0"/>
              <a:t>Install dump pit baffles on truck dump pits to provide a major reduction in airborne dust during dumping operation.</a:t>
            </a:r>
          </a:p>
          <a:p>
            <a:r>
              <a:rPr lang="en-US" dirty="0" smtClean="0"/>
              <a:t>Chute baffles </a:t>
            </a:r>
            <a:r>
              <a:rPr lang="en-US" dirty="0"/>
              <a:t>for unloading/conveyor – Reduces about 30% dust emissions</a:t>
            </a:r>
          </a:p>
          <a:p>
            <a:endParaRPr lang="en-US" dirty="0"/>
          </a:p>
        </p:txBody>
      </p:sp>
      <p:sp>
        <p:nvSpPr>
          <p:cNvPr id="4" name="Footer Placeholder 3"/>
          <p:cNvSpPr>
            <a:spLocks noGrp="1"/>
          </p:cNvSpPr>
          <p:nvPr>
            <p:ph type="ftr" sz="quarter" idx="11"/>
          </p:nvPr>
        </p:nvSpPr>
        <p:spPr/>
        <p:txBody>
          <a:bodyPr/>
          <a:lstStyle/>
          <a:p>
            <a:endParaRPr lang="en-US"/>
          </a:p>
        </p:txBody>
      </p:sp>
      <p:pic>
        <p:nvPicPr>
          <p:cNvPr id="2050" name="Picture 2" title="Picture - chute baffles for unloading grai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2199" y="3886200"/>
            <a:ext cx="2801937" cy="2279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10691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Materials Handling Techniques</a:t>
            </a:r>
            <a:endParaRPr lang="en-US" dirty="0"/>
          </a:p>
        </p:txBody>
      </p:sp>
      <p:sp>
        <p:nvSpPr>
          <p:cNvPr id="6" name="Content Placeholder 5"/>
          <p:cNvSpPr>
            <a:spLocks noGrp="1"/>
          </p:cNvSpPr>
          <p:nvPr>
            <p:ph idx="1"/>
          </p:nvPr>
        </p:nvSpPr>
        <p:spPr/>
        <p:txBody>
          <a:bodyPr>
            <a:normAutofit/>
          </a:bodyPr>
          <a:lstStyle/>
          <a:p>
            <a:r>
              <a:rPr lang="en-US" dirty="0" smtClean="0"/>
              <a:t>Avoid grain turbulence at grain transfer points</a:t>
            </a:r>
          </a:p>
          <a:p>
            <a:pPr lvl="1"/>
            <a:r>
              <a:rPr lang="en-US" dirty="0" smtClean="0"/>
              <a:t>Unload grain uniformly to avoid changes in flow that can create turbulence</a:t>
            </a:r>
          </a:p>
          <a:p>
            <a:pPr lvl="1"/>
            <a:r>
              <a:rPr lang="en-US" dirty="0" smtClean="0"/>
              <a:t>Any time a stream “opens up” (fans out), dust and other smaller particles escape the stream/are released</a:t>
            </a:r>
          </a:p>
          <a:p>
            <a:pPr lvl="1"/>
            <a:r>
              <a:rPr lang="en-US" dirty="0" smtClean="0"/>
              <a:t>Unload grain in well ventilated areas outside of buildings</a:t>
            </a:r>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0111655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Grain </a:t>
            </a:r>
            <a:r>
              <a:rPr lang="en-US" dirty="0"/>
              <a:t>T</a:t>
            </a:r>
            <a:r>
              <a:rPr lang="en-US" dirty="0" smtClean="0"/>
              <a:t>urbulence: </a:t>
            </a:r>
            <a:endParaRPr lang="en-US" dirty="0"/>
          </a:p>
        </p:txBody>
      </p:sp>
      <p:sp>
        <p:nvSpPr>
          <p:cNvPr id="4" name="Footer Placeholder 3"/>
          <p:cNvSpPr>
            <a:spLocks noGrp="1"/>
          </p:cNvSpPr>
          <p:nvPr>
            <p:ph type="ftr" sz="quarter" idx="11"/>
          </p:nvPr>
        </p:nvSpPr>
        <p:spPr/>
        <p:txBody>
          <a:bodyPr/>
          <a:lstStyle/>
          <a:p>
            <a:endParaRPr lang="en-US"/>
          </a:p>
        </p:txBody>
      </p:sp>
      <p:pic>
        <p:nvPicPr>
          <p:cNvPr id="6" name="Picture 5" title="Picture - example of grain turbulence as it opens-up from the conveying of the screw. As grain comes from the auger into the open space, the open space allows all the particles and whole grain to spread out causing turbulence and allowing the dust particles to stay in the air longer, therefore creating dust cloud."/>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905000" y="1524000"/>
            <a:ext cx="5334000" cy="4465676"/>
          </a:xfrm>
          <a:prstGeom prst="rect">
            <a:avLst/>
          </a:prstGeom>
        </p:spPr>
      </p:pic>
      <p:sp>
        <p:nvSpPr>
          <p:cNvPr id="7" name="TextBox 6"/>
          <p:cNvSpPr txBox="1"/>
          <p:nvPr/>
        </p:nvSpPr>
        <p:spPr>
          <a:xfrm>
            <a:off x="7605823" y="5722087"/>
            <a:ext cx="914400" cy="276999"/>
          </a:xfrm>
          <a:prstGeom prst="rect">
            <a:avLst/>
          </a:prstGeom>
          <a:noFill/>
        </p:spPr>
        <p:txBody>
          <a:bodyPr wrap="square" rtlCol="0">
            <a:spAutoFit/>
          </a:bodyPr>
          <a:lstStyle/>
          <a:p>
            <a:r>
              <a:rPr lang="en-US" sz="1200" dirty="0" smtClean="0"/>
              <a:t>Photo: KSU</a:t>
            </a:r>
            <a:endParaRPr lang="en-US" sz="1200" dirty="0"/>
          </a:p>
        </p:txBody>
      </p:sp>
    </p:spTree>
    <p:extLst>
      <p:ext uri="{BB962C8B-B14F-4D97-AF65-F5344CB8AC3E}">
        <p14:creationId xmlns:p14="http://schemas.microsoft.com/office/powerpoint/2010/main" val="23714844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3"/>
          <p:cNvSpPr>
            <a:spLocks noGrp="1"/>
          </p:cNvSpPr>
          <p:nvPr>
            <p:ph type="title"/>
          </p:nvPr>
        </p:nvSpPr>
        <p:spPr/>
        <p:txBody>
          <a:bodyPr/>
          <a:lstStyle/>
          <a:p>
            <a:pPr eaLnBrk="1" hangingPunct="1"/>
            <a:r>
              <a:rPr lang="en-US" b="1" dirty="0" smtClean="0"/>
              <a:t>Spouting</a:t>
            </a:r>
          </a:p>
        </p:txBody>
      </p:sp>
      <p:sp>
        <p:nvSpPr>
          <p:cNvPr id="7" name="Content Placeholder 6"/>
          <p:cNvSpPr>
            <a:spLocks noGrp="1"/>
          </p:cNvSpPr>
          <p:nvPr>
            <p:ph sz="half" idx="1"/>
          </p:nvPr>
        </p:nvSpPr>
        <p:spPr>
          <a:xfrm>
            <a:off x="4299045" y="1545608"/>
            <a:ext cx="4540155" cy="4525963"/>
          </a:xfrm>
        </p:spPr>
        <p:txBody>
          <a:bodyPr rtlCol="0">
            <a:normAutofit/>
          </a:bodyPr>
          <a:lstStyle/>
          <a:p>
            <a:pPr eaLnBrk="1" fontAlgn="auto" hangingPunct="1">
              <a:spcAft>
                <a:spcPts val="0"/>
              </a:spcAft>
              <a:buFont typeface="Arial" pitchFamily="34" charset="0"/>
              <a:buChar char="•"/>
              <a:defRPr/>
            </a:pPr>
            <a:r>
              <a:rPr lang="en-US" dirty="0" smtClean="0"/>
              <a:t>Spouting must be steep enough for the material being conveyed to slide down the spout.</a:t>
            </a:r>
          </a:p>
          <a:p>
            <a:pPr eaLnBrk="1" fontAlgn="auto" hangingPunct="1">
              <a:spcAft>
                <a:spcPts val="0"/>
              </a:spcAft>
              <a:buFont typeface="Arial" pitchFamily="34" charset="0"/>
              <a:buChar char="•"/>
              <a:defRPr/>
            </a:pPr>
            <a:r>
              <a:rPr lang="en-US" dirty="0" smtClean="0"/>
              <a:t>Spout must be of adequate size to convey materials at the rate required.</a:t>
            </a:r>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None/>
              <a:defRPr/>
            </a:pPr>
            <a:endParaRPr lang="en-US" dirty="0" smtClean="0"/>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endParaRPr lang="en-US" dirty="0" smtClean="0"/>
          </a:p>
        </p:txBody>
      </p:sp>
      <p:pic>
        <p:nvPicPr>
          <p:cNvPr id="4101" name="Picture 2" descr="Plant Layou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98144" y="1224933"/>
            <a:ext cx="3581400" cy="484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2801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4"/>
          <p:cNvSpPr>
            <a:spLocks noGrp="1"/>
          </p:cNvSpPr>
          <p:nvPr>
            <p:ph type="title"/>
          </p:nvPr>
        </p:nvSpPr>
        <p:spPr/>
        <p:txBody>
          <a:bodyPr/>
          <a:lstStyle/>
          <a:p>
            <a:pPr eaLnBrk="1" hangingPunct="1"/>
            <a:r>
              <a:rPr lang="en-US" b="1" dirty="0" smtClean="0"/>
              <a:t>Spouting Types and Sizes</a:t>
            </a:r>
          </a:p>
        </p:txBody>
      </p:sp>
      <p:sp>
        <p:nvSpPr>
          <p:cNvPr id="6" name="Content Placeholder 5"/>
          <p:cNvSpPr>
            <a:spLocks noGrp="1"/>
          </p:cNvSpPr>
          <p:nvPr>
            <p:ph idx="1"/>
          </p:nvPr>
        </p:nvSpPr>
        <p:spPr>
          <a:xfrm>
            <a:off x="457200" y="1600200"/>
            <a:ext cx="8534400" cy="4525963"/>
          </a:xfrm>
        </p:spPr>
        <p:txBody>
          <a:bodyPr rtlCol="0">
            <a:normAutofit/>
          </a:bodyPr>
          <a:lstStyle/>
          <a:p>
            <a:pPr eaLnBrk="1" fontAlgn="auto" hangingPunct="1">
              <a:spcAft>
                <a:spcPts val="0"/>
              </a:spcAft>
              <a:buFont typeface="Arial" pitchFamily="34" charset="0"/>
              <a:buNone/>
              <a:defRPr/>
            </a:pPr>
            <a:r>
              <a:rPr lang="en-US" dirty="0" smtClean="0"/>
              <a:t>Recommended Minimum Spout Slopes (Industry Practice):</a:t>
            </a:r>
          </a:p>
          <a:p>
            <a:pPr eaLnBrk="1" fontAlgn="auto" hangingPunct="1">
              <a:spcAft>
                <a:spcPts val="0"/>
              </a:spcAft>
              <a:buFont typeface="Arial" pitchFamily="34" charset="0"/>
              <a:buChar char="•"/>
              <a:defRPr/>
            </a:pPr>
            <a:r>
              <a:rPr lang="en-US" dirty="0" smtClean="0"/>
              <a:t>Whole Grains</a:t>
            </a:r>
          </a:p>
          <a:p>
            <a:pPr marL="457200" lvl="1" indent="0" eaLnBrk="1" fontAlgn="auto" hangingPunct="1">
              <a:spcAft>
                <a:spcPts val="0"/>
              </a:spcAft>
              <a:buNone/>
              <a:defRPr/>
            </a:pPr>
            <a:r>
              <a:rPr lang="en-US" dirty="0" smtClean="0"/>
              <a:t>A. Dry Grain         	40 deg.</a:t>
            </a:r>
          </a:p>
          <a:p>
            <a:pPr marL="457200" lvl="1" indent="0" eaLnBrk="1" fontAlgn="auto" hangingPunct="1">
              <a:spcAft>
                <a:spcPts val="0"/>
              </a:spcAft>
              <a:buNone/>
              <a:defRPr/>
            </a:pPr>
            <a:r>
              <a:rPr lang="en-US" dirty="0" smtClean="0"/>
              <a:t>B. Wet Grain         	45 deg.</a:t>
            </a:r>
          </a:p>
          <a:p>
            <a:pPr eaLnBrk="1" fontAlgn="auto" hangingPunct="1">
              <a:spcAft>
                <a:spcPts val="0"/>
              </a:spcAft>
              <a:buFont typeface="Arial" pitchFamily="34" charset="0"/>
              <a:buChar char="•"/>
              <a:defRPr/>
            </a:pPr>
            <a:r>
              <a:rPr lang="en-US" dirty="0" smtClean="0"/>
              <a:t>Ingredients</a:t>
            </a:r>
          </a:p>
          <a:p>
            <a:pPr marL="457200" lvl="1" indent="0" eaLnBrk="1" fontAlgn="auto" hangingPunct="1">
              <a:spcAft>
                <a:spcPts val="0"/>
              </a:spcAft>
              <a:buNone/>
              <a:defRPr/>
            </a:pPr>
            <a:r>
              <a:rPr lang="en-US" dirty="0" smtClean="0"/>
              <a:t>C. Free Flowing 		50 deg.</a:t>
            </a:r>
          </a:p>
          <a:p>
            <a:pPr marL="457200" lvl="1" indent="0" eaLnBrk="1" fontAlgn="auto" hangingPunct="1">
              <a:spcAft>
                <a:spcPts val="0"/>
              </a:spcAft>
              <a:buNone/>
              <a:defRPr/>
            </a:pPr>
            <a:r>
              <a:rPr lang="en-US" dirty="0" smtClean="0"/>
              <a:t>D. Difficult Flowing 	60 deg.</a:t>
            </a:r>
          </a:p>
          <a:p>
            <a:pPr eaLnBrk="1" fontAlgn="auto" hangingPunct="1">
              <a:spcAft>
                <a:spcPts val="0"/>
              </a:spcAft>
              <a:buFont typeface="Arial" pitchFamily="34" charset="0"/>
              <a:buChar char="•"/>
              <a:defRPr/>
            </a:pPr>
            <a:r>
              <a:rPr lang="en-US" dirty="0" smtClean="0"/>
              <a:t>Feed</a:t>
            </a:r>
          </a:p>
          <a:p>
            <a:pPr marL="457200" lvl="1" indent="0" eaLnBrk="1" fontAlgn="auto" hangingPunct="1">
              <a:spcAft>
                <a:spcPts val="0"/>
              </a:spcAft>
              <a:buNone/>
              <a:defRPr/>
            </a:pPr>
            <a:r>
              <a:rPr lang="en-US" dirty="0" smtClean="0"/>
              <a:t>E. Mash Types		50 deg.</a:t>
            </a:r>
          </a:p>
          <a:p>
            <a:pPr marL="457200" lvl="1" indent="0" eaLnBrk="1" fontAlgn="auto" hangingPunct="1">
              <a:spcAft>
                <a:spcPts val="0"/>
              </a:spcAft>
              <a:buNone/>
              <a:defRPr/>
            </a:pPr>
            <a:r>
              <a:rPr lang="en-US" dirty="0" smtClean="0"/>
              <a:t>F. Pellets				45 deg.</a:t>
            </a:r>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endParaRPr lang="en-US" dirty="0" smtClean="0"/>
          </a:p>
        </p:txBody>
      </p:sp>
      <p:cxnSp>
        <p:nvCxnSpPr>
          <p:cNvPr id="8" name="Straight Connector 7" title="Black line illustrating horizontal plane"/>
          <p:cNvCxnSpPr/>
          <p:nvPr/>
        </p:nvCxnSpPr>
        <p:spPr>
          <a:xfrm rot="10800000">
            <a:off x="5867400" y="4800600"/>
            <a:ext cx="1828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title="Blue line illustrating spout slope"/>
          <p:cNvSpPr/>
          <p:nvPr/>
        </p:nvSpPr>
        <p:spPr>
          <a:xfrm rot="-2400000">
            <a:off x="7188200" y="2033588"/>
            <a:ext cx="171450" cy="39338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Arc 11" title="Curvy line illustrating an angle of the spout slope"/>
          <p:cNvSpPr/>
          <p:nvPr/>
        </p:nvSpPr>
        <p:spPr>
          <a:xfrm flipH="1">
            <a:off x="6934200" y="4267200"/>
            <a:ext cx="914400" cy="1066800"/>
          </a:xfrm>
          <a:prstGeom prst="arc">
            <a:avLst>
              <a:gd name="adj1" fmla="val 16200000"/>
              <a:gd name="adj2" fmla="val 21239459"/>
            </a:avLst>
          </a:prstGeom>
        </p:spPr>
        <p:style>
          <a:lnRef idx="2">
            <a:schemeClr val="dk1"/>
          </a:lnRef>
          <a:fillRef idx="0">
            <a:schemeClr val="dk1"/>
          </a:fillRef>
          <a:effectRef idx="1">
            <a:schemeClr val="dk1"/>
          </a:effectRef>
          <a:fontRef idx="minor">
            <a:schemeClr val="tx1"/>
          </a:fontRef>
        </p:style>
        <p:txBody>
          <a:bodyPr anchor="ctr"/>
          <a:lstStyle/>
          <a:p>
            <a:pPr algn="ctr" fontAlgn="auto">
              <a:spcBef>
                <a:spcPts val="0"/>
              </a:spcBef>
              <a:spcAft>
                <a:spcPts val="0"/>
              </a:spcAft>
              <a:defRPr/>
            </a:pPr>
            <a:endParaRPr lang="en-US"/>
          </a:p>
        </p:txBody>
      </p:sp>
      <p:sp>
        <p:nvSpPr>
          <p:cNvPr id="5127" name="TextBox 12"/>
          <p:cNvSpPr txBox="1">
            <a:spLocks noChangeArrowheads="1"/>
          </p:cNvSpPr>
          <p:nvPr/>
        </p:nvSpPr>
        <p:spPr bwMode="auto">
          <a:xfrm>
            <a:off x="6172200" y="3886200"/>
            <a:ext cx="7286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a:latin typeface="Calibri" pitchFamily="34" charset="0"/>
              </a:rPr>
              <a:t>Slope</a:t>
            </a:r>
          </a:p>
          <a:p>
            <a:pPr eaLnBrk="1" hangingPunct="1"/>
            <a:r>
              <a:rPr lang="en-US" b="1">
                <a:latin typeface="Calibri" pitchFamily="34" charset="0"/>
              </a:rPr>
              <a:t>Angle</a:t>
            </a:r>
          </a:p>
        </p:txBody>
      </p:sp>
      <p:cxnSp>
        <p:nvCxnSpPr>
          <p:cNvPr id="15" name="Straight Arrow Connector 14" title="Red arrow pointing to the slope angle"/>
          <p:cNvCxnSpPr>
            <a:stCxn id="5127" idx="3"/>
          </p:cNvCxnSpPr>
          <p:nvPr/>
        </p:nvCxnSpPr>
        <p:spPr>
          <a:xfrm>
            <a:off x="6900863" y="4210050"/>
            <a:ext cx="338137" cy="36195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129" name="TextBox 15"/>
          <p:cNvSpPr txBox="1">
            <a:spLocks noChangeArrowheads="1"/>
          </p:cNvSpPr>
          <p:nvPr/>
        </p:nvSpPr>
        <p:spPr bwMode="auto">
          <a:xfrm>
            <a:off x="5943600" y="4876800"/>
            <a:ext cx="17208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atin typeface="Calibri" pitchFamily="34" charset="0"/>
              </a:rPr>
              <a:t>Horizontal Plane</a:t>
            </a:r>
          </a:p>
        </p:txBody>
      </p:sp>
      <p:sp>
        <p:nvSpPr>
          <p:cNvPr id="5130" name="TextBox 16"/>
          <p:cNvSpPr txBox="1">
            <a:spLocks noChangeArrowheads="1"/>
          </p:cNvSpPr>
          <p:nvPr/>
        </p:nvSpPr>
        <p:spPr bwMode="auto">
          <a:xfrm>
            <a:off x="7239000" y="3048000"/>
            <a:ext cx="933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a:latin typeface="Calibri" pitchFamily="34" charset="0"/>
              </a:rPr>
              <a:t>Spout</a:t>
            </a:r>
          </a:p>
        </p:txBody>
      </p:sp>
      <p:cxnSp>
        <p:nvCxnSpPr>
          <p:cNvPr id="19" name="Straight Arrow Connector 18" title="Black arrow pointing to a spout"/>
          <p:cNvCxnSpPr/>
          <p:nvPr/>
        </p:nvCxnSpPr>
        <p:spPr>
          <a:xfrm rot="5400000">
            <a:off x="7315200" y="3505200"/>
            <a:ext cx="381000" cy="22860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41979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Spouts</a:t>
            </a:r>
            <a:endParaRPr lang="en-US" dirty="0"/>
          </a:p>
        </p:txBody>
      </p:sp>
      <p:sp>
        <p:nvSpPr>
          <p:cNvPr id="6" name="Content Placeholder 5"/>
          <p:cNvSpPr>
            <a:spLocks noGrp="1"/>
          </p:cNvSpPr>
          <p:nvPr>
            <p:ph idx="1"/>
          </p:nvPr>
        </p:nvSpPr>
        <p:spPr>
          <a:xfrm>
            <a:off x="305178" y="1318418"/>
            <a:ext cx="8229600" cy="4525963"/>
          </a:xfrm>
        </p:spPr>
        <p:txBody>
          <a:bodyPr>
            <a:normAutofit/>
          </a:bodyPr>
          <a:lstStyle/>
          <a:p>
            <a:pPr lvl="1">
              <a:buFont typeface="Arial" panose="020B0604020202020204" pitchFamily="34" charset="0"/>
              <a:buChar char="•"/>
            </a:pPr>
            <a:r>
              <a:rPr lang="en-US" dirty="0" smtClean="0"/>
              <a:t>Designed to relieve or stop if the discharge end is plugged</a:t>
            </a:r>
          </a:p>
          <a:p>
            <a:pPr lvl="1">
              <a:buFont typeface="Arial" panose="020B0604020202020204" pitchFamily="34" charset="0"/>
              <a:buChar char="•"/>
            </a:pPr>
            <a:r>
              <a:rPr lang="en-US" dirty="0" smtClean="0"/>
              <a:t>Dust tight spouts</a:t>
            </a:r>
          </a:p>
          <a:p>
            <a:pPr lvl="1">
              <a:buFont typeface="Arial" panose="020B0604020202020204" pitchFamily="34" charset="0"/>
              <a:buChar char="•"/>
            </a:pPr>
            <a:r>
              <a:rPr lang="en-US" dirty="0" smtClean="0"/>
              <a:t>Spouts – lining at impact points and </a:t>
            </a:r>
            <a:br>
              <a:rPr lang="en-US" dirty="0" smtClean="0"/>
            </a:br>
            <a:r>
              <a:rPr lang="en-US" dirty="0" smtClean="0"/>
              <a:t>on wear surfaces</a:t>
            </a:r>
          </a:p>
          <a:p>
            <a:pPr lvl="1"/>
            <a:endParaRPr lang="en-US" dirty="0" smtClean="0"/>
          </a:p>
        </p:txBody>
      </p:sp>
      <p:sp>
        <p:nvSpPr>
          <p:cNvPr id="4" name="Footer Placeholder 3"/>
          <p:cNvSpPr>
            <a:spLocks noGrp="1"/>
          </p:cNvSpPr>
          <p:nvPr>
            <p:ph type="ftr" sz="quarter" idx="11"/>
          </p:nvPr>
        </p:nvSpPr>
        <p:spPr/>
        <p:txBody>
          <a:bodyPr/>
          <a:lstStyle/>
          <a:p>
            <a:endParaRPr lang="en-US"/>
          </a:p>
        </p:txBody>
      </p:sp>
      <p:pic>
        <p:nvPicPr>
          <p:cNvPr id="2" name="Picture 1" title="Picture - examples of some common precautions that we can follow to avoid overloading of spouts and or for avoiding leaks in spout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8200" y="3886200"/>
            <a:ext cx="2895600" cy="2171700"/>
          </a:xfrm>
          <a:prstGeom prst="rect">
            <a:avLst/>
          </a:prstGeom>
        </p:spPr>
      </p:pic>
      <p:pic>
        <p:nvPicPr>
          <p:cNvPr id="3" name="Picture 2" title="Picture - examples of some common precautions that we can follow to avoid overloading of spouts and or for avoiding leaks in spout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43400" y="3440003"/>
            <a:ext cx="1880191" cy="2506920"/>
          </a:xfrm>
          <a:prstGeom prst="rect">
            <a:avLst/>
          </a:prstGeom>
        </p:spPr>
      </p:pic>
      <p:pic>
        <p:nvPicPr>
          <p:cNvPr id="7" name="Picture 6" title="Picture - examples of some common precautions that we can follow to avoid overloading of spouts and or for avoiding leaks in spouts"/>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010400" y="2874114"/>
            <a:ext cx="1741377" cy="3048000"/>
          </a:xfrm>
          <a:prstGeom prst="rect">
            <a:avLst/>
          </a:prstGeom>
        </p:spPr>
      </p:pic>
      <p:sp>
        <p:nvSpPr>
          <p:cNvPr id="9" name="TextBox 8"/>
          <p:cNvSpPr txBox="1"/>
          <p:nvPr/>
        </p:nvSpPr>
        <p:spPr>
          <a:xfrm>
            <a:off x="7546754" y="6172200"/>
            <a:ext cx="1205023" cy="276999"/>
          </a:xfrm>
          <a:prstGeom prst="rect">
            <a:avLst/>
          </a:prstGeom>
          <a:noFill/>
        </p:spPr>
        <p:txBody>
          <a:bodyPr wrap="square" rtlCol="0">
            <a:spAutoFit/>
          </a:bodyPr>
          <a:lstStyle/>
          <a:p>
            <a:r>
              <a:rPr lang="en-US" sz="1200" dirty="0" smtClean="0"/>
              <a:t>Photos: KSU</a:t>
            </a:r>
            <a:endParaRPr lang="en-US" sz="1200" dirty="0"/>
          </a:p>
        </p:txBody>
      </p:sp>
    </p:spTree>
    <p:extLst>
      <p:ext uri="{BB962C8B-B14F-4D97-AF65-F5344CB8AC3E}">
        <p14:creationId xmlns:p14="http://schemas.microsoft.com/office/powerpoint/2010/main" val="202928684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b="1" dirty="0" smtClean="0"/>
              <a:t>Spout Liners</a:t>
            </a:r>
            <a:endParaRPr lang="en-US" dirty="0" smtClean="0"/>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pitchFamily="34" charset="0"/>
              <a:buChar char="•"/>
              <a:defRPr/>
            </a:pPr>
            <a:r>
              <a:rPr lang="en-US" dirty="0" smtClean="0"/>
              <a:t>Liners are used on the interior of spouts, usually square spouting to provide a longer wearing surface.</a:t>
            </a:r>
          </a:p>
          <a:p>
            <a:pPr eaLnBrk="1" fontAlgn="auto" hangingPunct="1">
              <a:spcAft>
                <a:spcPts val="0"/>
              </a:spcAft>
              <a:buFont typeface="Arial" pitchFamily="34" charset="0"/>
              <a:buChar char="•"/>
              <a:defRPr/>
            </a:pPr>
            <a:r>
              <a:rPr lang="en-US" dirty="0" smtClean="0"/>
              <a:t>Lining  material may be:</a:t>
            </a:r>
          </a:p>
          <a:p>
            <a:pPr lvl="1" eaLnBrk="1" fontAlgn="auto" hangingPunct="1">
              <a:spcAft>
                <a:spcPts val="0"/>
              </a:spcAft>
              <a:buFont typeface="Arial" pitchFamily="34" charset="0"/>
              <a:buChar char="–"/>
              <a:defRPr/>
            </a:pPr>
            <a:r>
              <a:rPr lang="en-US" dirty="0" smtClean="0"/>
              <a:t>Abrasion Resistant (AR) steel</a:t>
            </a:r>
          </a:p>
          <a:p>
            <a:pPr lvl="1" eaLnBrk="1" fontAlgn="auto" hangingPunct="1">
              <a:spcAft>
                <a:spcPts val="0"/>
              </a:spcAft>
              <a:buFont typeface="Arial" pitchFamily="34" charset="0"/>
              <a:buChar char="–"/>
              <a:defRPr/>
            </a:pPr>
            <a:r>
              <a:rPr lang="en-US" dirty="0" smtClean="0"/>
              <a:t>Ultra High Molecular Weight (UHMW)</a:t>
            </a:r>
          </a:p>
          <a:p>
            <a:pPr lvl="1" eaLnBrk="1" fontAlgn="auto" hangingPunct="1">
              <a:spcAft>
                <a:spcPts val="0"/>
              </a:spcAft>
              <a:buFont typeface="Arial" pitchFamily="34" charset="0"/>
              <a:buChar char="–"/>
              <a:defRPr/>
            </a:pPr>
            <a:r>
              <a:rPr lang="en-US" dirty="0" smtClean="0"/>
              <a:t>Ceramic tile</a:t>
            </a:r>
          </a:p>
          <a:p>
            <a:pPr lvl="1" eaLnBrk="1" fontAlgn="auto" hangingPunct="1">
              <a:spcAft>
                <a:spcPts val="0"/>
              </a:spcAft>
              <a:buFont typeface="Arial" pitchFamily="34" charset="0"/>
              <a:buNone/>
              <a:defRPr/>
            </a:pPr>
            <a:endParaRPr lang="en-US" dirty="0" smtClean="0"/>
          </a:p>
          <a:p>
            <a:pPr lvl="1" eaLnBrk="1" fontAlgn="auto" hangingPunct="1">
              <a:spcAft>
                <a:spcPts val="0"/>
              </a:spcAft>
              <a:buFont typeface="Arial" pitchFamily="34" charset="0"/>
              <a:buNone/>
              <a:defRPr/>
            </a:pPr>
            <a:r>
              <a:rPr lang="en-US" sz="2600" dirty="0" smtClean="0"/>
              <a:t>Most liner materials are bolted in to allow replacement when worn out.</a:t>
            </a:r>
          </a:p>
        </p:txBody>
      </p:sp>
    </p:spTree>
    <p:extLst>
      <p:ext uri="{BB962C8B-B14F-4D97-AF65-F5344CB8AC3E}">
        <p14:creationId xmlns:p14="http://schemas.microsoft.com/office/powerpoint/2010/main" val="20328797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371600"/>
            <a:ext cx="8229600" cy="2514600"/>
          </a:xfrm>
        </p:spPr>
        <p:txBody>
          <a:bodyPr>
            <a:normAutofit/>
          </a:bodyPr>
          <a:lstStyle/>
          <a:p>
            <a:r>
              <a:rPr lang="en-US" cap="none" dirty="0" smtClean="0">
                <a:effectLst>
                  <a:outerShdw blurRad="38100" dist="38100" dir="2700000" algn="tl">
                    <a:srgbClr val="000000">
                      <a:alpha val="43137"/>
                    </a:srgbClr>
                  </a:outerShdw>
                </a:effectLst>
              </a:rPr>
              <a:t>Module –I</a:t>
            </a:r>
            <a:br>
              <a:rPr lang="en-US" cap="none" dirty="0" smtClean="0">
                <a:effectLst>
                  <a:outerShdw blurRad="38100" dist="38100" dir="2700000" algn="tl">
                    <a:srgbClr val="000000">
                      <a:alpha val="43137"/>
                    </a:srgbClr>
                  </a:outerShdw>
                </a:effectLst>
              </a:rPr>
            </a:br>
            <a:r>
              <a:rPr lang="en-US" cap="none" dirty="0" smtClean="0">
                <a:effectLst>
                  <a:outerShdw blurRad="38100" dist="38100" dir="2700000" algn="tl">
                    <a:srgbClr val="000000">
                      <a:alpha val="43137"/>
                    </a:srgbClr>
                  </a:outerShdw>
                </a:effectLst>
              </a:rPr>
              <a:t>Introduction to Combustible Dust</a:t>
            </a:r>
            <a:endParaRPr lang="en-US" cap="none"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66520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xfrm>
            <a:off x="531813" y="762000"/>
            <a:ext cx="8432800" cy="838200"/>
          </a:xfrm>
        </p:spPr>
        <p:txBody>
          <a:bodyPr>
            <a:normAutofit/>
          </a:bodyPr>
          <a:lstStyle/>
          <a:p>
            <a:r>
              <a:rPr lang="en-US" sz="4000" dirty="0"/>
              <a:t>Usage of </a:t>
            </a:r>
            <a:r>
              <a:rPr lang="en-US" sz="4000" dirty="0" smtClean="0"/>
              <a:t>Appropriate Spouting Design</a:t>
            </a:r>
            <a:endParaRPr lang="en-US" sz="3700" b="1" dirty="0">
              <a:solidFill>
                <a:srgbClr val="FFFF00"/>
              </a:solidFill>
              <a:effectLst>
                <a:outerShdw blurRad="38100" dist="38100" dir="2700000" algn="tl">
                  <a:srgbClr val="000000"/>
                </a:outerShdw>
              </a:effectLst>
              <a:latin typeface="Tahoma" charset="0"/>
            </a:endParaRPr>
          </a:p>
        </p:txBody>
      </p:sp>
      <p:pic>
        <p:nvPicPr>
          <p:cNvPr id="173059" name="Picture 3" descr="P410004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05200" y="1752600"/>
            <a:ext cx="3124200" cy="29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3060" name="Picture 4" descr="P513002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81800" y="1752600"/>
            <a:ext cx="2182813"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3061" name="Picture 5" descr="MVC-539F"/>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52400" y="1752600"/>
            <a:ext cx="3171825"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52400" y="5687199"/>
            <a:ext cx="2286000" cy="276999"/>
          </a:xfrm>
          <a:prstGeom prst="rect">
            <a:avLst/>
          </a:prstGeom>
          <a:noFill/>
        </p:spPr>
        <p:txBody>
          <a:bodyPr wrap="square" rtlCol="0">
            <a:spAutoFit/>
          </a:bodyPr>
          <a:lstStyle/>
          <a:p>
            <a:r>
              <a:rPr lang="en-US" sz="1200" dirty="0" smtClean="0"/>
              <a:t>Photos: KSU</a:t>
            </a:r>
            <a:endParaRPr lang="en-US" sz="1200" dirty="0"/>
          </a:p>
        </p:txBody>
      </p:sp>
      <p:sp>
        <p:nvSpPr>
          <p:cNvPr id="2" name="TextBox 1"/>
          <p:cNvSpPr txBox="1"/>
          <p:nvPr/>
        </p:nvSpPr>
        <p:spPr>
          <a:xfrm>
            <a:off x="3581400" y="4800600"/>
            <a:ext cx="2667000" cy="369332"/>
          </a:xfrm>
          <a:prstGeom prst="rect">
            <a:avLst/>
          </a:prstGeom>
          <a:noFill/>
        </p:spPr>
        <p:txBody>
          <a:bodyPr wrap="square" rtlCol="0">
            <a:spAutoFit/>
          </a:bodyPr>
          <a:lstStyle/>
          <a:p>
            <a:r>
              <a:rPr lang="en-US" dirty="0"/>
              <a:t>Cushions boxes </a:t>
            </a:r>
          </a:p>
        </p:txBody>
      </p:sp>
      <p:sp>
        <p:nvSpPr>
          <p:cNvPr id="3" name="TextBox 2"/>
          <p:cNvSpPr txBox="1"/>
          <p:nvPr/>
        </p:nvSpPr>
        <p:spPr>
          <a:xfrm>
            <a:off x="5067300" y="5486400"/>
            <a:ext cx="1790700" cy="369332"/>
          </a:xfrm>
          <a:prstGeom prst="rect">
            <a:avLst/>
          </a:prstGeom>
          <a:noFill/>
        </p:spPr>
        <p:txBody>
          <a:bodyPr wrap="square" rtlCol="0">
            <a:spAutoFit/>
          </a:bodyPr>
          <a:lstStyle/>
          <a:p>
            <a:r>
              <a:rPr lang="en-US" dirty="0"/>
              <a:t>velocity reducers </a:t>
            </a:r>
          </a:p>
        </p:txBody>
      </p:sp>
      <p:cxnSp>
        <p:nvCxnSpPr>
          <p:cNvPr id="5" name="Straight Arrow Connector 4" title="Red arrow pointing to a velocity reducer"/>
          <p:cNvCxnSpPr>
            <a:stCxn id="3" idx="3"/>
          </p:cNvCxnSpPr>
          <p:nvPr/>
        </p:nvCxnSpPr>
        <p:spPr>
          <a:xfrm flipV="1">
            <a:off x="6858000" y="2743200"/>
            <a:ext cx="1295400" cy="292786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title="Red arrow pointing to a velocity reducer"/>
          <p:cNvCxnSpPr/>
          <p:nvPr/>
        </p:nvCxnSpPr>
        <p:spPr>
          <a:xfrm flipV="1">
            <a:off x="6858000" y="5169932"/>
            <a:ext cx="1295400" cy="60391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0365624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73058"/>
                                        </p:tgtEl>
                                        <p:attrNameLst>
                                          <p:attrName>style.visibility</p:attrName>
                                        </p:attrNameLst>
                                      </p:cBhvr>
                                      <p:to>
                                        <p:strVal val="visible"/>
                                      </p:to>
                                    </p:set>
                                    <p:anim calcmode="lin" valueType="num">
                                      <p:cBhvr additive="base">
                                        <p:cTn id="7" dur="500" fill="hold"/>
                                        <p:tgtEl>
                                          <p:spTgt spid="173058"/>
                                        </p:tgtEl>
                                        <p:attrNameLst>
                                          <p:attrName>ppt_x</p:attrName>
                                        </p:attrNameLst>
                                      </p:cBhvr>
                                      <p:tavLst>
                                        <p:tav tm="0">
                                          <p:val>
                                            <p:strVal val="#ppt_x"/>
                                          </p:val>
                                        </p:tav>
                                        <p:tav tm="100000">
                                          <p:val>
                                            <p:strVal val="#ppt_x"/>
                                          </p:val>
                                        </p:tav>
                                      </p:tavLst>
                                    </p:anim>
                                    <p:anim calcmode="lin" valueType="num">
                                      <p:cBhvr additive="base">
                                        <p:cTn id="8" dur="500" fill="hold"/>
                                        <p:tgtEl>
                                          <p:spTgt spid="173058"/>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1" presetClass="entr" presetSubtype="0" fill="hold" nodeType="afterEffect">
                                  <p:stCondLst>
                                    <p:cond delay="0"/>
                                  </p:stCondLst>
                                  <p:childTnLst>
                                    <p:set>
                                      <p:cBhvr>
                                        <p:cTn id="11" dur="1" fill="hold">
                                          <p:stCondLst>
                                            <p:cond delay="0"/>
                                          </p:stCondLst>
                                        </p:cTn>
                                        <p:tgtEl>
                                          <p:spTgt spid="173059"/>
                                        </p:tgtEl>
                                        <p:attrNameLst>
                                          <p:attrName>style.visibility</p:attrName>
                                        </p:attrNameLst>
                                      </p:cBhvr>
                                      <p:to>
                                        <p:strVal val="visible"/>
                                      </p:to>
                                    </p:set>
                                  </p:childTnLst>
                                </p:cTn>
                              </p:par>
                            </p:childTnLst>
                          </p:cTn>
                        </p:par>
                        <p:par>
                          <p:cTn id="12" fill="hold" nodeType="afterGroup">
                            <p:stCondLst>
                              <p:cond delay="500"/>
                            </p:stCondLst>
                            <p:childTnLst>
                              <p:par>
                                <p:cTn id="13" presetID="2" presetClass="entr" presetSubtype="2" fill="hold" nodeType="afterEffect">
                                  <p:stCondLst>
                                    <p:cond delay="0"/>
                                  </p:stCondLst>
                                  <p:childTnLst>
                                    <p:set>
                                      <p:cBhvr>
                                        <p:cTn id="14" dur="1" fill="hold">
                                          <p:stCondLst>
                                            <p:cond delay="0"/>
                                          </p:stCondLst>
                                        </p:cTn>
                                        <p:tgtEl>
                                          <p:spTgt spid="173060"/>
                                        </p:tgtEl>
                                        <p:attrNameLst>
                                          <p:attrName>style.visibility</p:attrName>
                                        </p:attrNameLst>
                                      </p:cBhvr>
                                      <p:to>
                                        <p:strVal val="visible"/>
                                      </p:to>
                                    </p:set>
                                    <p:anim calcmode="lin" valueType="num">
                                      <p:cBhvr additive="base">
                                        <p:cTn id="15" dur="500" fill="hold"/>
                                        <p:tgtEl>
                                          <p:spTgt spid="173060"/>
                                        </p:tgtEl>
                                        <p:attrNameLst>
                                          <p:attrName>ppt_x</p:attrName>
                                        </p:attrNameLst>
                                      </p:cBhvr>
                                      <p:tavLst>
                                        <p:tav tm="0">
                                          <p:val>
                                            <p:strVal val="1+#ppt_w/2"/>
                                          </p:val>
                                        </p:tav>
                                        <p:tav tm="100000">
                                          <p:val>
                                            <p:strVal val="#ppt_x"/>
                                          </p:val>
                                        </p:tav>
                                      </p:tavLst>
                                    </p:anim>
                                    <p:anim calcmode="lin" valueType="num">
                                      <p:cBhvr additive="base">
                                        <p:cTn id="16" dur="500" fill="hold"/>
                                        <p:tgtEl>
                                          <p:spTgt spid="173060"/>
                                        </p:tgtEl>
                                        <p:attrNameLst>
                                          <p:attrName>ppt_y</p:attrName>
                                        </p:attrNameLst>
                                      </p:cBhvr>
                                      <p:tavLst>
                                        <p:tav tm="0">
                                          <p:val>
                                            <p:strVal val="#ppt_y"/>
                                          </p:val>
                                        </p:tav>
                                        <p:tav tm="100000">
                                          <p:val>
                                            <p:strVal val="#ppt_y"/>
                                          </p:val>
                                        </p:tav>
                                      </p:tavLst>
                                    </p:anim>
                                  </p:childTnLst>
                                </p:cTn>
                              </p:par>
                            </p:childTnLst>
                          </p:cTn>
                        </p:par>
                        <p:par>
                          <p:cTn id="17" fill="hold" nodeType="afterGroup">
                            <p:stCondLst>
                              <p:cond delay="1000"/>
                            </p:stCondLst>
                            <p:childTnLst>
                              <p:par>
                                <p:cTn id="18" presetID="2" presetClass="entr" presetSubtype="8" fill="hold" nodeType="afterEffect">
                                  <p:stCondLst>
                                    <p:cond delay="0"/>
                                  </p:stCondLst>
                                  <p:childTnLst>
                                    <p:set>
                                      <p:cBhvr>
                                        <p:cTn id="19" dur="1" fill="hold">
                                          <p:stCondLst>
                                            <p:cond delay="0"/>
                                          </p:stCondLst>
                                        </p:cTn>
                                        <p:tgtEl>
                                          <p:spTgt spid="173061"/>
                                        </p:tgtEl>
                                        <p:attrNameLst>
                                          <p:attrName>style.visibility</p:attrName>
                                        </p:attrNameLst>
                                      </p:cBhvr>
                                      <p:to>
                                        <p:strVal val="visible"/>
                                      </p:to>
                                    </p:set>
                                    <p:anim calcmode="lin" valueType="num">
                                      <p:cBhvr additive="base">
                                        <p:cTn id="20" dur="500" fill="hold"/>
                                        <p:tgtEl>
                                          <p:spTgt spid="173061"/>
                                        </p:tgtEl>
                                        <p:attrNameLst>
                                          <p:attrName>ppt_x</p:attrName>
                                        </p:attrNameLst>
                                      </p:cBhvr>
                                      <p:tavLst>
                                        <p:tav tm="0">
                                          <p:val>
                                            <p:strVal val="0-#ppt_w/2"/>
                                          </p:val>
                                        </p:tav>
                                        <p:tav tm="100000">
                                          <p:val>
                                            <p:strVal val="#ppt_x"/>
                                          </p:val>
                                        </p:tav>
                                      </p:tavLst>
                                    </p:anim>
                                    <p:anim calcmode="lin" valueType="num">
                                      <p:cBhvr additive="base">
                                        <p:cTn id="21" dur="500" fill="hold"/>
                                        <p:tgtEl>
                                          <p:spTgt spid="1730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58"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6898" name="Rectangle 2"/>
          <p:cNvSpPr>
            <a:spLocks noGrp="1" noChangeArrowheads="1"/>
          </p:cNvSpPr>
          <p:nvPr>
            <p:ph type="title"/>
          </p:nvPr>
        </p:nvSpPr>
        <p:spPr>
          <a:xfrm>
            <a:off x="406400" y="609600"/>
            <a:ext cx="8229600" cy="685800"/>
          </a:xfrm>
        </p:spPr>
        <p:txBody>
          <a:bodyPr lIns="90488" tIns="44450" rIns="90488" bIns="44450" anchor="t">
            <a:normAutofit/>
          </a:bodyPr>
          <a:lstStyle/>
          <a:p>
            <a:r>
              <a:rPr lang="en-US" sz="3600" dirty="0"/>
              <a:t>Avoid </a:t>
            </a:r>
            <a:r>
              <a:rPr lang="en-US" sz="3600" dirty="0" smtClean="0"/>
              <a:t>These Design in Spouts</a:t>
            </a:r>
            <a:endParaRPr lang="en-US" sz="3500" b="1" dirty="0">
              <a:solidFill>
                <a:srgbClr val="FFFF00"/>
              </a:solidFill>
              <a:effectLst>
                <a:outerShdw blurRad="38100" dist="38100" dir="2700000" algn="tl">
                  <a:srgbClr val="000000"/>
                </a:outerShdw>
              </a:effectLst>
              <a:latin typeface="Tahoma" charset="0"/>
            </a:endParaRPr>
          </a:p>
        </p:txBody>
      </p:sp>
      <p:pic>
        <p:nvPicPr>
          <p:cNvPr id="336900" name="Picture 4" descr="P318000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000" y="1524000"/>
            <a:ext cx="3302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6901" name="Picture 5" descr="P513004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962400" y="1524000"/>
            <a:ext cx="480060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52400" y="5638800"/>
            <a:ext cx="2286000" cy="276999"/>
          </a:xfrm>
          <a:prstGeom prst="rect">
            <a:avLst/>
          </a:prstGeom>
          <a:noFill/>
        </p:spPr>
        <p:txBody>
          <a:bodyPr wrap="square" rtlCol="0">
            <a:spAutoFit/>
          </a:bodyPr>
          <a:lstStyle/>
          <a:p>
            <a:r>
              <a:rPr lang="en-US" sz="1200" dirty="0" smtClean="0"/>
              <a:t>Photo: KSU</a:t>
            </a:r>
            <a:endParaRPr lang="en-US" sz="1200" dirty="0"/>
          </a:p>
        </p:txBody>
      </p:sp>
      <p:sp>
        <p:nvSpPr>
          <p:cNvPr id="4" name="&quot;No&quot; Symbol 3" title="Red NO symbol - Avoid vertical spouts from grain distributors to grain bins. A vertical part will cause grain to increase its velocity so when it hits the other section of the angled spout, it can break into smaller pieces (grain dust)."/>
          <p:cNvSpPr/>
          <p:nvPr/>
        </p:nvSpPr>
        <p:spPr>
          <a:xfrm>
            <a:off x="1524000" y="2362200"/>
            <a:ext cx="1066800" cy="1047750"/>
          </a:xfrm>
          <a:prstGeom prst="noSmoking">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 name="&quot;No&quot; Symbol 9" title="Red NO symbol - Avoid vertical spouts from grain distributors to grain bins. A vertical part will cause grain to increase its velocity so when it hits the other section of the angled spout, it can break into smaller pieces (grain dust)."/>
          <p:cNvSpPr/>
          <p:nvPr/>
        </p:nvSpPr>
        <p:spPr>
          <a:xfrm>
            <a:off x="4876800" y="2209800"/>
            <a:ext cx="1066800" cy="1047750"/>
          </a:xfrm>
          <a:prstGeom prst="noSmoking">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8680110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Bucket Elevators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04800" y="1371600"/>
            <a:ext cx="6096000" cy="4525963"/>
          </a:xfrm>
        </p:spPr>
        <p:txBody>
          <a:bodyPr/>
          <a:lstStyle/>
          <a:p>
            <a:r>
              <a:rPr lang="en-US" dirty="0" smtClean="0"/>
              <a:t>Bucket elevators located within 3 m (10 </a:t>
            </a:r>
            <a:r>
              <a:rPr lang="en-US" dirty="0" err="1" smtClean="0"/>
              <a:t>ft</a:t>
            </a:r>
            <a:r>
              <a:rPr lang="en-US" dirty="0" smtClean="0"/>
              <a:t>) of an exterior wall</a:t>
            </a:r>
          </a:p>
          <a:p>
            <a:r>
              <a:rPr lang="en-US" dirty="0" smtClean="0"/>
              <a:t>Proper vents (NFPA 68) and explosion suppression (NFPA 69)</a:t>
            </a:r>
          </a:p>
          <a:p>
            <a:r>
              <a:rPr lang="en-US" dirty="0" smtClean="0"/>
              <a:t>Outside legs provided with explosion relief panels</a:t>
            </a:r>
          </a:p>
          <a:p>
            <a:r>
              <a:rPr lang="en-US" dirty="0" smtClean="0"/>
              <a:t>Outside legs – Explosion vent in head section</a:t>
            </a:r>
          </a:p>
          <a:p>
            <a:endParaRPr lang="en-US" dirty="0"/>
          </a:p>
        </p:txBody>
      </p:sp>
      <p:sp>
        <p:nvSpPr>
          <p:cNvPr id="4" name="Footer Placeholder 3"/>
          <p:cNvSpPr>
            <a:spLocks noGrp="1"/>
          </p:cNvSpPr>
          <p:nvPr>
            <p:ph type="ftr" sz="quarter" idx="11"/>
          </p:nvPr>
        </p:nvSpPr>
        <p:spPr/>
        <p:txBody>
          <a:bodyPr/>
          <a:lstStyle/>
          <a:p>
            <a:endParaRPr lang="en-US"/>
          </a:p>
        </p:txBody>
      </p:sp>
      <p:pic>
        <p:nvPicPr>
          <p:cNvPr id="3076" name="Picture 4" title="Picture of an explosion relief venting and its parts"/>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629400" y="838200"/>
            <a:ext cx="2238038" cy="523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title="Red circles around the weighted cover plate with gasket &amp; catch chains on explosion relief venting"/>
          <p:cNvSpPr/>
          <p:nvPr/>
        </p:nvSpPr>
        <p:spPr>
          <a:xfrm>
            <a:off x="6934199" y="533400"/>
            <a:ext cx="1143001" cy="1295400"/>
          </a:xfrm>
          <a:prstGeom prst="ellipse">
            <a:avLst/>
          </a:prstGeom>
          <a:noFill/>
          <a:ln w="111125" cmpd="dbl">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6491119" y="6172200"/>
            <a:ext cx="2514600" cy="369332"/>
          </a:xfrm>
          <a:prstGeom prst="rect">
            <a:avLst/>
          </a:prstGeom>
          <a:noFill/>
        </p:spPr>
        <p:txBody>
          <a:bodyPr wrap="square" rtlCol="0">
            <a:spAutoFit/>
          </a:bodyPr>
          <a:lstStyle/>
          <a:p>
            <a:r>
              <a:rPr lang="en-US" dirty="0" smtClean="0">
                <a:solidFill>
                  <a:schemeClr val="bg1"/>
                </a:solidFill>
              </a:rPr>
              <a:t>Source: essmueller.com</a:t>
            </a:r>
            <a:endParaRPr lang="en-US" dirty="0">
              <a:solidFill>
                <a:schemeClr val="bg1"/>
              </a:solidFill>
            </a:endParaRPr>
          </a:p>
        </p:txBody>
      </p:sp>
    </p:spTree>
    <p:extLst>
      <p:ext uri="{BB962C8B-B14F-4D97-AF65-F5344CB8AC3E}">
        <p14:creationId xmlns:p14="http://schemas.microsoft.com/office/powerpoint/2010/main" val="92862153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Bucket Elevators </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a:t>Replace steel cups with plastic cups in elevator </a:t>
            </a:r>
            <a:r>
              <a:rPr lang="en-US" dirty="0" smtClean="0"/>
              <a:t>legs to prevent possibility of a spark</a:t>
            </a:r>
            <a:endParaRPr lang="en-US" dirty="0"/>
          </a:p>
          <a:p>
            <a:r>
              <a:rPr lang="en-US" dirty="0" smtClean="0"/>
              <a:t>Use </a:t>
            </a:r>
            <a:r>
              <a:rPr lang="en-US" dirty="0"/>
              <a:t>anti-static belting material in legs and horizontal belt </a:t>
            </a:r>
            <a:r>
              <a:rPr lang="en-US" dirty="0" smtClean="0"/>
              <a:t>conveyors</a:t>
            </a:r>
            <a:endParaRPr lang="en-US" dirty="0"/>
          </a:p>
          <a:p>
            <a:r>
              <a:rPr lang="en-US" dirty="0" smtClean="0"/>
              <a:t>Install </a:t>
            </a:r>
            <a:r>
              <a:rPr lang="en-US" dirty="0"/>
              <a:t>quick-opening cleanout doors on leg boot side panels for grain and dust </a:t>
            </a:r>
            <a:r>
              <a:rPr lang="en-US" dirty="0" smtClean="0"/>
              <a:t>cleanout</a:t>
            </a:r>
          </a:p>
          <a:p>
            <a:r>
              <a:rPr lang="en-US" dirty="0" smtClean="0"/>
              <a:t>Appropriate vents in bucket elevators</a:t>
            </a:r>
            <a:endParaRPr lang="en-US" dirty="0"/>
          </a:p>
          <a:p>
            <a:endParaRPr lang="en-US" dirty="0"/>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76900494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p:cNvSpPr>
            <a:spLocks noGrp="1"/>
          </p:cNvSpPr>
          <p:nvPr>
            <p:ph type="title"/>
          </p:nvPr>
        </p:nvSpPr>
        <p:spPr/>
        <p:txBody>
          <a:bodyPr/>
          <a:lstStyle/>
          <a:p>
            <a:r>
              <a:rPr lang="en-US" dirty="0" smtClean="0"/>
              <a:t>Typical elevator explosion venting for a single casing leg</a:t>
            </a:r>
            <a:endParaRPr lang="en-US" dirty="0"/>
          </a:p>
        </p:txBody>
      </p:sp>
      <p:sp>
        <p:nvSpPr>
          <p:cNvPr id="5" name="Content Placeholder 4" hidden="1"/>
          <p:cNvSpPr>
            <a:spLocks noGrp="1"/>
          </p:cNvSpPr>
          <p:nvPr>
            <p:ph idx="1"/>
          </p:nvPr>
        </p:nvSpPr>
        <p:spPr/>
        <p:txBody>
          <a:bodyPr/>
          <a:lstStyle/>
          <a:p>
            <a:endParaRPr lang="en-US"/>
          </a:p>
        </p:txBody>
      </p:sp>
      <p:sp>
        <p:nvSpPr>
          <p:cNvPr id="2" name="Footer Placeholder 1"/>
          <p:cNvSpPr>
            <a:spLocks noGrp="1"/>
          </p:cNvSpPr>
          <p:nvPr>
            <p:ph type="ftr" sz="quarter" idx="11"/>
          </p:nvPr>
        </p:nvSpPr>
        <p:spPr/>
        <p:txBody>
          <a:bodyPr/>
          <a:lstStyle/>
          <a:p>
            <a:endParaRPr lang="en-US"/>
          </a:p>
        </p:txBody>
      </p:sp>
      <p:pic>
        <p:nvPicPr>
          <p:cNvPr id="1026" name="Picture 2" title="figure of a typical elevator explosion venting for a single casing le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62000" y="698500"/>
            <a:ext cx="4380595" cy="5321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876800" y="5334000"/>
            <a:ext cx="4038600" cy="646331"/>
          </a:xfrm>
          <a:prstGeom prst="rect">
            <a:avLst/>
          </a:prstGeom>
          <a:noFill/>
        </p:spPr>
        <p:txBody>
          <a:bodyPr wrap="square" rtlCol="0">
            <a:spAutoFit/>
          </a:bodyPr>
          <a:lstStyle/>
          <a:p>
            <a:r>
              <a:rPr lang="en-US" dirty="0" smtClean="0"/>
              <a:t>Fig: Typical elevator explosion venting for a single casing leg (Source NFPA 61)</a:t>
            </a:r>
            <a:endParaRPr lang="en-US" dirty="0"/>
          </a:p>
        </p:txBody>
      </p:sp>
    </p:spTree>
    <p:extLst>
      <p:ext uri="{BB962C8B-B14F-4D97-AF65-F5344CB8AC3E}">
        <p14:creationId xmlns:p14="http://schemas.microsoft.com/office/powerpoint/2010/main" val="283325601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p:cNvSpPr>
            <a:spLocks noGrp="1"/>
          </p:cNvSpPr>
          <p:nvPr>
            <p:ph type="title"/>
          </p:nvPr>
        </p:nvSpPr>
        <p:spPr/>
        <p:txBody>
          <a:bodyPr/>
          <a:lstStyle/>
          <a:p>
            <a:r>
              <a:rPr lang="en-US" dirty="0" smtClean="0"/>
              <a:t>Typical elevator explosion venting for a double casing leg</a:t>
            </a:r>
            <a:endParaRPr lang="en-US" dirty="0"/>
          </a:p>
        </p:txBody>
      </p:sp>
      <p:sp>
        <p:nvSpPr>
          <p:cNvPr id="5" name="Content Placeholder 4" hidden="1"/>
          <p:cNvSpPr>
            <a:spLocks noGrp="1"/>
          </p:cNvSpPr>
          <p:nvPr>
            <p:ph idx="1"/>
          </p:nvPr>
        </p:nvSpPr>
        <p:spPr/>
        <p:txBody>
          <a:bodyPr/>
          <a:lstStyle/>
          <a:p>
            <a:endParaRPr lang="en-US"/>
          </a:p>
        </p:txBody>
      </p:sp>
      <p:sp>
        <p:nvSpPr>
          <p:cNvPr id="2" name="Footer Placeholder 1"/>
          <p:cNvSpPr>
            <a:spLocks noGrp="1"/>
          </p:cNvSpPr>
          <p:nvPr>
            <p:ph type="ftr" sz="quarter" idx="11"/>
          </p:nvPr>
        </p:nvSpPr>
        <p:spPr/>
        <p:txBody>
          <a:bodyPr/>
          <a:lstStyle/>
          <a:p>
            <a:endParaRPr lang="en-US"/>
          </a:p>
        </p:txBody>
      </p:sp>
      <p:pic>
        <p:nvPicPr>
          <p:cNvPr id="2050" name="Picture 2" title="FIgure of a typical elevator explosion venting for a double casing le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33399" y="838200"/>
            <a:ext cx="3890667"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436766" y="5373469"/>
            <a:ext cx="4419600" cy="646331"/>
          </a:xfrm>
          <a:prstGeom prst="rect">
            <a:avLst/>
          </a:prstGeom>
          <a:noFill/>
        </p:spPr>
        <p:txBody>
          <a:bodyPr wrap="square" rtlCol="0">
            <a:spAutoFit/>
          </a:bodyPr>
          <a:lstStyle/>
          <a:p>
            <a:r>
              <a:rPr lang="en-US" dirty="0" smtClean="0"/>
              <a:t>Fig: Typical elevator explosion venting for a double casing leg (Source: NFPA-61)</a:t>
            </a:r>
            <a:endParaRPr lang="en-US" dirty="0"/>
          </a:p>
        </p:txBody>
      </p:sp>
    </p:spTree>
    <p:extLst>
      <p:ext uri="{BB962C8B-B14F-4D97-AF65-F5344CB8AC3E}">
        <p14:creationId xmlns:p14="http://schemas.microsoft.com/office/powerpoint/2010/main" val="1346795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Materials Handling Techniques </a:t>
            </a:r>
            <a:endParaRPr lang="en-US" dirty="0"/>
          </a:p>
        </p:txBody>
      </p:sp>
      <p:sp>
        <p:nvSpPr>
          <p:cNvPr id="6" name="Content Placeholder 5"/>
          <p:cNvSpPr>
            <a:spLocks noGrp="1"/>
          </p:cNvSpPr>
          <p:nvPr>
            <p:ph idx="1"/>
          </p:nvPr>
        </p:nvSpPr>
        <p:spPr>
          <a:xfrm>
            <a:off x="457200" y="1463040"/>
            <a:ext cx="8229600" cy="4709160"/>
          </a:xfrm>
        </p:spPr>
        <p:txBody>
          <a:bodyPr/>
          <a:lstStyle/>
          <a:p>
            <a:r>
              <a:rPr lang="en-US" dirty="0" smtClean="0"/>
              <a:t>Use of appropriate equipment for grain conveying and handling</a:t>
            </a:r>
          </a:p>
          <a:p>
            <a:pPr lvl="1"/>
            <a:r>
              <a:rPr lang="en-US" dirty="0" smtClean="0"/>
              <a:t>Size or adjust speed of handling equipment to reduce dust </a:t>
            </a:r>
          </a:p>
          <a:p>
            <a:pPr lvl="1"/>
            <a:r>
              <a:rPr lang="en-US" dirty="0" smtClean="0"/>
              <a:t>Use grain cushions at the end of a down spouts into a bin to reduce grain breakage.</a:t>
            </a:r>
          </a:p>
          <a:p>
            <a:pPr lvl="1"/>
            <a:r>
              <a:rPr lang="en-US" dirty="0" smtClean="0"/>
              <a:t>Put covers on drag and belt conveyors and keep them closed when  not in use.</a:t>
            </a:r>
          </a:p>
          <a:p>
            <a:pPr marL="585216" lvl="1" indent="0">
              <a:buNone/>
            </a:pPr>
            <a:endParaRPr lang="en-US" dirty="0"/>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61279000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Perform Maintenance in Equipment</a:t>
            </a:r>
            <a:endParaRPr lang="en-US" dirty="0"/>
          </a:p>
        </p:txBody>
      </p:sp>
      <p:sp>
        <p:nvSpPr>
          <p:cNvPr id="4" name="Footer Placeholder 3"/>
          <p:cNvSpPr>
            <a:spLocks noGrp="1"/>
          </p:cNvSpPr>
          <p:nvPr>
            <p:ph type="ftr" sz="quarter" idx="11"/>
          </p:nvPr>
        </p:nvSpPr>
        <p:spPr/>
        <p:txBody>
          <a:bodyPr/>
          <a:lstStyle/>
          <a:p>
            <a:endParaRPr lang="en-US"/>
          </a:p>
        </p:txBody>
      </p:sp>
      <p:pic>
        <p:nvPicPr>
          <p:cNvPr id="4098" name="Picture 2" title="Picture - example of equipment that has not received any maintenance -Opening in bucket elevator leg will allow grain and dust to leak out and produce contamination and possible hazards "/>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32942" y="1905000"/>
            <a:ext cx="2963333"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52400" y="5687199"/>
            <a:ext cx="2286000" cy="276999"/>
          </a:xfrm>
          <a:prstGeom prst="rect">
            <a:avLst/>
          </a:prstGeom>
          <a:noFill/>
        </p:spPr>
        <p:txBody>
          <a:bodyPr wrap="square" rtlCol="0">
            <a:spAutoFit/>
          </a:bodyPr>
          <a:lstStyle/>
          <a:p>
            <a:r>
              <a:rPr lang="en-US" sz="1200" dirty="0" smtClean="0"/>
              <a:t>Photo: KSU</a:t>
            </a:r>
            <a:endParaRPr lang="en-US" sz="1200" dirty="0"/>
          </a:p>
        </p:txBody>
      </p:sp>
      <p:pic>
        <p:nvPicPr>
          <p:cNvPr id="1026" name="Picture 2" title="Picture - an example of equipment that has not received any maintenance - hole in the cyclone will make it not to work properly for dust separation – NOT WORK EFFICIENTLY"/>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009650" y="1885950"/>
            <a:ext cx="2819400"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182683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Avoid Possible </a:t>
            </a:r>
            <a:r>
              <a:rPr lang="en-US" dirty="0"/>
              <a:t>H</a:t>
            </a:r>
            <a:r>
              <a:rPr lang="en-US" dirty="0" smtClean="0"/>
              <a:t>azards</a:t>
            </a:r>
            <a:endParaRPr lang="en-US" dirty="0"/>
          </a:p>
        </p:txBody>
      </p:sp>
      <p:sp>
        <p:nvSpPr>
          <p:cNvPr id="4" name="Footer Placeholder 3"/>
          <p:cNvSpPr>
            <a:spLocks noGrp="1"/>
          </p:cNvSpPr>
          <p:nvPr>
            <p:ph type="ftr" sz="quarter" idx="11"/>
          </p:nvPr>
        </p:nvSpPr>
        <p:spPr/>
        <p:txBody>
          <a:bodyPr/>
          <a:lstStyle/>
          <a:p>
            <a:endParaRPr lang="en-US"/>
          </a:p>
        </p:txBody>
      </p:sp>
      <p:pic>
        <p:nvPicPr>
          <p:cNvPr id="2051" name="Picture 3" title="Picture - example of what to avoid using red arrow (hole in the screw conveyor covered by duct tape). Dust all over the surrounding area. Screw conveyor has a hole and was partially repaired by putting a plastic bag and duct tape. This repair will not work properly and will allow grain and dust to leak out of the screw conveyor causing dust accumulation and possible grain dust hazard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14458" y="1676400"/>
            <a:ext cx="5248342" cy="3967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52400" y="5687199"/>
            <a:ext cx="2286000" cy="276999"/>
          </a:xfrm>
          <a:prstGeom prst="rect">
            <a:avLst/>
          </a:prstGeom>
          <a:noFill/>
        </p:spPr>
        <p:txBody>
          <a:bodyPr wrap="square" rtlCol="0">
            <a:spAutoFit/>
          </a:bodyPr>
          <a:lstStyle/>
          <a:p>
            <a:r>
              <a:rPr lang="en-US" sz="1200" dirty="0" smtClean="0"/>
              <a:t>Photo: KSU</a:t>
            </a:r>
            <a:endParaRPr lang="en-US" sz="1200" dirty="0"/>
          </a:p>
        </p:txBody>
      </p:sp>
    </p:spTree>
    <p:extLst>
      <p:ext uri="{BB962C8B-B14F-4D97-AF65-F5344CB8AC3E}">
        <p14:creationId xmlns:p14="http://schemas.microsoft.com/office/powerpoint/2010/main" val="217003242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Avoid Possible Hazards </a:t>
            </a:r>
            <a:endParaRPr lang="en-US" dirty="0"/>
          </a:p>
        </p:txBody>
      </p:sp>
      <p:sp>
        <p:nvSpPr>
          <p:cNvPr id="4" name="Footer Placeholder 3"/>
          <p:cNvSpPr>
            <a:spLocks noGrp="1"/>
          </p:cNvSpPr>
          <p:nvPr>
            <p:ph type="ftr" sz="quarter" idx="11"/>
          </p:nvPr>
        </p:nvSpPr>
        <p:spPr/>
        <p:txBody>
          <a:bodyPr/>
          <a:lstStyle/>
          <a:p>
            <a:endParaRPr lang="en-US"/>
          </a:p>
        </p:txBody>
      </p:sp>
      <p:pic>
        <p:nvPicPr>
          <p:cNvPr id="3075" name="Picture 3" title="Picture - example of plastic bag covering hole in screw conveyor below a hopper.Screw conveyor has a hole and was partially repaired by putting a plastic bag and duct tape. This repair will not work properly and will allow grain and dust to leak out of the screw conveyor causing dust accumulation and possible grain dust hazards. "/>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86000" y="1962150"/>
            <a:ext cx="5223906" cy="3905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52400" y="5687199"/>
            <a:ext cx="2286000" cy="276999"/>
          </a:xfrm>
          <a:prstGeom prst="rect">
            <a:avLst/>
          </a:prstGeom>
          <a:noFill/>
        </p:spPr>
        <p:txBody>
          <a:bodyPr wrap="square" rtlCol="0">
            <a:spAutoFit/>
          </a:bodyPr>
          <a:lstStyle/>
          <a:p>
            <a:r>
              <a:rPr lang="en-US" sz="1200" dirty="0" smtClean="0"/>
              <a:t>Photo: KSU</a:t>
            </a:r>
            <a:endParaRPr lang="en-US" sz="1200" dirty="0"/>
          </a:p>
        </p:txBody>
      </p:sp>
    </p:spTree>
    <p:extLst>
      <p:ext uri="{BB962C8B-B14F-4D97-AF65-F5344CB8AC3E}">
        <p14:creationId xmlns:p14="http://schemas.microsoft.com/office/powerpoint/2010/main" val="11220355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a:bodyPr>
          <a:lstStyle/>
          <a:p>
            <a:r>
              <a:rPr lang="en-US" dirty="0" smtClean="0"/>
              <a:t>Learning Objectives – Module I</a:t>
            </a:r>
            <a:endParaRPr lang="en-US" dirty="0"/>
          </a:p>
        </p:txBody>
      </p:sp>
      <p:sp>
        <p:nvSpPr>
          <p:cNvPr id="3" name="Footer Placeholder 2"/>
          <p:cNvSpPr>
            <a:spLocks noGrp="1"/>
          </p:cNvSpPr>
          <p:nvPr>
            <p:ph type="ftr" sz="quarter" idx="11"/>
          </p:nvPr>
        </p:nvSpPr>
        <p:spPr/>
        <p:txBody>
          <a:bodyPr/>
          <a:lstStyle/>
          <a:p>
            <a:endParaRPr lang="en-US"/>
          </a:p>
        </p:txBody>
      </p:sp>
      <p:sp>
        <p:nvSpPr>
          <p:cNvPr id="4" name="Content Placeholder 2"/>
          <p:cNvSpPr txBox="1">
            <a:spLocks/>
          </p:cNvSpPr>
          <p:nvPr/>
        </p:nvSpPr>
        <p:spPr>
          <a:xfrm>
            <a:off x="457200" y="1600200"/>
            <a:ext cx="8229600" cy="3733800"/>
          </a:xfrm>
          <a:prstGeom prst="rect">
            <a:avLst/>
          </a:prstGeom>
        </p:spPr>
        <p:txBody>
          <a:bodyPr>
            <a:normAutofit/>
          </a:bodyPr>
          <a:lstStyle/>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Char char=""/>
              <a:tabLst/>
              <a:defRP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Become aware of the past grain dust explosion incidents in the U.S.</a:t>
            </a: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Char char=""/>
              <a:tabLst/>
              <a:defRPr/>
            </a:pPr>
            <a:r>
              <a:rPr lang="en-US" sz="3200" b="1" dirty="0" smtClean="0"/>
              <a:t>Understand dust explosion pentagon</a:t>
            </a: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Char char=""/>
              <a:tabLst/>
              <a:defRP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Learn about primary and secondary explosions</a:t>
            </a: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Char char=""/>
              <a:tabLst/>
              <a:defRPr/>
            </a:pPr>
            <a:r>
              <a:rPr lang="en-US" sz="3200" b="1" dirty="0" smtClean="0"/>
              <a:t>Learn about good housekeeping practices</a:t>
            </a:r>
            <a:endParaRPr kumimoji="0" lang="en-US" sz="3200" b="1" i="0" u="none" strike="noStrike" kern="1200" cap="none" spc="0" normalizeH="0" baseline="0" noProof="0" dirty="0" smtClean="0">
              <a:ln>
                <a:noFill/>
              </a:ln>
              <a:solidFill>
                <a:schemeClr val="tx1"/>
              </a:solidFill>
              <a:effectLst/>
              <a:uLnTx/>
              <a:uFillTx/>
              <a:latin typeface="+mn-lt"/>
              <a:ea typeface="+mn-ea"/>
              <a:cs typeface="+mn-cs"/>
            </a:endParaRP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None/>
              <a:tabLst/>
              <a:defRPr/>
            </a:pPr>
            <a:endParaRPr kumimoji="0" lang="en-US" sz="3200" b="1"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Performed Maintenance in Equipment</a:t>
            </a:r>
            <a:endParaRPr lang="en-US" dirty="0"/>
          </a:p>
        </p:txBody>
      </p:sp>
      <p:sp>
        <p:nvSpPr>
          <p:cNvPr id="4" name="Footer Placeholder 3"/>
          <p:cNvSpPr>
            <a:spLocks noGrp="1"/>
          </p:cNvSpPr>
          <p:nvPr>
            <p:ph type="ftr" sz="quarter" idx="11"/>
          </p:nvPr>
        </p:nvSpPr>
        <p:spPr/>
        <p:txBody>
          <a:bodyPr/>
          <a:lstStyle/>
          <a:p>
            <a:endParaRPr lang="en-US"/>
          </a:p>
        </p:txBody>
      </p:sp>
      <p:pic>
        <p:nvPicPr>
          <p:cNvPr id="5123" name="Picture 3" title="Picture - example of equipment that has not received any maintenanc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98500" y="1600200"/>
            <a:ext cx="2692400"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title="Picture - Filter of dust collection system were not cleaned causing a decrease in dust collection efficiency."/>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177906" y="1600200"/>
            <a:ext cx="2651644"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title="Red arrow from the left picture to the right one"/>
          <p:cNvCxnSpPr/>
          <p:nvPr/>
        </p:nvCxnSpPr>
        <p:spPr>
          <a:xfrm>
            <a:off x="3390900" y="3429000"/>
            <a:ext cx="2019300" cy="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52400" y="5687199"/>
            <a:ext cx="2286000" cy="276999"/>
          </a:xfrm>
          <a:prstGeom prst="rect">
            <a:avLst/>
          </a:prstGeom>
          <a:noFill/>
        </p:spPr>
        <p:txBody>
          <a:bodyPr wrap="square" rtlCol="0">
            <a:spAutoFit/>
          </a:bodyPr>
          <a:lstStyle/>
          <a:p>
            <a:r>
              <a:rPr lang="en-US" sz="1200" dirty="0" smtClean="0"/>
              <a:t>Photo: KSU</a:t>
            </a:r>
            <a:endParaRPr lang="en-US" sz="1200" dirty="0"/>
          </a:p>
        </p:txBody>
      </p:sp>
    </p:spTree>
    <p:extLst>
      <p:ext uri="{BB962C8B-B14F-4D97-AF65-F5344CB8AC3E}">
        <p14:creationId xmlns:p14="http://schemas.microsoft.com/office/powerpoint/2010/main" val="137321024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229600" cy="1143000"/>
          </a:xfrm>
        </p:spPr>
        <p:txBody>
          <a:bodyPr>
            <a:normAutofit/>
          </a:bodyPr>
          <a:lstStyle/>
          <a:p>
            <a:r>
              <a:rPr lang="en-US" dirty="0" smtClean="0"/>
              <a:t>Safeguards in Materials Handling Equipment</a:t>
            </a:r>
            <a:endParaRPr lang="en-US" dirty="0"/>
          </a:p>
        </p:txBody>
      </p:sp>
      <p:sp>
        <p:nvSpPr>
          <p:cNvPr id="3" name="Content Placeholder 2"/>
          <p:cNvSpPr>
            <a:spLocks noGrp="1"/>
          </p:cNvSpPr>
          <p:nvPr>
            <p:ph idx="1"/>
          </p:nvPr>
        </p:nvSpPr>
        <p:spPr>
          <a:xfrm>
            <a:off x="457200" y="2057400"/>
            <a:ext cx="8229600" cy="4068763"/>
          </a:xfrm>
        </p:spPr>
        <p:txBody>
          <a:bodyPr>
            <a:normAutofit/>
          </a:bodyPr>
          <a:lstStyle/>
          <a:p>
            <a:r>
              <a:rPr lang="en-US" dirty="0" smtClean="0"/>
              <a:t>Perform maintenance on all handling and processing equipment in the facility to avoid dust leaks in:</a:t>
            </a:r>
          </a:p>
          <a:p>
            <a:pPr lvl="1"/>
            <a:r>
              <a:rPr lang="en-US" dirty="0" smtClean="0"/>
              <a:t>Spouts</a:t>
            </a:r>
          </a:p>
          <a:p>
            <a:pPr lvl="1"/>
            <a:r>
              <a:rPr lang="en-US" dirty="0" smtClean="0"/>
              <a:t>Bucket elevators</a:t>
            </a:r>
          </a:p>
          <a:p>
            <a:pPr lvl="1"/>
            <a:r>
              <a:rPr lang="en-US" dirty="0" smtClean="0"/>
              <a:t>Grain distributors</a:t>
            </a:r>
          </a:p>
          <a:p>
            <a:pPr lvl="1"/>
            <a:r>
              <a:rPr lang="en-US" dirty="0" smtClean="0"/>
              <a:t>Grain bins/silos</a:t>
            </a:r>
          </a:p>
          <a:p>
            <a:endParaRPr lang="en-US" dirty="0" smtClean="0"/>
          </a:p>
          <a:p>
            <a:pPr marL="585216" lvl="1" indent="0">
              <a:buNone/>
            </a:pPr>
            <a:endParaRPr lang="en-US" dirty="0"/>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17480695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914400"/>
            <a:ext cx="8229600" cy="1143000"/>
          </a:xfrm>
        </p:spPr>
        <p:txBody>
          <a:bodyPr>
            <a:normAutofit/>
          </a:bodyPr>
          <a:lstStyle/>
          <a:p>
            <a:r>
              <a:rPr lang="en-US" dirty="0"/>
              <a:t>Safeguards in Materials Handling </a:t>
            </a:r>
            <a:r>
              <a:rPr lang="en-US" dirty="0" smtClean="0"/>
              <a:t>Equipment </a:t>
            </a:r>
            <a:endParaRPr lang="en-US" dirty="0"/>
          </a:p>
        </p:txBody>
      </p:sp>
      <p:sp>
        <p:nvSpPr>
          <p:cNvPr id="6" name="Content Placeholder 5"/>
          <p:cNvSpPr>
            <a:spLocks noGrp="1"/>
          </p:cNvSpPr>
          <p:nvPr>
            <p:ph idx="1"/>
          </p:nvPr>
        </p:nvSpPr>
        <p:spPr>
          <a:xfrm>
            <a:off x="381000" y="2133600"/>
            <a:ext cx="8229600" cy="3886200"/>
          </a:xfrm>
        </p:spPr>
        <p:txBody>
          <a:bodyPr>
            <a:normAutofit/>
          </a:bodyPr>
          <a:lstStyle/>
          <a:p>
            <a:r>
              <a:rPr lang="en-US" dirty="0" smtClean="0"/>
              <a:t>Perform maintenance on handling equipment</a:t>
            </a:r>
          </a:p>
          <a:p>
            <a:pPr lvl="2"/>
            <a:r>
              <a:rPr lang="en-US" dirty="0" smtClean="0"/>
              <a:t>Change worn bearings</a:t>
            </a:r>
          </a:p>
          <a:p>
            <a:pPr lvl="2"/>
            <a:r>
              <a:rPr lang="en-US" dirty="0" smtClean="0"/>
              <a:t>Do not over-grease bearings</a:t>
            </a:r>
          </a:p>
          <a:p>
            <a:pPr lvl="2"/>
            <a:r>
              <a:rPr lang="en-US" dirty="0" smtClean="0"/>
              <a:t>Change damaged drags or screw conveyors</a:t>
            </a:r>
          </a:p>
          <a:p>
            <a:pPr lvl="2"/>
            <a:r>
              <a:rPr lang="en-US" dirty="0" smtClean="0"/>
              <a:t>Replace worn head pulleys in bucket elevators</a:t>
            </a:r>
          </a:p>
          <a:p>
            <a:pPr lvl="2"/>
            <a:r>
              <a:rPr lang="en-US" dirty="0" smtClean="0"/>
              <a:t>Repair lose metal parts in any handling equipment</a:t>
            </a:r>
          </a:p>
          <a:p>
            <a:pPr lvl="3"/>
            <a:r>
              <a:rPr lang="en-US" dirty="0" smtClean="0"/>
              <a:t>Especially important when you have grinding or milling equipment in your facility</a:t>
            </a:r>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0114717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Materials Handling Techniques  </a:t>
            </a:r>
            <a:endParaRPr lang="en-US" dirty="0"/>
          </a:p>
        </p:txBody>
      </p:sp>
      <p:sp>
        <p:nvSpPr>
          <p:cNvPr id="6" name="Content Placeholder 5"/>
          <p:cNvSpPr>
            <a:spLocks noGrp="1"/>
          </p:cNvSpPr>
          <p:nvPr>
            <p:ph idx="1"/>
          </p:nvPr>
        </p:nvSpPr>
        <p:spPr>
          <a:xfrm>
            <a:off x="457200" y="1463040"/>
            <a:ext cx="8229600" cy="4709160"/>
          </a:xfrm>
        </p:spPr>
        <p:txBody>
          <a:bodyPr>
            <a:normAutofit/>
          </a:bodyPr>
          <a:lstStyle/>
          <a:p>
            <a:r>
              <a:rPr lang="en-US" dirty="0" smtClean="0"/>
              <a:t>Use of appropriate equipment for grain conveying and handling</a:t>
            </a:r>
          </a:p>
          <a:p>
            <a:pPr lvl="1"/>
            <a:r>
              <a:rPr lang="en-US" dirty="0" smtClean="0"/>
              <a:t>Install magnets to catch metals ahead of processing equipment (Hammer mill).</a:t>
            </a:r>
          </a:p>
          <a:p>
            <a:pPr lvl="1"/>
            <a:r>
              <a:rPr lang="en-US" dirty="0"/>
              <a:t>Have </a:t>
            </a:r>
            <a:r>
              <a:rPr lang="en-US" dirty="0" smtClean="0"/>
              <a:t>easy access removal doors </a:t>
            </a:r>
            <a:r>
              <a:rPr lang="en-US" dirty="0"/>
              <a:t>for inspection at the head and bottom of the bucket elevators.</a:t>
            </a:r>
          </a:p>
          <a:p>
            <a:pPr lvl="1"/>
            <a:r>
              <a:rPr lang="en-US" dirty="0"/>
              <a:t>Make sure all motors and pulleys are </a:t>
            </a:r>
            <a:r>
              <a:rPr lang="en-US" dirty="0" smtClean="0"/>
              <a:t> properly aligned.</a:t>
            </a:r>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64062782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Materials Handling Techniques   </a:t>
            </a:r>
            <a:endParaRPr lang="en-US" dirty="0"/>
          </a:p>
        </p:txBody>
      </p:sp>
      <p:sp>
        <p:nvSpPr>
          <p:cNvPr id="3" name="Content Placeholder 2"/>
          <p:cNvSpPr>
            <a:spLocks noGrp="1"/>
          </p:cNvSpPr>
          <p:nvPr>
            <p:ph idx="1"/>
          </p:nvPr>
        </p:nvSpPr>
        <p:spPr/>
        <p:txBody>
          <a:bodyPr>
            <a:normAutofit/>
          </a:bodyPr>
          <a:lstStyle/>
          <a:p>
            <a:r>
              <a:rPr lang="en-US" dirty="0" smtClean="0"/>
              <a:t>Avoiding overload during handling</a:t>
            </a:r>
          </a:p>
          <a:p>
            <a:pPr lvl="1"/>
            <a:r>
              <a:rPr lang="en-US" dirty="0" smtClean="0"/>
              <a:t>Do not use handling equipment at the limits of their rated capacity.</a:t>
            </a:r>
          </a:p>
          <a:p>
            <a:pPr lvl="1"/>
            <a:r>
              <a:rPr lang="en-US" dirty="0" smtClean="0"/>
              <a:t>Do not overfill bucket elevator, screw and drag conveyors to avoid spills or to overload the motor. </a:t>
            </a:r>
          </a:p>
          <a:p>
            <a:pPr lvl="1"/>
            <a:r>
              <a:rPr lang="en-US" dirty="0" smtClean="0"/>
              <a:t>At transfer points, do not reduce handling capacity to avoid overflow or chokes.</a:t>
            </a:r>
          </a:p>
          <a:p>
            <a:pPr lvl="1"/>
            <a:r>
              <a:rPr lang="en-US" dirty="0" smtClean="0"/>
              <a:t>Bucket elevators shall not be jogged to clear a choked leg  (Jogging </a:t>
            </a:r>
            <a:r>
              <a:rPr lang="en-US" dirty="0"/>
              <a:t>is when an employee tries to force a loaded/choked belt to </a:t>
            </a:r>
            <a:r>
              <a:rPr lang="en-US" dirty="0" smtClean="0"/>
              <a:t>run).</a:t>
            </a:r>
            <a:endParaRPr lang="en-US" dirty="0"/>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8635261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Learning Objectives – Module II </a:t>
            </a:r>
            <a:endParaRPr lang="en-US" dirty="0"/>
          </a:p>
        </p:txBody>
      </p:sp>
      <p:sp>
        <p:nvSpPr>
          <p:cNvPr id="3" name="Footer Placeholder 2"/>
          <p:cNvSpPr>
            <a:spLocks noGrp="1"/>
          </p:cNvSpPr>
          <p:nvPr>
            <p:ph type="ftr" sz="quarter" idx="11"/>
          </p:nvPr>
        </p:nvSpPr>
        <p:spPr/>
        <p:txBody>
          <a:bodyPr/>
          <a:lstStyle/>
          <a:p>
            <a:endParaRPr lang="en-US"/>
          </a:p>
        </p:txBody>
      </p:sp>
      <p:sp>
        <p:nvSpPr>
          <p:cNvPr id="4" name="Content Placeholder 2"/>
          <p:cNvSpPr txBox="1">
            <a:spLocks/>
          </p:cNvSpPr>
          <p:nvPr/>
        </p:nvSpPr>
        <p:spPr>
          <a:xfrm>
            <a:off x="457200" y="1600200"/>
            <a:ext cx="8229600" cy="3733800"/>
          </a:xfrm>
          <a:prstGeom prst="rect">
            <a:avLst/>
          </a:prstGeom>
        </p:spPr>
        <p:txBody>
          <a:bodyPr>
            <a:normAutofit/>
          </a:bodyPr>
          <a:lstStyle/>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Char char=""/>
              <a:tabLst/>
              <a:defRPr/>
            </a:pPr>
            <a:r>
              <a:rPr lang="en-US" sz="3200" dirty="0" smtClean="0"/>
              <a:t>Understand how dust and small particles separate from grain stream</a:t>
            </a:r>
            <a:endParaRPr kumimoji="0" lang="en-US" sz="3200" i="0" u="none" strike="noStrike" kern="1200" cap="none" spc="0" normalizeH="0" baseline="0" noProof="0" dirty="0" smtClean="0">
              <a:ln>
                <a:noFill/>
              </a:ln>
              <a:solidFill>
                <a:schemeClr val="tx1"/>
              </a:solidFill>
              <a:effectLst/>
              <a:uLnTx/>
              <a:uFillTx/>
            </a:endParaRP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Char char=""/>
              <a:tabLst/>
              <a:defRPr/>
            </a:pPr>
            <a:r>
              <a:rPr kumimoji="0" lang="en-US" sz="3200" i="0" u="none" strike="noStrike" kern="1200" cap="none" spc="0" normalizeH="0" baseline="0" noProof="0" dirty="0" smtClean="0">
                <a:ln>
                  <a:noFill/>
                </a:ln>
                <a:solidFill>
                  <a:schemeClr val="tx1"/>
                </a:solidFill>
                <a:effectLst/>
                <a:uLnTx/>
                <a:uFillTx/>
              </a:rPr>
              <a:t>Learn about</a:t>
            </a:r>
            <a:r>
              <a:rPr kumimoji="0" lang="en-US" sz="3200" i="0" u="none" strike="noStrike" kern="1200" cap="none" spc="0" normalizeH="0" noProof="0" dirty="0" smtClean="0">
                <a:ln>
                  <a:noFill/>
                </a:ln>
                <a:solidFill>
                  <a:schemeClr val="tx1"/>
                </a:solidFill>
                <a:effectLst/>
                <a:uLnTx/>
                <a:uFillTx/>
              </a:rPr>
              <a:t> devices that aid unloading of grains at receiving</a:t>
            </a:r>
            <a:endParaRPr kumimoji="0" lang="en-US" sz="3200" i="0" u="none" strike="noStrike" kern="1200" cap="none" spc="0" normalizeH="0" baseline="0" noProof="0" dirty="0" smtClean="0">
              <a:ln>
                <a:noFill/>
              </a:ln>
              <a:solidFill>
                <a:schemeClr val="tx1"/>
              </a:solidFill>
              <a:effectLst/>
              <a:uLnTx/>
              <a:uFillTx/>
            </a:endParaRP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Char char=""/>
              <a:tabLst/>
              <a:defRPr/>
            </a:pPr>
            <a:r>
              <a:rPr kumimoji="0" lang="en-US" sz="3200" i="0" u="none" strike="noStrike" kern="1200" cap="none" spc="0" normalizeH="0" baseline="0" noProof="0" dirty="0" smtClean="0">
                <a:ln>
                  <a:noFill/>
                </a:ln>
                <a:solidFill>
                  <a:schemeClr val="tx1"/>
                </a:solidFill>
                <a:effectLst/>
                <a:uLnTx/>
                <a:uFillTx/>
              </a:rPr>
              <a:t>Understand the use of appropriate material</a:t>
            </a:r>
            <a:r>
              <a:rPr kumimoji="0" lang="en-US" sz="3200" i="0" u="none" strike="noStrike" kern="1200" cap="none" spc="0" normalizeH="0" noProof="0" dirty="0" smtClean="0">
                <a:ln>
                  <a:noFill/>
                </a:ln>
                <a:solidFill>
                  <a:schemeClr val="tx1"/>
                </a:solidFill>
                <a:effectLst/>
                <a:uLnTx/>
                <a:uFillTx/>
              </a:rPr>
              <a:t> handling techniques</a:t>
            </a:r>
          </a:p>
        </p:txBody>
      </p:sp>
    </p:spTree>
    <p:extLst>
      <p:ext uri="{BB962C8B-B14F-4D97-AF65-F5344CB8AC3E}">
        <p14:creationId xmlns:p14="http://schemas.microsoft.com/office/powerpoint/2010/main" val="31626269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990600"/>
            <a:ext cx="8229600" cy="1447800"/>
          </a:xfrm>
        </p:spPr>
        <p:txBody>
          <a:bodyPr>
            <a:normAutofit/>
          </a:bodyPr>
          <a:lstStyle/>
          <a:p>
            <a:pPr algn="l"/>
            <a:r>
              <a:rPr lang="en-US" dirty="0" smtClean="0"/>
              <a:t>Module III</a:t>
            </a:r>
            <a:br>
              <a:rPr lang="en-US" dirty="0" smtClean="0"/>
            </a:br>
            <a:r>
              <a:rPr lang="en-US" dirty="0" smtClean="0"/>
              <a:t>Advanced Engineering Controls</a:t>
            </a:r>
            <a:endParaRPr lang="en-US" dirty="0"/>
          </a:p>
        </p:txBody>
      </p:sp>
      <p:sp>
        <p:nvSpPr>
          <p:cNvPr id="4" name="Footer Placeholder 3"/>
          <p:cNvSpPr>
            <a:spLocks noGrp="1"/>
          </p:cNvSpPr>
          <p:nvPr>
            <p:ph type="ftr" sz="quarter" idx="11"/>
          </p:nvPr>
        </p:nvSpPr>
        <p:spPr/>
        <p:txBody>
          <a:bodyPr/>
          <a:lstStyle/>
          <a:p>
            <a:endParaRPr lang="en-US"/>
          </a:p>
        </p:txBody>
      </p:sp>
      <p:sp>
        <p:nvSpPr>
          <p:cNvPr id="5" name="TextBox 4"/>
          <p:cNvSpPr txBox="1"/>
          <p:nvPr/>
        </p:nvSpPr>
        <p:spPr>
          <a:xfrm>
            <a:off x="4996543" y="4724400"/>
            <a:ext cx="3581400" cy="276999"/>
          </a:xfrm>
          <a:prstGeom prst="rect">
            <a:avLst/>
          </a:prstGeom>
          <a:noFill/>
        </p:spPr>
        <p:txBody>
          <a:bodyPr wrap="square" rtlCol="0">
            <a:spAutoFit/>
          </a:bodyPr>
          <a:lstStyle/>
          <a:p>
            <a:r>
              <a:rPr lang="en-US" sz="1200" dirty="0"/>
              <a:t>Source: </a:t>
            </a:r>
            <a:r>
              <a:rPr lang="en-US" sz="1200" dirty="0" smtClean="0"/>
              <a:t>www.powderbulksolids.com </a:t>
            </a:r>
            <a:endParaRPr lang="en-US" sz="1200" dirty="0"/>
          </a:p>
        </p:txBody>
      </p:sp>
      <p:pic>
        <p:nvPicPr>
          <p:cNvPr id="6" name="Picture 2" title="Pentagon - Ignition, confinement of dust clowd, oxygen, combustible dust, dispersion of dust particle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29277" y="2895600"/>
            <a:ext cx="3175000"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436704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Learning Objectives – Module III</a:t>
            </a:r>
            <a:endParaRPr lang="en-US" dirty="0"/>
          </a:p>
        </p:txBody>
      </p:sp>
      <p:sp>
        <p:nvSpPr>
          <p:cNvPr id="3" name="Footer Placeholder 2"/>
          <p:cNvSpPr>
            <a:spLocks noGrp="1"/>
          </p:cNvSpPr>
          <p:nvPr>
            <p:ph type="ftr" sz="quarter" idx="11"/>
          </p:nvPr>
        </p:nvSpPr>
        <p:spPr/>
        <p:txBody>
          <a:bodyPr/>
          <a:lstStyle/>
          <a:p>
            <a:endParaRPr lang="en-US"/>
          </a:p>
        </p:txBody>
      </p:sp>
      <p:sp>
        <p:nvSpPr>
          <p:cNvPr id="4" name="Content Placeholder 2"/>
          <p:cNvSpPr txBox="1">
            <a:spLocks/>
          </p:cNvSpPr>
          <p:nvPr/>
        </p:nvSpPr>
        <p:spPr>
          <a:xfrm>
            <a:off x="457200" y="1600200"/>
            <a:ext cx="8229600" cy="3733800"/>
          </a:xfrm>
          <a:prstGeom prst="rect">
            <a:avLst/>
          </a:prstGeom>
        </p:spPr>
        <p:txBody>
          <a:bodyPr>
            <a:normAutofit/>
          </a:bodyPr>
          <a:lstStyle/>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Char char=""/>
              <a:tabLst/>
              <a:defRP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Become aware of the safety precautions</a:t>
            </a:r>
            <a:r>
              <a:rPr kumimoji="0" lang="en-US" sz="3200" b="1" i="0" u="none" strike="noStrike" kern="1200" cap="none" spc="0" normalizeH="0" noProof="0" dirty="0" smtClean="0">
                <a:ln>
                  <a:noFill/>
                </a:ln>
                <a:solidFill>
                  <a:schemeClr val="tx1"/>
                </a:solidFill>
                <a:effectLst/>
                <a:uLnTx/>
                <a:uFillTx/>
                <a:latin typeface="+mn-lt"/>
                <a:ea typeface="+mn-ea"/>
                <a:cs typeface="+mn-cs"/>
              </a:rPr>
              <a:t> available for bucket elevators</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a:t>
            </a: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Char char=""/>
              <a:tabLst/>
              <a:defRP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Learn about dust explosion suppression devices</a:t>
            </a: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None/>
              <a:tabLst/>
              <a:defRPr/>
            </a:pPr>
            <a:endParaRPr kumimoji="0" lang="en-US" sz="3200" b="1"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19975636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6200"/>
            <a:ext cx="8229600" cy="685800"/>
          </a:xfrm>
        </p:spPr>
        <p:txBody>
          <a:bodyPr>
            <a:normAutofit/>
          </a:bodyPr>
          <a:lstStyle/>
          <a:p>
            <a:r>
              <a:rPr lang="en-US" dirty="0" smtClean="0">
                <a:solidFill>
                  <a:schemeClr val="bg1"/>
                </a:solidFill>
              </a:rPr>
              <a:t>Safety Precautions</a:t>
            </a:r>
            <a:endParaRPr lang="en-US" dirty="0">
              <a:solidFill>
                <a:schemeClr val="bg1"/>
              </a:solidFill>
            </a:endParaRPr>
          </a:p>
        </p:txBody>
      </p:sp>
      <p:sp>
        <p:nvSpPr>
          <p:cNvPr id="6" name="Content Placeholder 5"/>
          <p:cNvSpPr>
            <a:spLocks noGrp="1"/>
          </p:cNvSpPr>
          <p:nvPr>
            <p:ph idx="1"/>
          </p:nvPr>
        </p:nvSpPr>
        <p:spPr>
          <a:xfrm>
            <a:off x="4953000" y="990600"/>
            <a:ext cx="4191000" cy="2971800"/>
          </a:xfrm>
        </p:spPr>
        <p:txBody>
          <a:bodyPr>
            <a:normAutofit/>
          </a:bodyPr>
          <a:lstStyle/>
          <a:p>
            <a:pPr marL="0" indent="0">
              <a:buSzPct val="100000"/>
              <a:buNone/>
            </a:pPr>
            <a:r>
              <a:rPr lang="en-US" sz="2200" dirty="0"/>
              <a:t>1. Belt speed sensors</a:t>
            </a:r>
          </a:p>
          <a:p>
            <a:pPr marL="396875" indent="-396875">
              <a:buNone/>
            </a:pPr>
            <a:r>
              <a:rPr lang="en-US" sz="2200" dirty="0"/>
              <a:t>2. Belt alignment sensors</a:t>
            </a:r>
          </a:p>
          <a:p>
            <a:pPr marL="396875" indent="-396875">
              <a:buNone/>
            </a:pPr>
            <a:r>
              <a:rPr lang="en-US" sz="2200" dirty="0"/>
              <a:t>3. Bearing temperature sensors</a:t>
            </a:r>
          </a:p>
          <a:p>
            <a:pPr marL="396875" indent="-396875">
              <a:buNone/>
            </a:pPr>
            <a:r>
              <a:rPr lang="en-US" sz="2200" dirty="0"/>
              <a:t>4. Plug switches</a:t>
            </a:r>
          </a:p>
          <a:p>
            <a:pPr marL="137160" indent="0">
              <a:buNone/>
            </a:pPr>
            <a:endParaRPr lang="en-US" sz="2200" dirty="0" smtClean="0"/>
          </a:p>
        </p:txBody>
      </p:sp>
      <p:sp>
        <p:nvSpPr>
          <p:cNvPr id="8" name="Rectangle 5"/>
          <p:cNvSpPr txBox="1">
            <a:spLocks noChangeArrowheads="1"/>
          </p:cNvSpPr>
          <p:nvPr/>
        </p:nvSpPr>
        <p:spPr>
          <a:xfrm rot="16200000">
            <a:off x="-723900" y="2781300"/>
            <a:ext cx="3200400" cy="6858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r>
              <a:rPr lang="en-US" sz="2400" smtClean="0">
                <a:latin typeface="Calibri" pitchFamily="34" charset="0"/>
              </a:rPr>
              <a:t> </a:t>
            </a:r>
            <a:r>
              <a:rPr lang="en-US" sz="2400" dirty="0" smtClean="0">
                <a:latin typeface="Calibri" pitchFamily="34" charset="0"/>
              </a:rPr>
              <a:t>Safety Devices</a:t>
            </a:r>
          </a:p>
        </p:txBody>
      </p:sp>
      <p:pic>
        <p:nvPicPr>
          <p:cNvPr id="2050" name="Picture 2" title="Picture - Safety devices in a bucket elevator to avoid dust related incidents. It is very important to have belt speed sensors, belt alignment sensors, bearing temperature sensors and plug switches to reduce the potential for sparking and avoid an explosion incident.Anytime there are sensors, it is important to stress calibration and preventative maintenance.   Ask the supplier/manufacturer to understand what the frequency of calibration and/or preventive maintenance should be.  "/>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19200" y="535259"/>
            <a:ext cx="3833813" cy="5730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630572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Sensors for Bucket Elevators</a:t>
            </a:r>
            <a:endParaRPr lang="en-US" dirty="0"/>
          </a:p>
        </p:txBody>
      </p:sp>
      <p:sp>
        <p:nvSpPr>
          <p:cNvPr id="3" name="Content Placeholder 2"/>
          <p:cNvSpPr>
            <a:spLocks noGrp="1"/>
          </p:cNvSpPr>
          <p:nvPr>
            <p:ph idx="1"/>
          </p:nvPr>
        </p:nvSpPr>
        <p:spPr/>
        <p:txBody>
          <a:bodyPr/>
          <a:lstStyle/>
          <a:p>
            <a:r>
              <a:rPr lang="en-US" dirty="0" smtClean="0"/>
              <a:t>Belt speed sensor</a:t>
            </a:r>
          </a:p>
          <a:p>
            <a:pPr lvl="1"/>
            <a:r>
              <a:rPr lang="en-US" dirty="0" smtClean="0"/>
              <a:t>10% change in speed – alarm</a:t>
            </a:r>
          </a:p>
          <a:p>
            <a:pPr lvl="1"/>
            <a:r>
              <a:rPr lang="en-US" dirty="0" smtClean="0"/>
              <a:t>20% change in speed – shut down</a:t>
            </a:r>
            <a:endParaRPr lang="en-US" dirty="0"/>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8532520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6200" y="5410200"/>
            <a:ext cx="8915400" cy="584775"/>
          </a:xfrm>
          <a:prstGeom prst="rect">
            <a:avLst/>
          </a:prstGeom>
          <a:noFill/>
        </p:spPr>
        <p:txBody>
          <a:bodyPr wrap="square" rtlCol="0">
            <a:spAutoFit/>
          </a:bodyPr>
          <a:lstStyle/>
          <a:p>
            <a:pPr algn="ctr"/>
            <a:r>
              <a:rPr lang="en-US" sz="3200" dirty="0" smtClean="0"/>
              <a:t>Grain dust explosion incidents from 2006 - 2012</a:t>
            </a:r>
            <a:endParaRPr lang="en-US" sz="3200" dirty="0"/>
          </a:p>
        </p:txBody>
      </p:sp>
      <p:graphicFrame>
        <p:nvGraphicFramePr>
          <p:cNvPr id="9" name="图表 1" title="Chart - Grain dust explosion incidents from 2006-2012"/>
          <p:cNvGraphicFramePr>
            <a:graphicFrameLocks noGrp="1"/>
          </p:cNvGraphicFramePr>
          <p:nvPr>
            <p:extLst>
              <p:ext uri="{D42A27DB-BD31-4B8C-83A1-F6EECF244321}">
                <p14:modId xmlns:p14="http://schemas.microsoft.com/office/powerpoint/2010/main" val="4038486137"/>
              </p:ext>
            </p:extLst>
          </p:nvPr>
        </p:nvGraphicFramePr>
        <p:xfrm>
          <a:off x="76200" y="422910"/>
          <a:ext cx="8915400" cy="497205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5181600" y="6172200"/>
            <a:ext cx="3810000" cy="369332"/>
          </a:xfrm>
          <a:prstGeom prst="rect">
            <a:avLst/>
          </a:prstGeom>
          <a:noFill/>
        </p:spPr>
        <p:txBody>
          <a:bodyPr wrap="square" rtlCol="0">
            <a:spAutoFit/>
          </a:bodyPr>
          <a:lstStyle/>
          <a:p>
            <a:r>
              <a:rPr lang="en-US" dirty="0" smtClean="0">
                <a:solidFill>
                  <a:schemeClr val="bg1"/>
                </a:solidFill>
              </a:rPr>
              <a:t>Source: KSU &amp; NGFA, 2013</a:t>
            </a:r>
            <a:endParaRPr lang="en-US" dirty="0">
              <a:solidFill>
                <a:schemeClr val="bg1"/>
              </a:solidFill>
            </a:endParaRPr>
          </a:p>
        </p:txBody>
      </p:sp>
      <p:sp>
        <p:nvSpPr>
          <p:cNvPr id="3" name="Title 2" hidden="1"/>
          <p:cNvSpPr>
            <a:spLocks noGrp="1"/>
          </p:cNvSpPr>
          <p:nvPr>
            <p:ph type="title"/>
          </p:nvPr>
        </p:nvSpPr>
        <p:spPr/>
        <p:txBody>
          <a:bodyPr/>
          <a:lstStyle/>
          <a:p>
            <a:r>
              <a:rPr lang="en-US" dirty="0" smtClean="0"/>
              <a:t>Grain dust explosion incidents from 2006-2012</a:t>
            </a:r>
            <a:endParaRPr lang="en-US" dirty="0"/>
          </a:p>
        </p:txBody>
      </p:sp>
      <p:sp>
        <p:nvSpPr>
          <p:cNvPr id="4" name="Content Placeholder 3" hidden="1"/>
          <p:cNvSpPr>
            <a:spLocks noGrp="1"/>
          </p:cNvSpPr>
          <p:nvPr>
            <p:ph idx="1"/>
          </p:nvPr>
        </p:nvSpPr>
        <p:spPr/>
        <p:txBody>
          <a:bodyPr/>
          <a:lstStyle/>
          <a:p>
            <a:endParaRPr lang="en-US" dirty="0"/>
          </a:p>
        </p:txBody>
      </p:sp>
    </p:spTree>
    <p:extLst>
      <p:ext uri="{BB962C8B-B14F-4D97-AF65-F5344CB8AC3E}">
        <p14:creationId xmlns:p14="http://schemas.microsoft.com/office/powerpoint/2010/main" val="322330203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Sensors </a:t>
            </a:r>
            <a:r>
              <a:rPr lang="en-US" dirty="0"/>
              <a:t>for Bucket </a:t>
            </a:r>
            <a:r>
              <a:rPr lang="en-US" dirty="0" smtClean="0"/>
              <a:t>Elevators </a:t>
            </a:r>
            <a:endParaRPr lang="en-US" dirty="0"/>
          </a:p>
        </p:txBody>
      </p:sp>
      <p:sp>
        <p:nvSpPr>
          <p:cNvPr id="3" name="Content Placeholder 2"/>
          <p:cNvSpPr>
            <a:spLocks noGrp="1"/>
          </p:cNvSpPr>
          <p:nvPr>
            <p:ph idx="1"/>
          </p:nvPr>
        </p:nvSpPr>
        <p:spPr/>
        <p:txBody>
          <a:bodyPr/>
          <a:lstStyle/>
          <a:p>
            <a:r>
              <a:rPr lang="en-US" dirty="0" smtClean="0"/>
              <a:t>Belt alignment sensor</a:t>
            </a:r>
          </a:p>
          <a:p>
            <a:pPr lvl="1"/>
            <a:r>
              <a:rPr lang="en-US" dirty="0" smtClean="0"/>
              <a:t>Non-contact </a:t>
            </a:r>
            <a:r>
              <a:rPr lang="en-US" dirty="0"/>
              <a:t>magnetic </a:t>
            </a:r>
            <a:r>
              <a:rPr lang="en-US" dirty="0" smtClean="0"/>
              <a:t>sensor </a:t>
            </a:r>
          </a:p>
          <a:p>
            <a:pPr lvl="1"/>
            <a:r>
              <a:rPr lang="en-US" dirty="0" smtClean="0"/>
              <a:t>Not </a:t>
            </a:r>
            <a:r>
              <a:rPr lang="en-US" dirty="0"/>
              <a:t>affected by dust or material build </a:t>
            </a:r>
            <a:r>
              <a:rPr lang="en-US" dirty="0" smtClean="0"/>
              <a:t>up</a:t>
            </a:r>
            <a:endParaRPr lang="en-US" dirty="0"/>
          </a:p>
          <a:p>
            <a:pPr lvl="1"/>
            <a:r>
              <a:rPr lang="en-US" dirty="0"/>
              <a:t>Adjustable Sensing Range of 1 to 3 Inches</a:t>
            </a:r>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0835906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Sensors </a:t>
            </a:r>
            <a:r>
              <a:rPr lang="en-US" dirty="0"/>
              <a:t>for Bucket </a:t>
            </a:r>
            <a:r>
              <a:rPr lang="en-US" dirty="0" smtClean="0"/>
              <a:t>Elevators  </a:t>
            </a:r>
            <a:endParaRPr lang="en-US" dirty="0"/>
          </a:p>
        </p:txBody>
      </p:sp>
      <p:sp>
        <p:nvSpPr>
          <p:cNvPr id="3" name="Content Placeholder 2"/>
          <p:cNvSpPr>
            <a:spLocks noGrp="1"/>
          </p:cNvSpPr>
          <p:nvPr>
            <p:ph idx="1"/>
          </p:nvPr>
        </p:nvSpPr>
        <p:spPr>
          <a:xfrm>
            <a:off x="457200" y="1600200"/>
            <a:ext cx="5181600" cy="4525963"/>
          </a:xfrm>
        </p:spPr>
        <p:txBody>
          <a:bodyPr/>
          <a:lstStyle/>
          <a:p>
            <a:r>
              <a:rPr lang="en-US" dirty="0" smtClean="0"/>
              <a:t>Bearing temperature sensor</a:t>
            </a:r>
          </a:p>
        </p:txBody>
      </p:sp>
      <p:sp>
        <p:nvSpPr>
          <p:cNvPr id="4" name="Footer Placeholder 3"/>
          <p:cNvSpPr>
            <a:spLocks noGrp="1"/>
          </p:cNvSpPr>
          <p:nvPr>
            <p:ph type="ftr" sz="quarter" idx="11"/>
          </p:nvPr>
        </p:nvSpPr>
        <p:spPr/>
        <p:txBody>
          <a:bodyPr/>
          <a:lstStyle/>
          <a:p>
            <a:endParaRPr lang="en-US"/>
          </a:p>
        </p:txBody>
      </p:sp>
      <p:pic>
        <p:nvPicPr>
          <p:cNvPr id="4098" name="Picture 2" title="Figure - Bearing temperature sensors – Continuous use of bucket elevator system (without proper maintenance) could increase the temperature of bearings. This could result in generation of a spark leading to primary explosion of dust collected in head section.Plug switches – Plug switches should be used to avoid overload of materials.  "/>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743200" y="2392580"/>
            <a:ext cx="3390900" cy="2409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2768600" y="4937228"/>
            <a:ext cx="3352800" cy="369332"/>
          </a:xfrm>
          <a:prstGeom prst="rect">
            <a:avLst/>
          </a:prstGeom>
        </p:spPr>
        <p:txBody>
          <a:bodyPr wrap="square">
            <a:spAutoFit/>
          </a:bodyPr>
          <a:lstStyle/>
          <a:p>
            <a:r>
              <a:rPr lang="en-US" dirty="0" smtClean="0"/>
              <a:t>Source: www.directindustry.com</a:t>
            </a:r>
            <a:endParaRPr lang="en-US" dirty="0"/>
          </a:p>
        </p:txBody>
      </p:sp>
    </p:spTree>
    <p:extLst>
      <p:ext uri="{BB962C8B-B14F-4D97-AF65-F5344CB8AC3E}">
        <p14:creationId xmlns:p14="http://schemas.microsoft.com/office/powerpoint/2010/main" val="397040783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title="Figure - Explosion Suppression Systems - "/>
          <p:cNvSpPr>
            <a:spLocks noGrp="1"/>
          </p:cNvSpPr>
          <p:nvPr>
            <p:ph type="title"/>
          </p:nvPr>
        </p:nvSpPr>
        <p:spPr>
          <a:xfrm>
            <a:off x="498401" y="533400"/>
            <a:ext cx="8229600" cy="1143000"/>
          </a:xfrm>
        </p:spPr>
        <p:txBody>
          <a:bodyPr>
            <a:normAutofit/>
          </a:bodyPr>
          <a:lstStyle/>
          <a:p>
            <a:r>
              <a:rPr lang="en-US" dirty="0" smtClean="0"/>
              <a:t>Explosion Suppression Systems</a:t>
            </a:r>
            <a:endParaRPr lang="en-US" dirty="0"/>
          </a:p>
        </p:txBody>
      </p:sp>
      <p:sp>
        <p:nvSpPr>
          <p:cNvPr id="6" name="Content Placeholder 5"/>
          <p:cNvSpPr>
            <a:spLocks noGrp="1"/>
          </p:cNvSpPr>
          <p:nvPr>
            <p:ph idx="1"/>
          </p:nvPr>
        </p:nvSpPr>
        <p:spPr>
          <a:xfrm>
            <a:off x="304800" y="1524000"/>
            <a:ext cx="8534400" cy="4709160"/>
          </a:xfrm>
        </p:spPr>
        <p:txBody>
          <a:bodyPr/>
          <a:lstStyle/>
          <a:p>
            <a:pPr marL="137160" indent="0">
              <a:buNone/>
            </a:pPr>
            <a:r>
              <a:rPr lang="en-US" b="1" dirty="0" smtClean="0"/>
              <a:t>Depending on the industry and end use of grains:</a:t>
            </a:r>
          </a:p>
          <a:p>
            <a:r>
              <a:rPr lang="en-US" dirty="0" smtClean="0"/>
              <a:t>Oil </a:t>
            </a:r>
            <a:r>
              <a:rPr lang="en-US" dirty="0"/>
              <a:t>suppression systems</a:t>
            </a:r>
          </a:p>
          <a:p>
            <a:r>
              <a:rPr lang="en-US" dirty="0" smtClean="0"/>
              <a:t>Dry chemical suppression systems</a:t>
            </a:r>
          </a:p>
          <a:p>
            <a:r>
              <a:rPr lang="en-US" dirty="0" smtClean="0"/>
              <a:t>Pressure containment</a:t>
            </a:r>
            <a:endParaRPr lang="en-US" dirty="0"/>
          </a:p>
        </p:txBody>
      </p:sp>
      <p:sp>
        <p:nvSpPr>
          <p:cNvPr id="4" name="Footer Placeholder 3"/>
          <p:cNvSpPr>
            <a:spLocks noGrp="1"/>
          </p:cNvSpPr>
          <p:nvPr>
            <p:ph type="ftr" sz="quarter" idx="11"/>
          </p:nvPr>
        </p:nvSpPr>
        <p:spPr/>
        <p:txBody>
          <a:bodyPr/>
          <a:lstStyle/>
          <a:p>
            <a:endParaRPr lang="en-US"/>
          </a:p>
        </p:txBody>
      </p:sp>
      <p:pic>
        <p:nvPicPr>
          <p:cNvPr id="3074" name="Picture 2" title="Figure - In general, these are the three suppression or containment systems used by the industry to either suppress dust or to contain an explosion. Use of these systems depend on the end use of grains, the facility design and the type of equipment. In the following slides, we will have a detailed view on the suppression system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49101" y="3962400"/>
            <a:ext cx="2573583" cy="1844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174293" y="5783941"/>
            <a:ext cx="3569657" cy="261610"/>
          </a:xfrm>
          <a:prstGeom prst="rect">
            <a:avLst/>
          </a:prstGeom>
          <a:noFill/>
        </p:spPr>
        <p:txBody>
          <a:bodyPr wrap="square" rtlCol="0">
            <a:spAutoFit/>
          </a:bodyPr>
          <a:lstStyle/>
          <a:p>
            <a:pPr algn="r"/>
            <a:r>
              <a:rPr lang="en-US" sz="1100" dirty="0" smtClean="0"/>
              <a:t>Source: Johnson, Powder and Bulk Engineering, 2012</a:t>
            </a:r>
            <a:endParaRPr lang="en-US" sz="1100" dirty="0"/>
          </a:p>
        </p:txBody>
      </p:sp>
    </p:spTree>
    <p:extLst>
      <p:ext uri="{BB962C8B-B14F-4D97-AF65-F5344CB8AC3E}">
        <p14:creationId xmlns:p14="http://schemas.microsoft.com/office/powerpoint/2010/main" val="274215873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7282" name="Rectangle 2"/>
          <p:cNvSpPr>
            <a:spLocks noGrp="1" noChangeArrowheads="1"/>
          </p:cNvSpPr>
          <p:nvPr>
            <p:ph type="title"/>
          </p:nvPr>
        </p:nvSpPr>
        <p:spPr/>
        <p:txBody>
          <a:bodyPr>
            <a:normAutofit/>
          </a:bodyPr>
          <a:lstStyle/>
          <a:p>
            <a:r>
              <a:rPr lang="en-US" altLang="en-US" dirty="0" smtClean="0"/>
              <a:t>Dust Explosion </a:t>
            </a:r>
            <a:r>
              <a:rPr lang="en-US" altLang="en-US" dirty="0"/>
              <a:t>Protection Options</a:t>
            </a:r>
          </a:p>
        </p:txBody>
      </p:sp>
      <p:grpSp>
        <p:nvGrpSpPr>
          <p:cNvPr id="1377319" name="Group 39" title="Figure - Dust explosion protection options - containment"/>
          <p:cNvGrpSpPr>
            <a:grpSpLocks/>
          </p:cNvGrpSpPr>
          <p:nvPr/>
        </p:nvGrpSpPr>
        <p:grpSpPr bwMode="auto">
          <a:xfrm>
            <a:off x="457200" y="1804988"/>
            <a:ext cx="1492250" cy="1419225"/>
            <a:chOff x="288" y="1266"/>
            <a:chExt cx="940" cy="894"/>
          </a:xfrm>
        </p:grpSpPr>
        <p:grpSp>
          <p:nvGrpSpPr>
            <p:cNvPr id="1377285" name="Group 5"/>
            <p:cNvGrpSpPr>
              <a:grpSpLocks noChangeAspect="1"/>
            </p:cNvGrpSpPr>
            <p:nvPr/>
          </p:nvGrpSpPr>
          <p:grpSpPr bwMode="auto">
            <a:xfrm>
              <a:off x="391" y="1420"/>
              <a:ext cx="755" cy="675"/>
              <a:chOff x="4759" y="2312"/>
              <a:chExt cx="473" cy="473"/>
            </a:xfrm>
          </p:grpSpPr>
          <p:sp>
            <p:nvSpPr>
              <p:cNvPr id="1377286" name="AutoShape 6"/>
              <p:cNvSpPr>
                <a:spLocks noChangeAspect="1" noChangeArrowheads="1"/>
              </p:cNvSpPr>
              <p:nvPr/>
            </p:nvSpPr>
            <p:spPr bwMode="auto">
              <a:xfrm>
                <a:off x="4759" y="2312"/>
                <a:ext cx="473" cy="473"/>
              </a:xfrm>
              <a:prstGeom prst="star16">
                <a:avLst>
                  <a:gd name="adj" fmla="val 37500"/>
                </a:avLst>
              </a:prstGeom>
              <a:gradFill rotWithShape="0">
                <a:gsLst>
                  <a:gs pos="0">
                    <a:srgbClr val="FFFF99"/>
                  </a:gs>
                  <a:gs pos="100000">
                    <a:srgbClr val="FFCC66"/>
                  </a:gs>
                </a:gsLst>
                <a:path path="shape">
                  <a:fillToRect l="50000" t="50000" r="50000" b="50000"/>
                </a:path>
              </a:gradFill>
              <a:ln w="9525">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7287" name="AutoShape 7"/>
              <p:cNvSpPr>
                <a:spLocks noChangeAspect="1" noChangeArrowheads="1"/>
              </p:cNvSpPr>
              <p:nvPr/>
            </p:nvSpPr>
            <p:spPr bwMode="auto">
              <a:xfrm>
                <a:off x="4939" y="2508"/>
                <a:ext cx="118" cy="87"/>
              </a:xfrm>
              <a:prstGeom prst="lightningBol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377291" name="AutoShape 11"/>
            <p:cNvSpPr>
              <a:spLocks noChangeArrowheads="1"/>
            </p:cNvSpPr>
            <p:nvPr/>
          </p:nvSpPr>
          <p:spPr bwMode="auto">
            <a:xfrm>
              <a:off x="288" y="1266"/>
              <a:ext cx="940" cy="894"/>
            </a:xfrm>
            <a:prstGeom prst="pentagon">
              <a:avLst/>
            </a:prstGeom>
            <a:noFill/>
            <a:ln w="76200" algn="ctr">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77363" name="Group 83" title="Figure - Dust explosion protection options - deflagration venting"/>
          <p:cNvGrpSpPr>
            <a:grpSpLocks/>
          </p:cNvGrpSpPr>
          <p:nvPr/>
        </p:nvGrpSpPr>
        <p:grpSpPr bwMode="auto">
          <a:xfrm>
            <a:off x="2433638" y="1549400"/>
            <a:ext cx="1652587" cy="1674813"/>
            <a:chOff x="1533" y="976"/>
            <a:chExt cx="1041" cy="1055"/>
          </a:xfrm>
        </p:grpSpPr>
        <p:sp>
          <p:nvSpPr>
            <p:cNvPr id="1377295" name="AutoShape 15"/>
            <p:cNvSpPr>
              <a:spLocks noChangeArrowheads="1"/>
            </p:cNvSpPr>
            <p:nvPr/>
          </p:nvSpPr>
          <p:spPr bwMode="auto">
            <a:xfrm>
              <a:off x="1533" y="1137"/>
              <a:ext cx="940" cy="894"/>
            </a:xfrm>
            <a:prstGeom prst="pentagon">
              <a:avLst/>
            </a:prstGeom>
            <a:noFill/>
            <a:ln w="38100" algn="ctr">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7303" name="Line 23"/>
            <p:cNvSpPr>
              <a:spLocks noChangeShapeType="1"/>
            </p:cNvSpPr>
            <p:nvPr/>
          </p:nvSpPr>
          <p:spPr bwMode="auto">
            <a:xfrm>
              <a:off x="2031" y="1161"/>
              <a:ext cx="372" cy="264"/>
            </a:xfrm>
            <a:prstGeom prst="line">
              <a:avLst/>
            </a:prstGeom>
            <a:noFill/>
            <a:ln w="571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7301" name="Arc 21"/>
            <p:cNvSpPr>
              <a:spLocks/>
            </p:cNvSpPr>
            <p:nvPr/>
          </p:nvSpPr>
          <p:spPr bwMode="auto">
            <a:xfrm rot="1160320" flipV="1">
              <a:off x="2048" y="976"/>
              <a:ext cx="118" cy="200"/>
            </a:xfrm>
            <a:custGeom>
              <a:avLst/>
              <a:gdLst>
                <a:gd name="G0" fmla="+- 1107 0 0"/>
                <a:gd name="G1" fmla="+- 21600 0 0"/>
                <a:gd name="G2" fmla="+- 21600 0 0"/>
                <a:gd name="T0" fmla="*/ 0 w 22707"/>
                <a:gd name="T1" fmla="*/ 28 h 32804"/>
                <a:gd name="T2" fmla="*/ 19574 w 22707"/>
                <a:gd name="T3" fmla="*/ 32804 h 32804"/>
                <a:gd name="T4" fmla="*/ 1107 w 22707"/>
                <a:gd name="T5" fmla="*/ 21600 h 32804"/>
              </a:gdLst>
              <a:ahLst/>
              <a:cxnLst>
                <a:cxn ang="0">
                  <a:pos x="T0" y="T1"/>
                </a:cxn>
                <a:cxn ang="0">
                  <a:pos x="T2" y="T3"/>
                </a:cxn>
                <a:cxn ang="0">
                  <a:pos x="T4" y="T5"/>
                </a:cxn>
              </a:cxnLst>
              <a:rect l="0" t="0" r="r" b="b"/>
              <a:pathLst>
                <a:path w="22707" h="32804" fill="none" extrusionOk="0">
                  <a:moveTo>
                    <a:pt x="0" y="28"/>
                  </a:moveTo>
                  <a:cubicBezTo>
                    <a:pt x="368" y="9"/>
                    <a:pt x="737" y="-1"/>
                    <a:pt x="1107" y="0"/>
                  </a:cubicBezTo>
                  <a:cubicBezTo>
                    <a:pt x="13036" y="0"/>
                    <a:pt x="22707" y="9670"/>
                    <a:pt x="22707" y="21600"/>
                  </a:cubicBezTo>
                  <a:cubicBezTo>
                    <a:pt x="22707" y="25550"/>
                    <a:pt x="21623" y="29426"/>
                    <a:pt x="19574" y="32804"/>
                  </a:cubicBezTo>
                </a:path>
                <a:path w="22707" h="32804" stroke="0" extrusionOk="0">
                  <a:moveTo>
                    <a:pt x="0" y="28"/>
                  </a:moveTo>
                  <a:cubicBezTo>
                    <a:pt x="368" y="9"/>
                    <a:pt x="737" y="-1"/>
                    <a:pt x="1107" y="0"/>
                  </a:cubicBezTo>
                  <a:cubicBezTo>
                    <a:pt x="13036" y="0"/>
                    <a:pt x="22707" y="9670"/>
                    <a:pt x="22707" y="21600"/>
                  </a:cubicBezTo>
                  <a:cubicBezTo>
                    <a:pt x="22707" y="25550"/>
                    <a:pt x="21623" y="29426"/>
                    <a:pt x="19574" y="32804"/>
                  </a:cubicBezTo>
                  <a:lnTo>
                    <a:pt x="1107" y="21600"/>
                  </a:lnTo>
                  <a:close/>
                </a:path>
              </a:pathLst>
            </a:custGeom>
            <a:noFill/>
            <a:ln w="38100">
              <a:solidFill>
                <a:srgbClr val="CC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7302" name="Arc 22"/>
            <p:cNvSpPr>
              <a:spLocks/>
            </p:cNvSpPr>
            <p:nvPr/>
          </p:nvSpPr>
          <p:spPr bwMode="auto">
            <a:xfrm rot="4024427" flipH="1" flipV="1">
              <a:off x="2430" y="1259"/>
              <a:ext cx="99" cy="189"/>
            </a:xfrm>
            <a:custGeom>
              <a:avLst/>
              <a:gdLst>
                <a:gd name="G0" fmla="+- 1107 0 0"/>
                <a:gd name="G1" fmla="+- 21600 0 0"/>
                <a:gd name="G2" fmla="+- 21600 0 0"/>
                <a:gd name="T0" fmla="*/ 0 w 22707"/>
                <a:gd name="T1" fmla="*/ 28 h 31040"/>
                <a:gd name="T2" fmla="*/ 20535 w 22707"/>
                <a:gd name="T3" fmla="*/ 31040 h 31040"/>
                <a:gd name="T4" fmla="*/ 1107 w 22707"/>
                <a:gd name="T5" fmla="*/ 21600 h 31040"/>
              </a:gdLst>
              <a:ahLst/>
              <a:cxnLst>
                <a:cxn ang="0">
                  <a:pos x="T0" y="T1"/>
                </a:cxn>
                <a:cxn ang="0">
                  <a:pos x="T2" y="T3"/>
                </a:cxn>
                <a:cxn ang="0">
                  <a:pos x="T4" y="T5"/>
                </a:cxn>
              </a:cxnLst>
              <a:rect l="0" t="0" r="r" b="b"/>
              <a:pathLst>
                <a:path w="22707" h="31040" fill="none" extrusionOk="0">
                  <a:moveTo>
                    <a:pt x="0" y="28"/>
                  </a:moveTo>
                  <a:cubicBezTo>
                    <a:pt x="368" y="9"/>
                    <a:pt x="737" y="-1"/>
                    <a:pt x="1107" y="0"/>
                  </a:cubicBezTo>
                  <a:cubicBezTo>
                    <a:pt x="13036" y="0"/>
                    <a:pt x="22707" y="9670"/>
                    <a:pt x="22707" y="21600"/>
                  </a:cubicBezTo>
                  <a:cubicBezTo>
                    <a:pt x="22707" y="24870"/>
                    <a:pt x="21964" y="28098"/>
                    <a:pt x="20534" y="31039"/>
                  </a:cubicBezTo>
                </a:path>
                <a:path w="22707" h="31040" stroke="0" extrusionOk="0">
                  <a:moveTo>
                    <a:pt x="0" y="28"/>
                  </a:moveTo>
                  <a:cubicBezTo>
                    <a:pt x="368" y="9"/>
                    <a:pt x="737" y="-1"/>
                    <a:pt x="1107" y="0"/>
                  </a:cubicBezTo>
                  <a:cubicBezTo>
                    <a:pt x="13036" y="0"/>
                    <a:pt x="22707" y="9670"/>
                    <a:pt x="22707" y="21600"/>
                  </a:cubicBezTo>
                  <a:cubicBezTo>
                    <a:pt x="22707" y="24870"/>
                    <a:pt x="21964" y="28098"/>
                    <a:pt x="20534" y="31039"/>
                  </a:cubicBezTo>
                  <a:lnTo>
                    <a:pt x="1107" y="21600"/>
                  </a:lnTo>
                  <a:close/>
                </a:path>
              </a:pathLst>
            </a:custGeom>
            <a:noFill/>
            <a:ln w="38100">
              <a:solidFill>
                <a:srgbClr val="CC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77298" name="Group 18"/>
            <p:cNvGrpSpPr>
              <a:grpSpLocks noChangeAspect="1"/>
            </p:cNvGrpSpPr>
            <p:nvPr/>
          </p:nvGrpSpPr>
          <p:grpSpPr bwMode="auto">
            <a:xfrm>
              <a:off x="1660" y="1244"/>
              <a:ext cx="745" cy="667"/>
              <a:chOff x="4759" y="2312"/>
              <a:chExt cx="473" cy="473"/>
            </a:xfrm>
          </p:grpSpPr>
          <p:sp>
            <p:nvSpPr>
              <p:cNvPr id="1377299" name="AutoShape 19"/>
              <p:cNvSpPr>
                <a:spLocks noChangeAspect="1" noChangeArrowheads="1"/>
              </p:cNvSpPr>
              <p:nvPr/>
            </p:nvSpPr>
            <p:spPr bwMode="auto">
              <a:xfrm>
                <a:off x="4759" y="2312"/>
                <a:ext cx="473" cy="473"/>
              </a:xfrm>
              <a:prstGeom prst="star16">
                <a:avLst>
                  <a:gd name="adj" fmla="val 37500"/>
                </a:avLst>
              </a:prstGeom>
              <a:gradFill rotWithShape="0">
                <a:gsLst>
                  <a:gs pos="0">
                    <a:srgbClr val="FFFF99"/>
                  </a:gs>
                  <a:gs pos="100000">
                    <a:srgbClr val="FFCC66"/>
                  </a:gs>
                </a:gsLst>
                <a:path path="shape">
                  <a:fillToRect l="50000" t="50000" r="50000" b="50000"/>
                </a:path>
              </a:gradFill>
              <a:ln w="9525">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7300" name="AutoShape 20"/>
              <p:cNvSpPr>
                <a:spLocks noChangeAspect="1" noChangeArrowheads="1"/>
              </p:cNvSpPr>
              <p:nvPr/>
            </p:nvSpPr>
            <p:spPr bwMode="auto">
              <a:xfrm>
                <a:off x="4939" y="2508"/>
                <a:ext cx="118" cy="87"/>
              </a:xfrm>
              <a:prstGeom prst="lightningBol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377361" name="Group 81" title="Figure - Dust explosion protection options - oxidant reduction"/>
          <p:cNvGrpSpPr>
            <a:grpSpLocks/>
          </p:cNvGrpSpPr>
          <p:nvPr/>
        </p:nvGrpSpPr>
        <p:grpSpPr bwMode="auto">
          <a:xfrm>
            <a:off x="6550025" y="1804988"/>
            <a:ext cx="1492250" cy="1419225"/>
            <a:chOff x="4126" y="1137"/>
            <a:chExt cx="940" cy="894"/>
          </a:xfrm>
        </p:grpSpPr>
        <p:pic>
          <p:nvPicPr>
            <p:cNvPr id="1377318" name="Picture 38" descr="k431534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21" y="1673"/>
              <a:ext cx="267" cy="322"/>
            </a:xfrm>
            <a:prstGeom prst="rect">
              <a:avLst/>
            </a:prstGeom>
            <a:noFill/>
            <a:extLst>
              <a:ext uri="{909E8E84-426E-40DD-AFC4-6F175D3DCCD1}">
                <a14:hiddenFill xmlns:a14="http://schemas.microsoft.com/office/drawing/2010/main">
                  <a:solidFill>
                    <a:srgbClr val="FFFFFF"/>
                  </a:solidFill>
                </a14:hiddenFill>
              </a:ext>
            </a:extLst>
          </p:spPr>
        </p:pic>
        <p:sp>
          <p:nvSpPr>
            <p:cNvPr id="1377297" name="AutoShape 17"/>
            <p:cNvSpPr>
              <a:spLocks noChangeArrowheads="1"/>
            </p:cNvSpPr>
            <p:nvPr/>
          </p:nvSpPr>
          <p:spPr bwMode="auto">
            <a:xfrm>
              <a:off x="4126" y="1137"/>
              <a:ext cx="940" cy="894"/>
            </a:xfrm>
            <a:prstGeom prst="pentagon">
              <a:avLst/>
            </a:prstGeom>
            <a:noFill/>
            <a:ln w="38100" algn="ctr">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7308" name="Text Box 28"/>
            <p:cNvSpPr txBox="1">
              <a:spLocks noChangeArrowheads="1"/>
            </p:cNvSpPr>
            <p:nvPr/>
          </p:nvSpPr>
          <p:spPr bwMode="auto">
            <a:xfrm>
              <a:off x="4419" y="1469"/>
              <a:ext cx="340" cy="288"/>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t>N</a:t>
              </a:r>
              <a:r>
                <a:rPr lang="en-US" altLang="en-US" sz="2400" baseline="-25000"/>
                <a:t>2</a:t>
              </a:r>
            </a:p>
          </p:txBody>
        </p:sp>
      </p:grpSp>
      <p:grpSp>
        <p:nvGrpSpPr>
          <p:cNvPr id="1377321" name="Group 41" title="Figure - Dust explosion protection options - supression"/>
          <p:cNvGrpSpPr>
            <a:grpSpLocks/>
          </p:cNvGrpSpPr>
          <p:nvPr/>
        </p:nvGrpSpPr>
        <p:grpSpPr bwMode="auto">
          <a:xfrm>
            <a:off x="4572000" y="1690688"/>
            <a:ext cx="1492250" cy="1533525"/>
            <a:chOff x="2640" y="1200"/>
            <a:chExt cx="940" cy="966"/>
          </a:xfrm>
        </p:grpSpPr>
        <p:sp>
          <p:nvSpPr>
            <p:cNvPr id="1377316" name="Freeform 36" descr="Parchment"/>
            <p:cNvSpPr>
              <a:spLocks/>
            </p:cNvSpPr>
            <p:nvPr/>
          </p:nvSpPr>
          <p:spPr bwMode="auto">
            <a:xfrm>
              <a:off x="2875" y="1423"/>
              <a:ext cx="610" cy="563"/>
            </a:xfrm>
            <a:custGeom>
              <a:avLst/>
              <a:gdLst>
                <a:gd name="T0" fmla="*/ 431 w 610"/>
                <a:gd name="T1" fmla="*/ 5 h 563"/>
                <a:gd name="T2" fmla="*/ 401 w 610"/>
                <a:gd name="T3" fmla="*/ 29 h 563"/>
                <a:gd name="T4" fmla="*/ 347 w 610"/>
                <a:gd name="T5" fmla="*/ 59 h 563"/>
                <a:gd name="T6" fmla="*/ 293 w 610"/>
                <a:gd name="T7" fmla="*/ 23 h 563"/>
                <a:gd name="T8" fmla="*/ 227 w 610"/>
                <a:gd name="T9" fmla="*/ 29 h 563"/>
                <a:gd name="T10" fmla="*/ 221 w 610"/>
                <a:gd name="T11" fmla="*/ 47 h 563"/>
                <a:gd name="T12" fmla="*/ 203 w 610"/>
                <a:gd name="T13" fmla="*/ 53 h 563"/>
                <a:gd name="T14" fmla="*/ 89 w 610"/>
                <a:gd name="T15" fmla="*/ 47 h 563"/>
                <a:gd name="T16" fmla="*/ 83 w 610"/>
                <a:gd name="T17" fmla="*/ 107 h 563"/>
                <a:gd name="T18" fmla="*/ 23 w 610"/>
                <a:gd name="T19" fmla="*/ 113 h 563"/>
                <a:gd name="T20" fmla="*/ 5 w 610"/>
                <a:gd name="T21" fmla="*/ 149 h 563"/>
                <a:gd name="T22" fmla="*/ 11 w 610"/>
                <a:gd name="T23" fmla="*/ 215 h 563"/>
                <a:gd name="T24" fmla="*/ 29 w 610"/>
                <a:gd name="T25" fmla="*/ 221 h 563"/>
                <a:gd name="T26" fmla="*/ 17 w 610"/>
                <a:gd name="T27" fmla="*/ 263 h 563"/>
                <a:gd name="T28" fmla="*/ 77 w 610"/>
                <a:gd name="T29" fmla="*/ 359 h 563"/>
                <a:gd name="T30" fmla="*/ 47 w 610"/>
                <a:gd name="T31" fmla="*/ 347 h 563"/>
                <a:gd name="T32" fmla="*/ 29 w 610"/>
                <a:gd name="T33" fmla="*/ 383 h 563"/>
                <a:gd name="T34" fmla="*/ 95 w 610"/>
                <a:gd name="T35" fmla="*/ 467 h 563"/>
                <a:gd name="T36" fmla="*/ 107 w 610"/>
                <a:gd name="T37" fmla="*/ 563 h 563"/>
                <a:gd name="T38" fmla="*/ 233 w 610"/>
                <a:gd name="T39" fmla="*/ 539 h 563"/>
                <a:gd name="T40" fmla="*/ 287 w 610"/>
                <a:gd name="T41" fmla="*/ 545 h 563"/>
                <a:gd name="T42" fmla="*/ 395 w 610"/>
                <a:gd name="T43" fmla="*/ 515 h 563"/>
                <a:gd name="T44" fmla="*/ 413 w 610"/>
                <a:gd name="T45" fmla="*/ 509 h 563"/>
                <a:gd name="T46" fmla="*/ 431 w 610"/>
                <a:gd name="T47" fmla="*/ 527 h 563"/>
                <a:gd name="T48" fmla="*/ 515 w 610"/>
                <a:gd name="T49" fmla="*/ 485 h 563"/>
                <a:gd name="T50" fmla="*/ 521 w 610"/>
                <a:gd name="T51" fmla="*/ 467 h 563"/>
                <a:gd name="T52" fmla="*/ 515 w 610"/>
                <a:gd name="T53" fmla="*/ 353 h 563"/>
                <a:gd name="T54" fmla="*/ 539 w 610"/>
                <a:gd name="T55" fmla="*/ 341 h 563"/>
                <a:gd name="T56" fmla="*/ 587 w 610"/>
                <a:gd name="T57" fmla="*/ 329 h 563"/>
                <a:gd name="T58" fmla="*/ 563 w 610"/>
                <a:gd name="T59" fmla="*/ 245 h 563"/>
                <a:gd name="T60" fmla="*/ 527 w 610"/>
                <a:gd name="T61" fmla="*/ 173 h 563"/>
                <a:gd name="T62" fmla="*/ 515 w 610"/>
                <a:gd name="T63" fmla="*/ 53 h 563"/>
                <a:gd name="T64" fmla="*/ 497 w 610"/>
                <a:gd name="T65" fmla="*/ 47 h 563"/>
                <a:gd name="T66" fmla="*/ 431 w 610"/>
                <a:gd name="T67" fmla="*/ 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0" h="563">
                  <a:moveTo>
                    <a:pt x="431" y="5"/>
                  </a:moveTo>
                  <a:cubicBezTo>
                    <a:pt x="390" y="19"/>
                    <a:pt x="434" y="0"/>
                    <a:pt x="401" y="29"/>
                  </a:cubicBezTo>
                  <a:cubicBezTo>
                    <a:pt x="376" y="51"/>
                    <a:pt x="372" y="51"/>
                    <a:pt x="347" y="59"/>
                  </a:cubicBezTo>
                  <a:cubicBezTo>
                    <a:pt x="331" y="35"/>
                    <a:pt x="321" y="30"/>
                    <a:pt x="293" y="23"/>
                  </a:cubicBezTo>
                  <a:cubicBezTo>
                    <a:pt x="271" y="25"/>
                    <a:pt x="248" y="22"/>
                    <a:pt x="227" y="29"/>
                  </a:cubicBezTo>
                  <a:cubicBezTo>
                    <a:pt x="221" y="31"/>
                    <a:pt x="225" y="43"/>
                    <a:pt x="221" y="47"/>
                  </a:cubicBezTo>
                  <a:cubicBezTo>
                    <a:pt x="217" y="51"/>
                    <a:pt x="209" y="51"/>
                    <a:pt x="203" y="53"/>
                  </a:cubicBezTo>
                  <a:cubicBezTo>
                    <a:pt x="142" y="33"/>
                    <a:pt x="180" y="40"/>
                    <a:pt x="89" y="47"/>
                  </a:cubicBezTo>
                  <a:cubicBezTo>
                    <a:pt x="87" y="67"/>
                    <a:pt x="97" y="93"/>
                    <a:pt x="83" y="107"/>
                  </a:cubicBezTo>
                  <a:cubicBezTo>
                    <a:pt x="69" y="121"/>
                    <a:pt x="42" y="107"/>
                    <a:pt x="23" y="113"/>
                  </a:cubicBezTo>
                  <a:cubicBezTo>
                    <a:pt x="14" y="116"/>
                    <a:pt x="7" y="142"/>
                    <a:pt x="5" y="149"/>
                  </a:cubicBezTo>
                  <a:cubicBezTo>
                    <a:pt x="7" y="171"/>
                    <a:pt x="4" y="194"/>
                    <a:pt x="11" y="215"/>
                  </a:cubicBezTo>
                  <a:cubicBezTo>
                    <a:pt x="13" y="221"/>
                    <a:pt x="27" y="215"/>
                    <a:pt x="29" y="221"/>
                  </a:cubicBezTo>
                  <a:cubicBezTo>
                    <a:pt x="30" y="224"/>
                    <a:pt x="19" y="258"/>
                    <a:pt x="17" y="263"/>
                  </a:cubicBezTo>
                  <a:cubicBezTo>
                    <a:pt x="23" y="359"/>
                    <a:pt x="0" y="372"/>
                    <a:pt x="77" y="359"/>
                  </a:cubicBezTo>
                  <a:cubicBezTo>
                    <a:pt x="84" y="338"/>
                    <a:pt x="95" y="323"/>
                    <a:pt x="47" y="347"/>
                  </a:cubicBezTo>
                  <a:cubicBezTo>
                    <a:pt x="38" y="352"/>
                    <a:pt x="32" y="374"/>
                    <a:pt x="29" y="383"/>
                  </a:cubicBezTo>
                  <a:cubicBezTo>
                    <a:pt x="36" y="475"/>
                    <a:pt x="18" y="478"/>
                    <a:pt x="95" y="467"/>
                  </a:cubicBezTo>
                  <a:cubicBezTo>
                    <a:pt x="57" y="492"/>
                    <a:pt x="71" y="551"/>
                    <a:pt x="107" y="563"/>
                  </a:cubicBezTo>
                  <a:cubicBezTo>
                    <a:pt x="202" y="557"/>
                    <a:pt x="175" y="558"/>
                    <a:pt x="233" y="539"/>
                  </a:cubicBezTo>
                  <a:cubicBezTo>
                    <a:pt x="267" y="505"/>
                    <a:pt x="248" y="532"/>
                    <a:pt x="287" y="545"/>
                  </a:cubicBezTo>
                  <a:cubicBezTo>
                    <a:pt x="337" y="541"/>
                    <a:pt x="369" y="554"/>
                    <a:pt x="395" y="515"/>
                  </a:cubicBezTo>
                  <a:cubicBezTo>
                    <a:pt x="417" y="426"/>
                    <a:pt x="399" y="474"/>
                    <a:pt x="413" y="509"/>
                  </a:cubicBezTo>
                  <a:cubicBezTo>
                    <a:pt x="416" y="517"/>
                    <a:pt x="425" y="521"/>
                    <a:pt x="431" y="527"/>
                  </a:cubicBezTo>
                  <a:cubicBezTo>
                    <a:pt x="500" y="518"/>
                    <a:pt x="468" y="520"/>
                    <a:pt x="515" y="485"/>
                  </a:cubicBezTo>
                  <a:cubicBezTo>
                    <a:pt x="517" y="479"/>
                    <a:pt x="521" y="473"/>
                    <a:pt x="521" y="467"/>
                  </a:cubicBezTo>
                  <a:cubicBezTo>
                    <a:pt x="521" y="429"/>
                    <a:pt x="510" y="391"/>
                    <a:pt x="515" y="353"/>
                  </a:cubicBezTo>
                  <a:cubicBezTo>
                    <a:pt x="516" y="344"/>
                    <a:pt x="531" y="344"/>
                    <a:pt x="539" y="341"/>
                  </a:cubicBezTo>
                  <a:cubicBezTo>
                    <a:pt x="555" y="336"/>
                    <a:pt x="587" y="329"/>
                    <a:pt x="587" y="329"/>
                  </a:cubicBezTo>
                  <a:cubicBezTo>
                    <a:pt x="610" y="295"/>
                    <a:pt x="594" y="266"/>
                    <a:pt x="563" y="245"/>
                  </a:cubicBezTo>
                  <a:cubicBezTo>
                    <a:pt x="545" y="218"/>
                    <a:pt x="556" y="192"/>
                    <a:pt x="527" y="173"/>
                  </a:cubicBezTo>
                  <a:cubicBezTo>
                    <a:pt x="501" y="134"/>
                    <a:pt x="537" y="92"/>
                    <a:pt x="515" y="53"/>
                  </a:cubicBezTo>
                  <a:cubicBezTo>
                    <a:pt x="512" y="48"/>
                    <a:pt x="503" y="50"/>
                    <a:pt x="497" y="47"/>
                  </a:cubicBezTo>
                  <a:cubicBezTo>
                    <a:pt x="482" y="39"/>
                    <a:pt x="444" y="18"/>
                    <a:pt x="431" y="5"/>
                  </a:cubicBezTo>
                  <a:close/>
                </a:path>
              </a:pathLst>
            </a:custGeom>
            <a:blipFill dpi="0" rotWithShape="1">
              <a:blip r:embed="rId4"/>
              <a:srcRect/>
              <a:tile tx="0" ty="0" sx="100000" sy="100000" flip="none" algn="tl"/>
            </a:blip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7296" name="AutoShape 16"/>
            <p:cNvSpPr>
              <a:spLocks noChangeArrowheads="1"/>
            </p:cNvSpPr>
            <p:nvPr/>
          </p:nvSpPr>
          <p:spPr bwMode="auto">
            <a:xfrm>
              <a:off x="2640" y="1272"/>
              <a:ext cx="940" cy="894"/>
            </a:xfrm>
            <a:prstGeom prst="pentagon">
              <a:avLst/>
            </a:prstGeom>
            <a:noFill/>
            <a:ln w="38100" algn="ctr">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77304" name="Group 24"/>
            <p:cNvGrpSpPr>
              <a:grpSpLocks noChangeAspect="1"/>
            </p:cNvGrpSpPr>
            <p:nvPr/>
          </p:nvGrpSpPr>
          <p:grpSpPr bwMode="auto">
            <a:xfrm>
              <a:off x="2803" y="1905"/>
              <a:ext cx="152" cy="136"/>
              <a:chOff x="4759" y="2312"/>
              <a:chExt cx="473" cy="473"/>
            </a:xfrm>
          </p:grpSpPr>
          <p:sp>
            <p:nvSpPr>
              <p:cNvPr id="1377305" name="AutoShape 25"/>
              <p:cNvSpPr>
                <a:spLocks noChangeAspect="1" noChangeArrowheads="1"/>
              </p:cNvSpPr>
              <p:nvPr/>
            </p:nvSpPr>
            <p:spPr bwMode="auto">
              <a:xfrm>
                <a:off x="4759" y="2312"/>
                <a:ext cx="473" cy="473"/>
              </a:xfrm>
              <a:prstGeom prst="star16">
                <a:avLst>
                  <a:gd name="adj" fmla="val 37500"/>
                </a:avLst>
              </a:prstGeom>
              <a:gradFill rotWithShape="0">
                <a:gsLst>
                  <a:gs pos="0">
                    <a:srgbClr val="FFFF99"/>
                  </a:gs>
                  <a:gs pos="100000">
                    <a:srgbClr val="FFCC66"/>
                  </a:gs>
                </a:gsLst>
                <a:path path="shape">
                  <a:fillToRect l="50000" t="50000" r="50000" b="50000"/>
                </a:path>
              </a:gradFill>
              <a:ln w="9525">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7306" name="AutoShape 26"/>
              <p:cNvSpPr>
                <a:spLocks noChangeAspect="1" noChangeArrowheads="1"/>
              </p:cNvSpPr>
              <p:nvPr/>
            </p:nvSpPr>
            <p:spPr bwMode="auto">
              <a:xfrm>
                <a:off x="4939" y="2508"/>
                <a:ext cx="118" cy="87"/>
              </a:xfrm>
              <a:prstGeom prst="lightningBol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77309" name="Group 29"/>
            <p:cNvGrpSpPr>
              <a:grpSpLocks/>
            </p:cNvGrpSpPr>
            <p:nvPr/>
          </p:nvGrpSpPr>
          <p:grpSpPr bwMode="auto">
            <a:xfrm rot="45457599">
              <a:off x="3361" y="1200"/>
              <a:ext cx="184" cy="280"/>
              <a:chOff x="4031" y="1787"/>
              <a:chExt cx="362" cy="494"/>
            </a:xfrm>
          </p:grpSpPr>
          <p:sp>
            <p:nvSpPr>
              <p:cNvPr id="1377310" name="Oval 30"/>
              <p:cNvSpPr>
                <a:spLocks noChangeArrowheads="1"/>
              </p:cNvSpPr>
              <p:nvPr/>
            </p:nvSpPr>
            <p:spPr bwMode="auto">
              <a:xfrm>
                <a:off x="4031" y="1787"/>
                <a:ext cx="362" cy="191"/>
              </a:xfrm>
              <a:prstGeom prst="ellipse">
                <a:avLst/>
              </a:prstGeom>
              <a:solidFill>
                <a:srgbClr val="CC0000"/>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a:p>
            </p:txBody>
          </p:sp>
          <p:sp>
            <p:nvSpPr>
              <p:cNvPr id="1377311" name="Rectangle 31"/>
              <p:cNvSpPr>
                <a:spLocks noChangeArrowheads="1"/>
              </p:cNvSpPr>
              <p:nvPr/>
            </p:nvSpPr>
            <p:spPr bwMode="auto">
              <a:xfrm>
                <a:off x="4125" y="2036"/>
                <a:ext cx="186" cy="221"/>
              </a:xfrm>
              <a:prstGeom prst="rect">
                <a:avLst/>
              </a:prstGeom>
              <a:solidFill>
                <a:srgbClr val="CC000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a:p>
            </p:txBody>
          </p:sp>
          <p:sp>
            <p:nvSpPr>
              <p:cNvPr id="1377312" name="Rectangle 32"/>
              <p:cNvSpPr>
                <a:spLocks noChangeArrowheads="1"/>
              </p:cNvSpPr>
              <p:nvPr/>
            </p:nvSpPr>
            <p:spPr bwMode="auto">
              <a:xfrm>
                <a:off x="4082" y="1975"/>
                <a:ext cx="273" cy="27"/>
              </a:xfrm>
              <a:prstGeom prst="rect">
                <a:avLst/>
              </a:prstGeom>
              <a:solidFill>
                <a:srgbClr val="CC000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a:p>
            </p:txBody>
          </p:sp>
          <p:sp>
            <p:nvSpPr>
              <p:cNvPr id="1377313" name="Rectangle 33"/>
              <p:cNvSpPr>
                <a:spLocks noChangeArrowheads="1"/>
              </p:cNvSpPr>
              <p:nvPr/>
            </p:nvSpPr>
            <p:spPr bwMode="auto">
              <a:xfrm>
                <a:off x="4082" y="2007"/>
                <a:ext cx="273" cy="27"/>
              </a:xfrm>
              <a:prstGeom prst="rect">
                <a:avLst/>
              </a:prstGeom>
              <a:solidFill>
                <a:srgbClr val="CC000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a:p>
            </p:txBody>
          </p:sp>
          <p:sp>
            <p:nvSpPr>
              <p:cNvPr id="1377314" name="Rectangle 34"/>
              <p:cNvSpPr>
                <a:spLocks noChangeArrowheads="1"/>
              </p:cNvSpPr>
              <p:nvPr/>
            </p:nvSpPr>
            <p:spPr bwMode="auto">
              <a:xfrm>
                <a:off x="4081" y="2254"/>
                <a:ext cx="273" cy="27"/>
              </a:xfrm>
              <a:prstGeom prst="rect">
                <a:avLst/>
              </a:prstGeom>
              <a:solidFill>
                <a:srgbClr val="CC000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a:p>
            </p:txBody>
          </p:sp>
          <p:sp>
            <p:nvSpPr>
              <p:cNvPr id="1377315" name="Rectangle 35"/>
              <p:cNvSpPr>
                <a:spLocks noChangeArrowheads="1"/>
              </p:cNvSpPr>
              <p:nvPr/>
            </p:nvSpPr>
            <p:spPr bwMode="auto">
              <a:xfrm>
                <a:off x="4168" y="2071"/>
                <a:ext cx="99" cy="140"/>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a:p>
            </p:txBody>
          </p:sp>
        </p:grpSp>
      </p:grpSp>
      <p:sp>
        <p:nvSpPr>
          <p:cNvPr id="1377323" name="Rectangle 43"/>
          <p:cNvSpPr>
            <a:spLocks noChangeArrowheads="1"/>
          </p:cNvSpPr>
          <p:nvPr/>
        </p:nvSpPr>
        <p:spPr bwMode="auto">
          <a:xfrm>
            <a:off x="468313" y="3500438"/>
            <a:ext cx="13287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800" b="1">
                <a:solidFill>
                  <a:srgbClr val="666666"/>
                </a:solidFill>
                <a:latin typeface="Arial Narrow" pitchFamily="34" charset="0"/>
              </a:rPr>
              <a:t>Containment</a:t>
            </a:r>
          </a:p>
        </p:txBody>
      </p:sp>
      <p:sp>
        <p:nvSpPr>
          <p:cNvPr id="1377324" name="Rectangle 44"/>
          <p:cNvSpPr>
            <a:spLocks noChangeArrowheads="1"/>
          </p:cNvSpPr>
          <p:nvPr/>
        </p:nvSpPr>
        <p:spPr bwMode="auto">
          <a:xfrm>
            <a:off x="2232025" y="3500438"/>
            <a:ext cx="20177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800" b="1">
                <a:solidFill>
                  <a:srgbClr val="666666"/>
                </a:solidFill>
                <a:latin typeface="Arial Narrow" pitchFamily="34" charset="0"/>
              </a:rPr>
              <a:t>Deflagration Venting</a:t>
            </a:r>
          </a:p>
        </p:txBody>
      </p:sp>
      <p:sp>
        <p:nvSpPr>
          <p:cNvPr id="1377325" name="Rectangle 45"/>
          <p:cNvSpPr>
            <a:spLocks noChangeArrowheads="1"/>
          </p:cNvSpPr>
          <p:nvPr/>
        </p:nvSpPr>
        <p:spPr bwMode="auto">
          <a:xfrm>
            <a:off x="4654550" y="3500438"/>
            <a:ext cx="1320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800" b="1">
                <a:solidFill>
                  <a:srgbClr val="666666"/>
                </a:solidFill>
                <a:latin typeface="Arial Narrow" pitchFamily="34" charset="0"/>
              </a:rPr>
              <a:t>Suppression</a:t>
            </a:r>
          </a:p>
        </p:txBody>
      </p:sp>
      <p:sp>
        <p:nvSpPr>
          <p:cNvPr id="1377326" name="Rectangle 46"/>
          <p:cNvSpPr>
            <a:spLocks noChangeArrowheads="1"/>
          </p:cNvSpPr>
          <p:nvPr/>
        </p:nvSpPr>
        <p:spPr bwMode="auto">
          <a:xfrm>
            <a:off x="6469063" y="3500438"/>
            <a:ext cx="18510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800" b="1">
                <a:solidFill>
                  <a:srgbClr val="666666"/>
                </a:solidFill>
                <a:latin typeface="Arial Narrow" pitchFamily="34" charset="0"/>
              </a:rPr>
              <a:t>Oxidant Reduction</a:t>
            </a:r>
          </a:p>
        </p:txBody>
      </p:sp>
      <p:sp>
        <p:nvSpPr>
          <p:cNvPr id="1377355" name="Rectangle 75"/>
          <p:cNvSpPr>
            <a:spLocks noChangeArrowheads="1"/>
          </p:cNvSpPr>
          <p:nvPr/>
        </p:nvSpPr>
        <p:spPr bwMode="auto">
          <a:xfrm>
            <a:off x="3225800" y="5654675"/>
            <a:ext cx="2101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800" b="1">
                <a:solidFill>
                  <a:srgbClr val="666666"/>
                </a:solidFill>
                <a:latin typeface="Arial Narrow" pitchFamily="34" charset="0"/>
              </a:rPr>
              <a:t>Deflagration Isolation</a:t>
            </a:r>
          </a:p>
        </p:txBody>
      </p:sp>
      <p:grpSp>
        <p:nvGrpSpPr>
          <p:cNvPr id="1377364" name="Group 84" title="Figure - Dust explosion protection options - deflagration isolation"/>
          <p:cNvGrpSpPr>
            <a:grpSpLocks/>
          </p:cNvGrpSpPr>
          <p:nvPr/>
        </p:nvGrpSpPr>
        <p:grpSpPr bwMode="auto">
          <a:xfrm>
            <a:off x="2239963" y="4038600"/>
            <a:ext cx="4038600" cy="1544637"/>
            <a:chOff x="1411" y="2713"/>
            <a:chExt cx="2544" cy="973"/>
          </a:xfrm>
        </p:grpSpPr>
        <p:sp>
          <p:nvSpPr>
            <p:cNvPr id="1377328" name="Freeform 48" descr="Parchment"/>
            <p:cNvSpPr>
              <a:spLocks/>
            </p:cNvSpPr>
            <p:nvPr/>
          </p:nvSpPr>
          <p:spPr bwMode="auto">
            <a:xfrm>
              <a:off x="1762" y="2926"/>
              <a:ext cx="479" cy="411"/>
            </a:xfrm>
            <a:custGeom>
              <a:avLst/>
              <a:gdLst>
                <a:gd name="T0" fmla="*/ 431 w 610"/>
                <a:gd name="T1" fmla="*/ 5 h 563"/>
                <a:gd name="T2" fmla="*/ 401 w 610"/>
                <a:gd name="T3" fmla="*/ 29 h 563"/>
                <a:gd name="T4" fmla="*/ 347 w 610"/>
                <a:gd name="T5" fmla="*/ 59 h 563"/>
                <a:gd name="T6" fmla="*/ 293 w 610"/>
                <a:gd name="T7" fmla="*/ 23 h 563"/>
                <a:gd name="T8" fmla="*/ 227 w 610"/>
                <a:gd name="T9" fmla="*/ 29 h 563"/>
                <a:gd name="T10" fmla="*/ 221 w 610"/>
                <a:gd name="T11" fmla="*/ 47 h 563"/>
                <a:gd name="T12" fmla="*/ 203 w 610"/>
                <a:gd name="T13" fmla="*/ 53 h 563"/>
                <a:gd name="T14" fmla="*/ 89 w 610"/>
                <a:gd name="T15" fmla="*/ 47 h 563"/>
                <a:gd name="T16" fmla="*/ 83 w 610"/>
                <a:gd name="T17" fmla="*/ 107 h 563"/>
                <a:gd name="T18" fmla="*/ 23 w 610"/>
                <a:gd name="T19" fmla="*/ 113 h 563"/>
                <a:gd name="T20" fmla="*/ 5 w 610"/>
                <a:gd name="T21" fmla="*/ 149 h 563"/>
                <a:gd name="T22" fmla="*/ 11 w 610"/>
                <a:gd name="T23" fmla="*/ 215 h 563"/>
                <a:gd name="T24" fmla="*/ 29 w 610"/>
                <a:gd name="T25" fmla="*/ 221 h 563"/>
                <a:gd name="T26" fmla="*/ 17 w 610"/>
                <a:gd name="T27" fmla="*/ 263 h 563"/>
                <a:gd name="T28" fmla="*/ 77 w 610"/>
                <a:gd name="T29" fmla="*/ 359 h 563"/>
                <a:gd name="T30" fmla="*/ 47 w 610"/>
                <a:gd name="T31" fmla="*/ 347 h 563"/>
                <a:gd name="T32" fmla="*/ 29 w 610"/>
                <a:gd name="T33" fmla="*/ 383 h 563"/>
                <a:gd name="T34" fmla="*/ 95 w 610"/>
                <a:gd name="T35" fmla="*/ 467 h 563"/>
                <a:gd name="T36" fmla="*/ 107 w 610"/>
                <a:gd name="T37" fmla="*/ 563 h 563"/>
                <a:gd name="T38" fmla="*/ 233 w 610"/>
                <a:gd name="T39" fmla="*/ 539 h 563"/>
                <a:gd name="T40" fmla="*/ 287 w 610"/>
                <a:gd name="T41" fmla="*/ 545 h 563"/>
                <a:gd name="T42" fmla="*/ 395 w 610"/>
                <a:gd name="T43" fmla="*/ 515 h 563"/>
                <a:gd name="T44" fmla="*/ 413 w 610"/>
                <a:gd name="T45" fmla="*/ 509 h 563"/>
                <a:gd name="T46" fmla="*/ 431 w 610"/>
                <a:gd name="T47" fmla="*/ 527 h 563"/>
                <a:gd name="T48" fmla="*/ 515 w 610"/>
                <a:gd name="T49" fmla="*/ 485 h 563"/>
                <a:gd name="T50" fmla="*/ 521 w 610"/>
                <a:gd name="T51" fmla="*/ 467 h 563"/>
                <a:gd name="T52" fmla="*/ 515 w 610"/>
                <a:gd name="T53" fmla="*/ 353 h 563"/>
                <a:gd name="T54" fmla="*/ 539 w 610"/>
                <a:gd name="T55" fmla="*/ 341 h 563"/>
                <a:gd name="T56" fmla="*/ 587 w 610"/>
                <a:gd name="T57" fmla="*/ 329 h 563"/>
                <a:gd name="T58" fmla="*/ 563 w 610"/>
                <a:gd name="T59" fmla="*/ 245 h 563"/>
                <a:gd name="T60" fmla="*/ 527 w 610"/>
                <a:gd name="T61" fmla="*/ 173 h 563"/>
                <a:gd name="T62" fmla="*/ 515 w 610"/>
                <a:gd name="T63" fmla="*/ 53 h 563"/>
                <a:gd name="T64" fmla="*/ 497 w 610"/>
                <a:gd name="T65" fmla="*/ 47 h 563"/>
                <a:gd name="T66" fmla="*/ 431 w 610"/>
                <a:gd name="T67" fmla="*/ 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0" h="563">
                  <a:moveTo>
                    <a:pt x="431" y="5"/>
                  </a:moveTo>
                  <a:cubicBezTo>
                    <a:pt x="390" y="19"/>
                    <a:pt x="434" y="0"/>
                    <a:pt x="401" y="29"/>
                  </a:cubicBezTo>
                  <a:cubicBezTo>
                    <a:pt x="376" y="51"/>
                    <a:pt x="372" y="51"/>
                    <a:pt x="347" y="59"/>
                  </a:cubicBezTo>
                  <a:cubicBezTo>
                    <a:pt x="331" y="35"/>
                    <a:pt x="321" y="30"/>
                    <a:pt x="293" y="23"/>
                  </a:cubicBezTo>
                  <a:cubicBezTo>
                    <a:pt x="271" y="25"/>
                    <a:pt x="248" y="22"/>
                    <a:pt x="227" y="29"/>
                  </a:cubicBezTo>
                  <a:cubicBezTo>
                    <a:pt x="221" y="31"/>
                    <a:pt x="225" y="43"/>
                    <a:pt x="221" y="47"/>
                  </a:cubicBezTo>
                  <a:cubicBezTo>
                    <a:pt x="217" y="51"/>
                    <a:pt x="209" y="51"/>
                    <a:pt x="203" y="53"/>
                  </a:cubicBezTo>
                  <a:cubicBezTo>
                    <a:pt x="142" y="33"/>
                    <a:pt x="180" y="40"/>
                    <a:pt x="89" y="47"/>
                  </a:cubicBezTo>
                  <a:cubicBezTo>
                    <a:pt x="87" y="67"/>
                    <a:pt x="97" y="93"/>
                    <a:pt x="83" y="107"/>
                  </a:cubicBezTo>
                  <a:cubicBezTo>
                    <a:pt x="69" y="121"/>
                    <a:pt x="42" y="107"/>
                    <a:pt x="23" y="113"/>
                  </a:cubicBezTo>
                  <a:cubicBezTo>
                    <a:pt x="14" y="116"/>
                    <a:pt x="7" y="142"/>
                    <a:pt x="5" y="149"/>
                  </a:cubicBezTo>
                  <a:cubicBezTo>
                    <a:pt x="7" y="171"/>
                    <a:pt x="4" y="194"/>
                    <a:pt x="11" y="215"/>
                  </a:cubicBezTo>
                  <a:cubicBezTo>
                    <a:pt x="13" y="221"/>
                    <a:pt x="27" y="215"/>
                    <a:pt x="29" y="221"/>
                  </a:cubicBezTo>
                  <a:cubicBezTo>
                    <a:pt x="30" y="224"/>
                    <a:pt x="19" y="258"/>
                    <a:pt x="17" y="263"/>
                  </a:cubicBezTo>
                  <a:cubicBezTo>
                    <a:pt x="23" y="359"/>
                    <a:pt x="0" y="372"/>
                    <a:pt x="77" y="359"/>
                  </a:cubicBezTo>
                  <a:cubicBezTo>
                    <a:pt x="84" y="338"/>
                    <a:pt x="95" y="323"/>
                    <a:pt x="47" y="347"/>
                  </a:cubicBezTo>
                  <a:cubicBezTo>
                    <a:pt x="38" y="352"/>
                    <a:pt x="32" y="374"/>
                    <a:pt x="29" y="383"/>
                  </a:cubicBezTo>
                  <a:cubicBezTo>
                    <a:pt x="36" y="475"/>
                    <a:pt x="18" y="478"/>
                    <a:pt x="95" y="467"/>
                  </a:cubicBezTo>
                  <a:cubicBezTo>
                    <a:pt x="57" y="492"/>
                    <a:pt x="71" y="551"/>
                    <a:pt x="107" y="563"/>
                  </a:cubicBezTo>
                  <a:cubicBezTo>
                    <a:pt x="202" y="557"/>
                    <a:pt x="175" y="558"/>
                    <a:pt x="233" y="539"/>
                  </a:cubicBezTo>
                  <a:cubicBezTo>
                    <a:pt x="267" y="505"/>
                    <a:pt x="248" y="532"/>
                    <a:pt x="287" y="545"/>
                  </a:cubicBezTo>
                  <a:cubicBezTo>
                    <a:pt x="337" y="541"/>
                    <a:pt x="369" y="554"/>
                    <a:pt x="395" y="515"/>
                  </a:cubicBezTo>
                  <a:cubicBezTo>
                    <a:pt x="417" y="426"/>
                    <a:pt x="399" y="474"/>
                    <a:pt x="413" y="509"/>
                  </a:cubicBezTo>
                  <a:cubicBezTo>
                    <a:pt x="416" y="517"/>
                    <a:pt x="425" y="521"/>
                    <a:pt x="431" y="527"/>
                  </a:cubicBezTo>
                  <a:cubicBezTo>
                    <a:pt x="500" y="518"/>
                    <a:pt x="468" y="520"/>
                    <a:pt x="515" y="485"/>
                  </a:cubicBezTo>
                  <a:cubicBezTo>
                    <a:pt x="517" y="479"/>
                    <a:pt x="521" y="473"/>
                    <a:pt x="521" y="467"/>
                  </a:cubicBezTo>
                  <a:cubicBezTo>
                    <a:pt x="521" y="429"/>
                    <a:pt x="510" y="391"/>
                    <a:pt x="515" y="353"/>
                  </a:cubicBezTo>
                  <a:cubicBezTo>
                    <a:pt x="516" y="344"/>
                    <a:pt x="531" y="344"/>
                    <a:pt x="539" y="341"/>
                  </a:cubicBezTo>
                  <a:cubicBezTo>
                    <a:pt x="555" y="336"/>
                    <a:pt x="587" y="329"/>
                    <a:pt x="587" y="329"/>
                  </a:cubicBezTo>
                  <a:cubicBezTo>
                    <a:pt x="610" y="295"/>
                    <a:pt x="594" y="266"/>
                    <a:pt x="563" y="245"/>
                  </a:cubicBezTo>
                  <a:cubicBezTo>
                    <a:pt x="545" y="218"/>
                    <a:pt x="556" y="192"/>
                    <a:pt x="527" y="173"/>
                  </a:cubicBezTo>
                  <a:cubicBezTo>
                    <a:pt x="501" y="134"/>
                    <a:pt x="537" y="92"/>
                    <a:pt x="515" y="53"/>
                  </a:cubicBezTo>
                  <a:cubicBezTo>
                    <a:pt x="512" y="48"/>
                    <a:pt x="503" y="50"/>
                    <a:pt x="497" y="47"/>
                  </a:cubicBezTo>
                  <a:cubicBezTo>
                    <a:pt x="482" y="39"/>
                    <a:pt x="444" y="18"/>
                    <a:pt x="431" y="5"/>
                  </a:cubicBezTo>
                  <a:close/>
                </a:path>
              </a:pathLst>
            </a:custGeom>
            <a:blipFill dpi="0" rotWithShape="1">
              <a:blip r:embed="rId4"/>
              <a:srcRect/>
              <a:tile tx="0" ty="0" sx="100000" sy="100000" flip="none" algn="tl"/>
            </a:blip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7329" name="AutoShape 49"/>
            <p:cNvSpPr>
              <a:spLocks noChangeArrowheads="1"/>
            </p:cNvSpPr>
            <p:nvPr/>
          </p:nvSpPr>
          <p:spPr bwMode="auto">
            <a:xfrm>
              <a:off x="1411" y="2785"/>
              <a:ext cx="940" cy="894"/>
            </a:xfrm>
            <a:prstGeom prst="pentagon">
              <a:avLst/>
            </a:prstGeom>
            <a:noFill/>
            <a:ln w="38100" algn="ctr">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77333" name="Group 53"/>
            <p:cNvGrpSpPr>
              <a:grpSpLocks/>
            </p:cNvGrpSpPr>
            <p:nvPr/>
          </p:nvGrpSpPr>
          <p:grpSpPr bwMode="auto">
            <a:xfrm rot="45457599">
              <a:off x="2132" y="2713"/>
              <a:ext cx="184" cy="280"/>
              <a:chOff x="4031" y="1787"/>
              <a:chExt cx="362" cy="494"/>
            </a:xfrm>
          </p:grpSpPr>
          <p:sp>
            <p:nvSpPr>
              <p:cNvPr id="1377334" name="Oval 54"/>
              <p:cNvSpPr>
                <a:spLocks noChangeArrowheads="1"/>
              </p:cNvSpPr>
              <p:nvPr/>
            </p:nvSpPr>
            <p:spPr bwMode="auto">
              <a:xfrm>
                <a:off x="4031" y="1787"/>
                <a:ext cx="362" cy="191"/>
              </a:xfrm>
              <a:prstGeom prst="ellipse">
                <a:avLst/>
              </a:prstGeom>
              <a:solidFill>
                <a:srgbClr val="CC0000"/>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a:p>
            </p:txBody>
          </p:sp>
          <p:sp>
            <p:nvSpPr>
              <p:cNvPr id="1377335" name="Rectangle 55"/>
              <p:cNvSpPr>
                <a:spLocks noChangeArrowheads="1"/>
              </p:cNvSpPr>
              <p:nvPr/>
            </p:nvSpPr>
            <p:spPr bwMode="auto">
              <a:xfrm>
                <a:off x="4125" y="2036"/>
                <a:ext cx="186" cy="221"/>
              </a:xfrm>
              <a:prstGeom prst="rect">
                <a:avLst/>
              </a:prstGeom>
              <a:solidFill>
                <a:srgbClr val="CC000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a:p>
            </p:txBody>
          </p:sp>
          <p:sp>
            <p:nvSpPr>
              <p:cNvPr id="1377336" name="Rectangle 56"/>
              <p:cNvSpPr>
                <a:spLocks noChangeArrowheads="1"/>
              </p:cNvSpPr>
              <p:nvPr/>
            </p:nvSpPr>
            <p:spPr bwMode="auto">
              <a:xfrm>
                <a:off x="4082" y="1975"/>
                <a:ext cx="273" cy="27"/>
              </a:xfrm>
              <a:prstGeom prst="rect">
                <a:avLst/>
              </a:prstGeom>
              <a:solidFill>
                <a:srgbClr val="CC000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a:p>
            </p:txBody>
          </p:sp>
          <p:sp>
            <p:nvSpPr>
              <p:cNvPr id="1377337" name="Rectangle 57"/>
              <p:cNvSpPr>
                <a:spLocks noChangeArrowheads="1"/>
              </p:cNvSpPr>
              <p:nvPr/>
            </p:nvSpPr>
            <p:spPr bwMode="auto">
              <a:xfrm>
                <a:off x="4082" y="2007"/>
                <a:ext cx="273" cy="27"/>
              </a:xfrm>
              <a:prstGeom prst="rect">
                <a:avLst/>
              </a:prstGeom>
              <a:solidFill>
                <a:srgbClr val="CC000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a:p>
            </p:txBody>
          </p:sp>
          <p:sp>
            <p:nvSpPr>
              <p:cNvPr id="1377338" name="Rectangle 58"/>
              <p:cNvSpPr>
                <a:spLocks noChangeArrowheads="1"/>
              </p:cNvSpPr>
              <p:nvPr/>
            </p:nvSpPr>
            <p:spPr bwMode="auto">
              <a:xfrm>
                <a:off x="4081" y="2254"/>
                <a:ext cx="273" cy="27"/>
              </a:xfrm>
              <a:prstGeom prst="rect">
                <a:avLst/>
              </a:prstGeom>
              <a:solidFill>
                <a:srgbClr val="CC000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a:p>
            </p:txBody>
          </p:sp>
          <p:sp>
            <p:nvSpPr>
              <p:cNvPr id="1377339" name="Rectangle 59"/>
              <p:cNvSpPr>
                <a:spLocks noChangeArrowheads="1"/>
              </p:cNvSpPr>
              <p:nvPr/>
            </p:nvSpPr>
            <p:spPr bwMode="auto">
              <a:xfrm>
                <a:off x="4168" y="2071"/>
                <a:ext cx="99" cy="140"/>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a:p>
            </p:txBody>
          </p:sp>
        </p:grpSp>
        <p:sp>
          <p:nvSpPr>
            <p:cNvPr id="1377341" name="Freeform 61" descr="Parchment"/>
            <p:cNvSpPr>
              <a:spLocks/>
            </p:cNvSpPr>
            <p:nvPr/>
          </p:nvSpPr>
          <p:spPr bwMode="auto">
            <a:xfrm>
              <a:off x="2397" y="3309"/>
              <a:ext cx="618" cy="92"/>
            </a:xfrm>
            <a:custGeom>
              <a:avLst/>
              <a:gdLst>
                <a:gd name="T0" fmla="*/ 431 w 610"/>
                <a:gd name="T1" fmla="*/ 5 h 563"/>
                <a:gd name="T2" fmla="*/ 401 w 610"/>
                <a:gd name="T3" fmla="*/ 29 h 563"/>
                <a:gd name="T4" fmla="*/ 347 w 610"/>
                <a:gd name="T5" fmla="*/ 59 h 563"/>
                <a:gd name="T6" fmla="*/ 293 w 610"/>
                <a:gd name="T7" fmla="*/ 23 h 563"/>
                <a:gd name="T8" fmla="*/ 227 w 610"/>
                <a:gd name="T9" fmla="*/ 29 h 563"/>
                <a:gd name="T10" fmla="*/ 221 w 610"/>
                <a:gd name="T11" fmla="*/ 47 h 563"/>
                <a:gd name="T12" fmla="*/ 203 w 610"/>
                <a:gd name="T13" fmla="*/ 53 h 563"/>
                <a:gd name="T14" fmla="*/ 89 w 610"/>
                <a:gd name="T15" fmla="*/ 47 h 563"/>
                <a:gd name="T16" fmla="*/ 83 w 610"/>
                <a:gd name="T17" fmla="*/ 107 h 563"/>
                <a:gd name="T18" fmla="*/ 23 w 610"/>
                <a:gd name="T19" fmla="*/ 113 h 563"/>
                <a:gd name="T20" fmla="*/ 5 w 610"/>
                <a:gd name="T21" fmla="*/ 149 h 563"/>
                <a:gd name="T22" fmla="*/ 11 w 610"/>
                <a:gd name="T23" fmla="*/ 215 h 563"/>
                <a:gd name="T24" fmla="*/ 29 w 610"/>
                <a:gd name="T25" fmla="*/ 221 h 563"/>
                <a:gd name="T26" fmla="*/ 17 w 610"/>
                <a:gd name="T27" fmla="*/ 263 h 563"/>
                <a:gd name="T28" fmla="*/ 77 w 610"/>
                <a:gd name="T29" fmla="*/ 359 h 563"/>
                <a:gd name="T30" fmla="*/ 47 w 610"/>
                <a:gd name="T31" fmla="*/ 347 h 563"/>
                <a:gd name="T32" fmla="*/ 29 w 610"/>
                <a:gd name="T33" fmla="*/ 383 h 563"/>
                <a:gd name="T34" fmla="*/ 95 w 610"/>
                <a:gd name="T35" fmla="*/ 467 h 563"/>
                <a:gd name="T36" fmla="*/ 107 w 610"/>
                <a:gd name="T37" fmla="*/ 563 h 563"/>
                <a:gd name="T38" fmla="*/ 233 w 610"/>
                <a:gd name="T39" fmla="*/ 539 h 563"/>
                <a:gd name="T40" fmla="*/ 287 w 610"/>
                <a:gd name="T41" fmla="*/ 545 h 563"/>
                <a:gd name="T42" fmla="*/ 395 w 610"/>
                <a:gd name="T43" fmla="*/ 515 h 563"/>
                <a:gd name="T44" fmla="*/ 413 w 610"/>
                <a:gd name="T45" fmla="*/ 509 h 563"/>
                <a:gd name="T46" fmla="*/ 431 w 610"/>
                <a:gd name="T47" fmla="*/ 527 h 563"/>
                <a:gd name="T48" fmla="*/ 515 w 610"/>
                <a:gd name="T49" fmla="*/ 485 h 563"/>
                <a:gd name="T50" fmla="*/ 521 w 610"/>
                <a:gd name="T51" fmla="*/ 467 h 563"/>
                <a:gd name="T52" fmla="*/ 515 w 610"/>
                <a:gd name="T53" fmla="*/ 353 h 563"/>
                <a:gd name="T54" fmla="*/ 539 w 610"/>
                <a:gd name="T55" fmla="*/ 341 h 563"/>
                <a:gd name="T56" fmla="*/ 587 w 610"/>
                <a:gd name="T57" fmla="*/ 329 h 563"/>
                <a:gd name="T58" fmla="*/ 563 w 610"/>
                <a:gd name="T59" fmla="*/ 245 h 563"/>
                <a:gd name="T60" fmla="*/ 527 w 610"/>
                <a:gd name="T61" fmla="*/ 173 h 563"/>
                <a:gd name="T62" fmla="*/ 515 w 610"/>
                <a:gd name="T63" fmla="*/ 53 h 563"/>
                <a:gd name="T64" fmla="*/ 497 w 610"/>
                <a:gd name="T65" fmla="*/ 47 h 563"/>
                <a:gd name="T66" fmla="*/ 431 w 610"/>
                <a:gd name="T67" fmla="*/ 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0" h="563">
                  <a:moveTo>
                    <a:pt x="431" y="5"/>
                  </a:moveTo>
                  <a:cubicBezTo>
                    <a:pt x="390" y="19"/>
                    <a:pt x="434" y="0"/>
                    <a:pt x="401" y="29"/>
                  </a:cubicBezTo>
                  <a:cubicBezTo>
                    <a:pt x="376" y="51"/>
                    <a:pt x="372" y="51"/>
                    <a:pt x="347" y="59"/>
                  </a:cubicBezTo>
                  <a:cubicBezTo>
                    <a:pt x="331" y="35"/>
                    <a:pt x="321" y="30"/>
                    <a:pt x="293" y="23"/>
                  </a:cubicBezTo>
                  <a:cubicBezTo>
                    <a:pt x="271" y="25"/>
                    <a:pt x="248" y="22"/>
                    <a:pt x="227" y="29"/>
                  </a:cubicBezTo>
                  <a:cubicBezTo>
                    <a:pt x="221" y="31"/>
                    <a:pt x="225" y="43"/>
                    <a:pt x="221" y="47"/>
                  </a:cubicBezTo>
                  <a:cubicBezTo>
                    <a:pt x="217" y="51"/>
                    <a:pt x="209" y="51"/>
                    <a:pt x="203" y="53"/>
                  </a:cubicBezTo>
                  <a:cubicBezTo>
                    <a:pt x="142" y="33"/>
                    <a:pt x="180" y="40"/>
                    <a:pt x="89" y="47"/>
                  </a:cubicBezTo>
                  <a:cubicBezTo>
                    <a:pt x="87" y="67"/>
                    <a:pt x="97" y="93"/>
                    <a:pt x="83" y="107"/>
                  </a:cubicBezTo>
                  <a:cubicBezTo>
                    <a:pt x="69" y="121"/>
                    <a:pt x="42" y="107"/>
                    <a:pt x="23" y="113"/>
                  </a:cubicBezTo>
                  <a:cubicBezTo>
                    <a:pt x="14" y="116"/>
                    <a:pt x="7" y="142"/>
                    <a:pt x="5" y="149"/>
                  </a:cubicBezTo>
                  <a:cubicBezTo>
                    <a:pt x="7" y="171"/>
                    <a:pt x="4" y="194"/>
                    <a:pt x="11" y="215"/>
                  </a:cubicBezTo>
                  <a:cubicBezTo>
                    <a:pt x="13" y="221"/>
                    <a:pt x="27" y="215"/>
                    <a:pt x="29" y="221"/>
                  </a:cubicBezTo>
                  <a:cubicBezTo>
                    <a:pt x="30" y="224"/>
                    <a:pt x="19" y="258"/>
                    <a:pt x="17" y="263"/>
                  </a:cubicBezTo>
                  <a:cubicBezTo>
                    <a:pt x="23" y="359"/>
                    <a:pt x="0" y="372"/>
                    <a:pt x="77" y="359"/>
                  </a:cubicBezTo>
                  <a:cubicBezTo>
                    <a:pt x="84" y="338"/>
                    <a:pt x="95" y="323"/>
                    <a:pt x="47" y="347"/>
                  </a:cubicBezTo>
                  <a:cubicBezTo>
                    <a:pt x="38" y="352"/>
                    <a:pt x="32" y="374"/>
                    <a:pt x="29" y="383"/>
                  </a:cubicBezTo>
                  <a:cubicBezTo>
                    <a:pt x="36" y="475"/>
                    <a:pt x="18" y="478"/>
                    <a:pt x="95" y="467"/>
                  </a:cubicBezTo>
                  <a:cubicBezTo>
                    <a:pt x="57" y="492"/>
                    <a:pt x="71" y="551"/>
                    <a:pt x="107" y="563"/>
                  </a:cubicBezTo>
                  <a:cubicBezTo>
                    <a:pt x="202" y="557"/>
                    <a:pt x="175" y="558"/>
                    <a:pt x="233" y="539"/>
                  </a:cubicBezTo>
                  <a:cubicBezTo>
                    <a:pt x="267" y="505"/>
                    <a:pt x="248" y="532"/>
                    <a:pt x="287" y="545"/>
                  </a:cubicBezTo>
                  <a:cubicBezTo>
                    <a:pt x="337" y="541"/>
                    <a:pt x="369" y="554"/>
                    <a:pt x="395" y="515"/>
                  </a:cubicBezTo>
                  <a:cubicBezTo>
                    <a:pt x="417" y="426"/>
                    <a:pt x="399" y="474"/>
                    <a:pt x="413" y="509"/>
                  </a:cubicBezTo>
                  <a:cubicBezTo>
                    <a:pt x="416" y="517"/>
                    <a:pt x="425" y="521"/>
                    <a:pt x="431" y="527"/>
                  </a:cubicBezTo>
                  <a:cubicBezTo>
                    <a:pt x="500" y="518"/>
                    <a:pt x="468" y="520"/>
                    <a:pt x="515" y="485"/>
                  </a:cubicBezTo>
                  <a:cubicBezTo>
                    <a:pt x="517" y="479"/>
                    <a:pt x="521" y="473"/>
                    <a:pt x="521" y="467"/>
                  </a:cubicBezTo>
                  <a:cubicBezTo>
                    <a:pt x="521" y="429"/>
                    <a:pt x="510" y="391"/>
                    <a:pt x="515" y="353"/>
                  </a:cubicBezTo>
                  <a:cubicBezTo>
                    <a:pt x="516" y="344"/>
                    <a:pt x="531" y="344"/>
                    <a:pt x="539" y="341"/>
                  </a:cubicBezTo>
                  <a:cubicBezTo>
                    <a:pt x="555" y="336"/>
                    <a:pt x="587" y="329"/>
                    <a:pt x="587" y="329"/>
                  </a:cubicBezTo>
                  <a:cubicBezTo>
                    <a:pt x="610" y="295"/>
                    <a:pt x="594" y="266"/>
                    <a:pt x="563" y="245"/>
                  </a:cubicBezTo>
                  <a:cubicBezTo>
                    <a:pt x="545" y="218"/>
                    <a:pt x="556" y="192"/>
                    <a:pt x="527" y="173"/>
                  </a:cubicBezTo>
                  <a:cubicBezTo>
                    <a:pt x="501" y="134"/>
                    <a:pt x="537" y="92"/>
                    <a:pt x="515" y="53"/>
                  </a:cubicBezTo>
                  <a:cubicBezTo>
                    <a:pt x="512" y="48"/>
                    <a:pt x="503" y="50"/>
                    <a:pt x="497" y="47"/>
                  </a:cubicBezTo>
                  <a:cubicBezTo>
                    <a:pt x="482" y="39"/>
                    <a:pt x="444" y="18"/>
                    <a:pt x="431" y="5"/>
                  </a:cubicBezTo>
                  <a:close/>
                </a:path>
              </a:pathLst>
            </a:custGeom>
            <a:blipFill dpi="0" rotWithShape="1">
              <a:blip r:embed="rId4"/>
              <a:srcRect/>
              <a:tile tx="0" ty="0" sx="100000" sy="100000" flip="none" algn="tl"/>
            </a:blip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7342" name="AutoShape 62"/>
            <p:cNvSpPr>
              <a:spLocks noChangeArrowheads="1"/>
            </p:cNvSpPr>
            <p:nvPr/>
          </p:nvSpPr>
          <p:spPr bwMode="auto">
            <a:xfrm>
              <a:off x="3015" y="2792"/>
              <a:ext cx="940" cy="894"/>
            </a:xfrm>
            <a:prstGeom prst="pentagon">
              <a:avLst/>
            </a:prstGeom>
            <a:noFill/>
            <a:ln w="38100" algn="ctr">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77346" name="Group 66"/>
            <p:cNvGrpSpPr>
              <a:grpSpLocks/>
            </p:cNvGrpSpPr>
            <p:nvPr/>
          </p:nvGrpSpPr>
          <p:grpSpPr bwMode="auto">
            <a:xfrm rot="43200000">
              <a:off x="2591" y="3015"/>
              <a:ext cx="184" cy="280"/>
              <a:chOff x="4031" y="1787"/>
              <a:chExt cx="362" cy="494"/>
            </a:xfrm>
          </p:grpSpPr>
          <p:sp>
            <p:nvSpPr>
              <p:cNvPr id="1377347" name="Oval 67"/>
              <p:cNvSpPr>
                <a:spLocks noChangeArrowheads="1"/>
              </p:cNvSpPr>
              <p:nvPr/>
            </p:nvSpPr>
            <p:spPr bwMode="auto">
              <a:xfrm>
                <a:off x="4031" y="1787"/>
                <a:ext cx="362" cy="191"/>
              </a:xfrm>
              <a:prstGeom prst="ellipse">
                <a:avLst/>
              </a:prstGeom>
              <a:solidFill>
                <a:srgbClr val="CC0000"/>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a:p>
            </p:txBody>
          </p:sp>
          <p:sp>
            <p:nvSpPr>
              <p:cNvPr id="1377348" name="Rectangle 68"/>
              <p:cNvSpPr>
                <a:spLocks noChangeArrowheads="1"/>
              </p:cNvSpPr>
              <p:nvPr/>
            </p:nvSpPr>
            <p:spPr bwMode="auto">
              <a:xfrm>
                <a:off x="4125" y="2036"/>
                <a:ext cx="186" cy="221"/>
              </a:xfrm>
              <a:prstGeom prst="rect">
                <a:avLst/>
              </a:prstGeom>
              <a:solidFill>
                <a:srgbClr val="CC000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a:p>
            </p:txBody>
          </p:sp>
          <p:sp>
            <p:nvSpPr>
              <p:cNvPr id="1377349" name="Rectangle 69"/>
              <p:cNvSpPr>
                <a:spLocks noChangeArrowheads="1"/>
              </p:cNvSpPr>
              <p:nvPr/>
            </p:nvSpPr>
            <p:spPr bwMode="auto">
              <a:xfrm>
                <a:off x="4082" y="1975"/>
                <a:ext cx="273" cy="27"/>
              </a:xfrm>
              <a:prstGeom prst="rect">
                <a:avLst/>
              </a:prstGeom>
              <a:solidFill>
                <a:srgbClr val="CC000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a:p>
            </p:txBody>
          </p:sp>
          <p:sp>
            <p:nvSpPr>
              <p:cNvPr id="1377350" name="Rectangle 70"/>
              <p:cNvSpPr>
                <a:spLocks noChangeArrowheads="1"/>
              </p:cNvSpPr>
              <p:nvPr/>
            </p:nvSpPr>
            <p:spPr bwMode="auto">
              <a:xfrm>
                <a:off x="4082" y="2007"/>
                <a:ext cx="273" cy="27"/>
              </a:xfrm>
              <a:prstGeom prst="rect">
                <a:avLst/>
              </a:prstGeom>
              <a:solidFill>
                <a:srgbClr val="CC000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a:p>
            </p:txBody>
          </p:sp>
          <p:sp>
            <p:nvSpPr>
              <p:cNvPr id="1377351" name="Rectangle 71"/>
              <p:cNvSpPr>
                <a:spLocks noChangeArrowheads="1"/>
              </p:cNvSpPr>
              <p:nvPr/>
            </p:nvSpPr>
            <p:spPr bwMode="auto">
              <a:xfrm>
                <a:off x="4081" y="2254"/>
                <a:ext cx="273" cy="27"/>
              </a:xfrm>
              <a:prstGeom prst="rect">
                <a:avLst/>
              </a:prstGeom>
              <a:solidFill>
                <a:srgbClr val="CC000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a:p>
            </p:txBody>
          </p:sp>
          <p:sp>
            <p:nvSpPr>
              <p:cNvPr id="1377352" name="Rectangle 72"/>
              <p:cNvSpPr>
                <a:spLocks noChangeArrowheads="1"/>
              </p:cNvSpPr>
              <p:nvPr/>
            </p:nvSpPr>
            <p:spPr bwMode="auto">
              <a:xfrm>
                <a:off x="4168" y="2071"/>
                <a:ext cx="99" cy="140"/>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a:p>
            </p:txBody>
          </p:sp>
        </p:grpSp>
        <p:sp>
          <p:nvSpPr>
            <p:cNvPr id="1377353" name="Line 73"/>
            <p:cNvSpPr>
              <a:spLocks noChangeShapeType="1"/>
            </p:cNvSpPr>
            <p:nvPr/>
          </p:nvSpPr>
          <p:spPr bwMode="auto">
            <a:xfrm>
              <a:off x="2304" y="3299"/>
              <a:ext cx="762" cy="0"/>
            </a:xfrm>
            <a:prstGeom prst="line">
              <a:avLst/>
            </a:prstGeom>
            <a:noFill/>
            <a:ln w="38100">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7354" name="Line 74"/>
            <p:cNvSpPr>
              <a:spLocks noChangeShapeType="1"/>
            </p:cNvSpPr>
            <p:nvPr/>
          </p:nvSpPr>
          <p:spPr bwMode="auto">
            <a:xfrm>
              <a:off x="2258" y="3410"/>
              <a:ext cx="853" cy="0"/>
            </a:xfrm>
            <a:prstGeom prst="line">
              <a:avLst/>
            </a:prstGeom>
            <a:noFill/>
            <a:ln w="38100">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7356" name="Line 76"/>
            <p:cNvSpPr>
              <a:spLocks noChangeShapeType="1"/>
            </p:cNvSpPr>
            <p:nvPr/>
          </p:nvSpPr>
          <p:spPr bwMode="auto">
            <a:xfrm flipV="1">
              <a:off x="2261" y="3306"/>
              <a:ext cx="33" cy="84"/>
            </a:xfrm>
            <a:prstGeom prst="line">
              <a:avLst/>
            </a:prstGeom>
            <a:noFill/>
            <a:ln w="571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7357" name="Line 77"/>
            <p:cNvSpPr>
              <a:spLocks noChangeShapeType="1"/>
            </p:cNvSpPr>
            <p:nvPr/>
          </p:nvSpPr>
          <p:spPr bwMode="auto">
            <a:xfrm flipH="1" flipV="1">
              <a:off x="3074" y="3309"/>
              <a:ext cx="33" cy="84"/>
            </a:xfrm>
            <a:prstGeom prst="line">
              <a:avLst/>
            </a:prstGeom>
            <a:noFill/>
            <a:ln w="571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77330" name="Group 50"/>
            <p:cNvGrpSpPr>
              <a:grpSpLocks noChangeAspect="1"/>
            </p:cNvGrpSpPr>
            <p:nvPr/>
          </p:nvGrpSpPr>
          <p:grpSpPr bwMode="auto">
            <a:xfrm>
              <a:off x="2141" y="3263"/>
              <a:ext cx="152" cy="136"/>
              <a:chOff x="4759" y="2312"/>
              <a:chExt cx="473" cy="473"/>
            </a:xfrm>
          </p:grpSpPr>
          <p:sp>
            <p:nvSpPr>
              <p:cNvPr id="1377331" name="AutoShape 51"/>
              <p:cNvSpPr>
                <a:spLocks noChangeAspect="1" noChangeArrowheads="1"/>
              </p:cNvSpPr>
              <p:nvPr/>
            </p:nvSpPr>
            <p:spPr bwMode="auto">
              <a:xfrm>
                <a:off x="4759" y="2312"/>
                <a:ext cx="473" cy="473"/>
              </a:xfrm>
              <a:prstGeom prst="star16">
                <a:avLst>
                  <a:gd name="adj" fmla="val 37500"/>
                </a:avLst>
              </a:prstGeom>
              <a:gradFill rotWithShape="0">
                <a:gsLst>
                  <a:gs pos="0">
                    <a:srgbClr val="FFFF99"/>
                  </a:gs>
                  <a:gs pos="100000">
                    <a:srgbClr val="FFCC66"/>
                  </a:gs>
                </a:gsLst>
                <a:path path="shape">
                  <a:fillToRect l="50000" t="50000" r="50000" b="50000"/>
                </a:path>
              </a:gradFill>
              <a:ln w="9525">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7332" name="AutoShape 52"/>
              <p:cNvSpPr>
                <a:spLocks noChangeAspect="1" noChangeArrowheads="1"/>
              </p:cNvSpPr>
              <p:nvPr/>
            </p:nvSpPr>
            <p:spPr bwMode="auto">
              <a:xfrm>
                <a:off x="4939" y="2508"/>
                <a:ext cx="118" cy="87"/>
              </a:xfrm>
              <a:prstGeom prst="lightningBol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2" name="TextBox 1"/>
          <p:cNvSpPr txBox="1"/>
          <p:nvPr/>
        </p:nvSpPr>
        <p:spPr>
          <a:xfrm>
            <a:off x="6307138" y="5610255"/>
            <a:ext cx="2789237" cy="400110"/>
          </a:xfrm>
          <a:prstGeom prst="rect">
            <a:avLst/>
          </a:prstGeom>
          <a:noFill/>
        </p:spPr>
        <p:txBody>
          <a:bodyPr wrap="square" rtlCol="0">
            <a:spAutoFit/>
          </a:bodyPr>
          <a:lstStyle/>
          <a:p>
            <a:r>
              <a:rPr lang="en-US" sz="2000" b="1" dirty="0" smtClean="0">
                <a:solidFill>
                  <a:srgbClr val="7030A0"/>
                </a:solidFill>
              </a:rPr>
              <a:t>Source: BS&amp;B Systems</a:t>
            </a:r>
            <a:endParaRPr lang="en-US" sz="2000" b="1" dirty="0">
              <a:solidFill>
                <a:srgbClr val="7030A0"/>
              </a:solidFill>
            </a:endParaRPr>
          </a:p>
        </p:txBody>
      </p:sp>
    </p:spTree>
    <p:extLst>
      <p:ext uri="{BB962C8B-B14F-4D97-AF65-F5344CB8AC3E}">
        <p14:creationId xmlns:p14="http://schemas.microsoft.com/office/powerpoint/2010/main" val="15092245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Activity!</a:t>
            </a:r>
            <a:endParaRPr lang="en-US" dirty="0"/>
          </a:p>
        </p:txBody>
      </p:sp>
      <p:sp>
        <p:nvSpPr>
          <p:cNvPr id="3" name="Content Placeholder 2"/>
          <p:cNvSpPr>
            <a:spLocks noGrp="1"/>
          </p:cNvSpPr>
          <p:nvPr>
            <p:ph idx="1"/>
          </p:nvPr>
        </p:nvSpPr>
        <p:spPr/>
        <p:txBody>
          <a:bodyPr/>
          <a:lstStyle/>
          <a:p>
            <a:r>
              <a:rPr lang="en-US" dirty="0" smtClean="0"/>
              <a:t>List the places, in your facility, where you will need an explosion prevention equipment!</a:t>
            </a:r>
            <a:endParaRPr lang="en-US" dirty="0"/>
          </a:p>
        </p:txBody>
      </p:sp>
      <p:sp>
        <p:nvSpPr>
          <p:cNvPr id="4" name="Footer Placeholder 3"/>
          <p:cNvSpPr>
            <a:spLocks noGrp="1"/>
          </p:cNvSpPr>
          <p:nvPr>
            <p:ph type="ftr" sz="quarter" idx="11"/>
          </p:nvPr>
        </p:nvSpPr>
        <p:spPr/>
        <p:txBody>
          <a:bodyPr/>
          <a:lstStyle/>
          <a:p>
            <a:endParaRPr lang="en-US"/>
          </a:p>
        </p:txBody>
      </p:sp>
      <p:pic>
        <p:nvPicPr>
          <p:cNvPr id="5" name="Content Placeholder 3" title="Figure - elements of the pentegon - ignition source, confinement of dust cloud, oxygen in air, combustible dust, dispersion of dust particles"/>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657600" y="2819400"/>
            <a:ext cx="5340973" cy="3200399"/>
          </a:xfrm>
          <a:prstGeom prst="rect">
            <a:avLst/>
          </a:prstGeom>
        </p:spPr>
      </p:pic>
    </p:spTree>
    <p:extLst>
      <p:ext uri="{BB962C8B-B14F-4D97-AF65-F5344CB8AC3E}">
        <p14:creationId xmlns:p14="http://schemas.microsoft.com/office/powerpoint/2010/main" val="126229207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457200"/>
            <a:ext cx="8229600" cy="1143000"/>
          </a:xfrm>
        </p:spPr>
        <p:txBody>
          <a:bodyPr/>
          <a:lstStyle/>
          <a:p>
            <a:r>
              <a:rPr lang="en-US" altLang="en-US" b="1" dirty="0">
                <a:latin typeface="Palatino Linotype" pitchFamily="18" charset="0"/>
              </a:rPr>
              <a:t>Venting</a:t>
            </a:r>
          </a:p>
        </p:txBody>
      </p:sp>
      <p:sp>
        <p:nvSpPr>
          <p:cNvPr id="1482755" name="Content Placeholder 2"/>
          <p:cNvSpPr>
            <a:spLocks noGrp="1"/>
          </p:cNvSpPr>
          <p:nvPr>
            <p:ph idx="4294967295"/>
          </p:nvPr>
        </p:nvSpPr>
        <p:spPr>
          <a:xfrm>
            <a:off x="0" y="1371600"/>
            <a:ext cx="8077200" cy="4957763"/>
          </a:xfrm>
          <a:ln/>
        </p:spPr>
        <p:txBody>
          <a:bodyPr>
            <a:normAutofit/>
          </a:bodyPr>
          <a:lstStyle/>
          <a:p>
            <a:r>
              <a:rPr lang="en-US" altLang="en-US" dirty="0">
                <a:solidFill>
                  <a:schemeClr val="tx1"/>
                </a:solidFill>
              </a:rPr>
              <a:t>Explosion </a:t>
            </a:r>
            <a:r>
              <a:rPr lang="en-US" altLang="en-US" dirty="0" smtClean="0">
                <a:solidFill>
                  <a:schemeClr val="tx1"/>
                </a:solidFill>
              </a:rPr>
              <a:t>Venting:</a:t>
            </a:r>
          </a:p>
          <a:p>
            <a:pPr lvl="1"/>
            <a:r>
              <a:rPr lang="en-US" dirty="0" smtClean="0">
                <a:latin typeface="Arial" pitchFamily="34" charset="0"/>
              </a:rPr>
              <a:t>Explosion </a:t>
            </a:r>
            <a:r>
              <a:rPr lang="en-US" dirty="0">
                <a:latin typeface="Arial" pitchFamily="34" charset="0"/>
              </a:rPr>
              <a:t>flame, pressure and unburned mixture are vented to a safe area. </a:t>
            </a:r>
          </a:p>
          <a:p>
            <a:endParaRPr lang="en-US" altLang="en-US" dirty="0">
              <a:solidFill>
                <a:schemeClr val="tx1"/>
              </a:solidFill>
            </a:endParaRPr>
          </a:p>
        </p:txBody>
      </p:sp>
      <p:pic>
        <p:nvPicPr>
          <p:cNvPr id="1482757" name="Picture 2" title="Picture - explosion venti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 y="3505200"/>
            <a:ext cx="2971800" cy="2435225"/>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438400" y="5662136"/>
            <a:ext cx="2438400" cy="369332"/>
          </a:xfrm>
          <a:prstGeom prst="rect">
            <a:avLst/>
          </a:prstGeom>
          <a:noFill/>
        </p:spPr>
        <p:txBody>
          <a:bodyPr wrap="square" rtlCol="0">
            <a:spAutoFit/>
          </a:bodyPr>
          <a:lstStyle/>
          <a:p>
            <a:r>
              <a:rPr lang="en-US" dirty="0" smtClean="0"/>
              <a:t>Source: BS&amp;B Systems</a:t>
            </a:r>
            <a:endParaRPr lang="en-US" dirty="0"/>
          </a:p>
        </p:txBody>
      </p:sp>
      <p:pic>
        <p:nvPicPr>
          <p:cNvPr id="4" name="Picture 3" title="Picture - explosion venti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62600" y="3383756"/>
            <a:ext cx="3431295" cy="2278380"/>
          </a:xfrm>
          <a:prstGeom prst="rect">
            <a:avLst/>
          </a:prstGeom>
        </p:spPr>
      </p:pic>
      <p:sp>
        <p:nvSpPr>
          <p:cNvPr id="7" name="TextBox 6"/>
          <p:cNvSpPr txBox="1"/>
          <p:nvPr/>
        </p:nvSpPr>
        <p:spPr>
          <a:xfrm>
            <a:off x="5867400" y="5629870"/>
            <a:ext cx="2438400" cy="369332"/>
          </a:xfrm>
          <a:prstGeom prst="rect">
            <a:avLst/>
          </a:prstGeom>
          <a:noFill/>
        </p:spPr>
        <p:txBody>
          <a:bodyPr wrap="square" rtlCol="0">
            <a:spAutoFit/>
          </a:bodyPr>
          <a:lstStyle/>
          <a:p>
            <a:r>
              <a:rPr lang="en-US" dirty="0" smtClean="0"/>
              <a:t>Source: FIKE Corp.</a:t>
            </a:r>
            <a:endParaRPr lang="en-US" dirty="0"/>
          </a:p>
        </p:txBody>
      </p:sp>
    </p:spTree>
    <p:extLst>
      <p:ext uri="{BB962C8B-B14F-4D97-AF65-F5344CB8AC3E}">
        <p14:creationId xmlns:p14="http://schemas.microsoft.com/office/powerpoint/2010/main" val="28874011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457200"/>
            <a:ext cx="8229600" cy="1143000"/>
          </a:xfrm>
        </p:spPr>
        <p:txBody>
          <a:bodyPr/>
          <a:lstStyle/>
          <a:p>
            <a:r>
              <a:rPr lang="en-US" altLang="en-US" b="1" dirty="0" smtClean="0">
                <a:latin typeface="Palatino Linotype" pitchFamily="18" charset="0"/>
              </a:rPr>
              <a:t>Vent Closures</a:t>
            </a:r>
            <a:endParaRPr lang="en-US" altLang="en-US" b="1" dirty="0">
              <a:latin typeface="Palatino Linotype" pitchFamily="18" charset="0"/>
            </a:endParaRPr>
          </a:p>
        </p:txBody>
      </p:sp>
      <p:sp>
        <p:nvSpPr>
          <p:cNvPr id="8" name="Rectangle 6"/>
          <p:cNvSpPr>
            <a:spLocks noChangeArrowheads="1"/>
          </p:cNvSpPr>
          <p:nvPr/>
        </p:nvSpPr>
        <p:spPr bwMode="auto">
          <a:xfrm>
            <a:off x="392906" y="2152431"/>
            <a:ext cx="8598694"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Tx/>
              <a:buChar char="•"/>
            </a:pPr>
            <a:r>
              <a:rPr lang="en-US" sz="2800" dirty="0" smtClean="0"/>
              <a:t>Round</a:t>
            </a:r>
            <a:r>
              <a:rPr lang="en-US" sz="2800" dirty="0"/>
              <a:t>, Square, Rectangular shapes</a:t>
            </a:r>
          </a:p>
          <a:p>
            <a:pPr>
              <a:buFontTx/>
              <a:buChar char="•"/>
            </a:pPr>
            <a:r>
              <a:rPr lang="en-US" sz="2800" dirty="0" smtClean="0"/>
              <a:t>50-75</a:t>
            </a:r>
            <a:r>
              <a:rPr lang="en-US" sz="2800" dirty="0"/>
              <a:t>% operating </a:t>
            </a:r>
            <a:r>
              <a:rPr lang="en-US" sz="2800" dirty="0" smtClean="0"/>
              <a:t>ratio of set burst pressure</a:t>
            </a:r>
            <a:endParaRPr lang="en-US" sz="2800" dirty="0"/>
          </a:p>
          <a:p>
            <a:pPr>
              <a:buFontTx/>
              <a:buChar char="•"/>
            </a:pPr>
            <a:r>
              <a:rPr lang="en-US" sz="2800" dirty="0" smtClean="0"/>
              <a:t> Applicable both in extremely hot and cold conditions</a:t>
            </a:r>
            <a:endParaRPr lang="en-US" sz="2800" dirty="0">
              <a:sym typeface="Symbol" pitchFamily="18" charset="2"/>
            </a:endParaRPr>
          </a:p>
        </p:txBody>
      </p:sp>
      <p:sp>
        <p:nvSpPr>
          <p:cNvPr id="9" name="Rectangle 3"/>
          <p:cNvSpPr txBox="1">
            <a:spLocks noChangeArrowheads="1"/>
          </p:cNvSpPr>
          <p:nvPr/>
        </p:nvSpPr>
        <p:spPr>
          <a:xfrm>
            <a:off x="265112" y="1531143"/>
            <a:ext cx="4116388" cy="584775"/>
          </a:xfrm>
          <a:prstGeom prst="rect">
            <a:avLst/>
          </a:prstGeom>
        </p:spPr>
        <p:txBody>
          <a:bodyPr>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Tx/>
              <a:buNone/>
            </a:pPr>
            <a:r>
              <a:rPr lang="en-US" b="1" dirty="0" smtClean="0"/>
              <a:t>Composite Vent:</a:t>
            </a:r>
            <a:endParaRPr lang="en-US" b="1" dirty="0"/>
          </a:p>
        </p:txBody>
      </p:sp>
      <p:pic>
        <p:nvPicPr>
          <p:cNvPr id="4" name="Picture 3" title="Picture - vent closures example - Composite vent covers most applications and provides an excellent service life for static to light pressure cycling conditions and partial vacuum conditions. "/>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06228" y="3766598"/>
            <a:ext cx="4972050" cy="2002568"/>
          </a:xfrm>
          <a:prstGeom prst="rect">
            <a:avLst/>
          </a:prstGeom>
        </p:spPr>
      </p:pic>
      <p:sp>
        <p:nvSpPr>
          <p:cNvPr id="10" name="TextBox 9"/>
          <p:cNvSpPr txBox="1"/>
          <p:nvPr/>
        </p:nvSpPr>
        <p:spPr>
          <a:xfrm>
            <a:off x="5867400" y="5629870"/>
            <a:ext cx="2438400" cy="369332"/>
          </a:xfrm>
          <a:prstGeom prst="rect">
            <a:avLst/>
          </a:prstGeom>
          <a:noFill/>
        </p:spPr>
        <p:txBody>
          <a:bodyPr wrap="square" rtlCol="0">
            <a:spAutoFit/>
          </a:bodyPr>
          <a:lstStyle/>
          <a:p>
            <a:r>
              <a:rPr lang="en-US" dirty="0" smtClean="0"/>
              <a:t>Source: FIKE Corp.</a:t>
            </a:r>
            <a:endParaRPr lang="en-US" dirty="0"/>
          </a:p>
        </p:txBody>
      </p:sp>
    </p:spTree>
    <p:extLst>
      <p:ext uri="{BB962C8B-B14F-4D97-AF65-F5344CB8AC3E}">
        <p14:creationId xmlns:p14="http://schemas.microsoft.com/office/powerpoint/2010/main" val="379594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autoUpdateAnimBg="0" advAuto="0"/>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altLang="en-US" b="1" dirty="0" smtClean="0">
                <a:latin typeface="Palatino Linotype" pitchFamily="18" charset="0"/>
              </a:rPr>
              <a:t>Vent Closures </a:t>
            </a:r>
            <a:endParaRPr lang="en-US" altLang="en-US" b="1" dirty="0">
              <a:latin typeface="Palatino Linotype" pitchFamily="18" charset="0"/>
            </a:endParaRPr>
          </a:p>
        </p:txBody>
      </p:sp>
      <p:sp>
        <p:nvSpPr>
          <p:cNvPr id="1118211" name="Rectangle 3"/>
          <p:cNvSpPr>
            <a:spLocks noGrp="1" noChangeArrowheads="1"/>
          </p:cNvSpPr>
          <p:nvPr>
            <p:ph idx="1"/>
          </p:nvPr>
        </p:nvSpPr>
        <p:spPr>
          <a:xfrm>
            <a:off x="141514" y="1828800"/>
            <a:ext cx="8229600" cy="584775"/>
          </a:xfrm>
        </p:spPr>
        <p:txBody>
          <a:bodyPr>
            <a:spAutoFit/>
          </a:bodyPr>
          <a:lstStyle/>
          <a:p>
            <a:pPr marL="0" indent="0">
              <a:buFontTx/>
              <a:buNone/>
            </a:pPr>
            <a:r>
              <a:rPr lang="en-US" b="1" dirty="0" smtClean="0"/>
              <a:t>Composite Vent (CV) </a:t>
            </a:r>
            <a:r>
              <a:rPr lang="en-US" b="1" dirty="0"/>
              <a:t>with Support:</a:t>
            </a:r>
          </a:p>
        </p:txBody>
      </p:sp>
      <p:sp>
        <p:nvSpPr>
          <p:cNvPr id="1118213" name="Rectangle 5"/>
          <p:cNvSpPr>
            <a:spLocks noChangeArrowheads="1"/>
          </p:cNvSpPr>
          <p:nvPr/>
        </p:nvSpPr>
        <p:spPr bwMode="auto">
          <a:xfrm>
            <a:off x="152400" y="2819400"/>
            <a:ext cx="8991600" cy="1215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tIns="0">
            <a:spAutoFit/>
          </a:bodyPr>
          <a:lstStyle/>
          <a:p>
            <a:pPr>
              <a:spcBef>
                <a:spcPct val="20000"/>
              </a:spcBef>
            </a:pPr>
            <a:r>
              <a:rPr lang="en-US" sz="2400" dirty="0"/>
              <a:t>Provides all the features of the </a:t>
            </a:r>
            <a:r>
              <a:rPr lang="en-US" sz="2800" dirty="0">
                <a:solidFill>
                  <a:srgbClr val="FF3300"/>
                </a:solidFill>
              </a:rPr>
              <a:t>CV</a:t>
            </a:r>
            <a:r>
              <a:rPr lang="en-US" sz="2400" dirty="0"/>
              <a:t>, with vacuum capabilities up to a full atmosphere, and when pressure cycles and /or equipment vibration are present. </a:t>
            </a:r>
          </a:p>
        </p:txBody>
      </p:sp>
      <p:sp>
        <p:nvSpPr>
          <p:cNvPr id="6" name="TextBox 5"/>
          <p:cNvSpPr txBox="1"/>
          <p:nvPr/>
        </p:nvSpPr>
        <p:spPr>
          <a:xfrm>
            <a:off x="5867400" y="5629870"/>
            <a:ext cx="2438400" cy="369332"/>
          </a:xfrm>
          <a:prstGeom prst="rect">
            <a:avLst/>
          </a:prstGeom>
          <a:noFill/>
        </p:spPr>
        <p:txBody>
          <a:bodyPr wrap="square" rtlCol="0">
            <a:spAutoFit/>
          </a:bodyPr>
          <a:lstStyle/>
          <a:p>
            <a:r>
              <a:rPr lang="en-US" dirty="0" smtClean="0"/>
              <a:t>Source: FIKE Corp.</a:t>
            </a:r>
            <a:endParaRPr lang="en-US" dirty="0"/>
          </a:p>
        </p:txBody>
      </p:sp>
      <p:pic>
        <p:nvPicPr>
          <p:cNvPr id="3" name="Picture 2" title="Picture - Vent closure - Composite Vent (CV) with support - Provides all the features of the CV, with vacuum capabilities up to a full atmosphere, and when pressure cycles and /or equipment vibration are present. "/>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114800" y="3836691"/>
            <a:ext cx="4822371" cy="1793179"/>
          </a:xfrm>
          <a:prstGeom prst="rect">
            <a:avLst/>
          </a:prstGeom>
        </p:spPr>
      </p:pic>
    </p:spTree>
    <p:extLst>
      <p:ext uri="{BB962C8B-B14F-4D97-AF65-F5344CB8AC3E}">
        <p14:creationId xmlns:p14="http://schemas.microsoft.com/office/powerpoint/2010/main" val="27317134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118211">
                                            <p:txEl>
                                              <p:pRg st="0" end="0"/>
                                            </p:txEl>
                                          </p:spTgt>
                                        </p:tgtEl>
                                        <p:attrNameLst>
                                          <p:attrName>style.visibility</p:attrName>
                                        </p:attrNameLst>
                                      </p:cBhvr>
                                      <p:to>
                                        <p:strVal val="visible"/>
                                      </p:to>
                                    </p:set>
                                    <p:animEffect transition="in" filter="slide(fromTop)">
                                      <p:cBhvr>
                                        <p:cTn id="7" dur="500"/>
                                        <p:tgtEl>
                                          <p:spTgt spid="1118211">
                                            <p:txEl>
                                              <p:pRg st="0" end="0"/>
                                            </p:txEl>
                                          </p:spTgt>
                                        </p:tgtEl>
                                      </p:cBhvr>
                                    </p:animEffect>
                                  </p:childTnLst>
                                </p:cTn>
                              </p:par>
                            </p:childTnLst>
                          </p:cTn>
                        </p:par>
                        <p:par>
                          <p:cTn id="8" fill="hold" nodeType="afterGroup">
                            <p:stCondLst>
                              <p:cond delay="500"/>
                            </p:stCondLst>
                            <p:childTnLst>
                              <p:par>
                                <p:cTn id="9" presetID="12" presetClass="entr" presetSubtype="1" fill="hold" grpId="0" nodeType="afterEffect">
                                  <p:stCondLst>
                                    <p:cond delay="0"/>
                                  </p:stCondLst>
                                  <p:childTnLst>
                                    <p:set>
                                      <p:cBhvr>
                                        <p:cTn id="10" dur="1" fill="hold">
                                          <p:stCondLst>
                                            <p:cond delay="0"/>
                                          </p:stCondLst>
                                        </p:cTn>
                                        <p:tgtEl>
                                          <p:spTgt spid="1118213"/>
                                        </p:tgtEl>
                                        <p:attrNameLst>
                                          <p:attrName>style.visibility</p:attrName>
                                        </p:attrNameLst>
                                      </p:cBhvr>
                                      <p:to>
                                        <p:strVal val="visible"/>
                                      </p:to>
                                    </p:set>
                                    <p:animEffect transition="in" filter="slide(fromTop)">
                                      <p:cBhvr>
                                        <p:cTn id="11" dur="500"/>
                                        <p:tgtEl>
                                          <p:spTgt spid="1118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8211" grpId="0" build="p" autoUpdateAnimBg="0" advAuto="0"/>
      <p:bldP spid="1118213" grpId="0"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latin typeface="Palatino Linotype" pitchFamily="18" charset="0"/>
              </a:rPr>
              <a:t>Vent </a:t>
            </a:r>
            <a:r>
              <a:rPr lang="en-US" altLang="en-US" b="1" dirty="0" smtClean="0">
                <a:latin typeface="Palatino Linotype" pitchFamily="18" charset="0"/>
              </a:rPr>
              <a:t>Closures  </a:t>
            </a:r>
            <a:endParaRPr lang="en-US" dirty="0"/>
          </a:p>
        </p:txBody>
      </p:sp>
      <p:sp>
        <p:nvSpPr>
          <p:cNvPr id="1120259" name="Rectangle 3"/>
          <p:cNvSpPr>
            <a:spLocks noGrp="1" noChangeArrowheads="1"/>
          </p:cNvSpPr>
          <p:nvPr>
            <p:ph idx="1"/>
          </p:nvPr>
        </p:nvSpPr>
        <p:spPr>
          <a:xfrm>
            <a:off x="228600" y="2209800"/>
            <a:ext cx="4495800" cy="2362200"/>
          </a:xfrm>
          <a:noFill/>
        </p:spPr>
        <p:txBody>
          <a:bodyPr/>
          <a:lstStyle/>
          <a:p>
            <a:pPr marL="0" indent="0">
              <a:buFontTx/>
              <a:buNone/>
            </a:pPr>
            <a:r>
              <a:rPr lang="en-US" sz="2800" dirty="0"/>
              <a:t>Is provided for high vacuum service, or for applications involving heavy cyclic, or pulsing, duty. </a:t>
            </a:r>
          </a:p>
        </p:txBody>
      </p:sp>
      <p:sp>
        <p:nvSpPr>
          <p:cNvPr id="1120261" name="Rectangle 5"/>
          <p:cNvSpPr>
            <a:spLocks noChangeArrowheads="1"/>
          </p:cNvSpPr>
          <p:nvPr/>
        </p:nvSpPr>
        <p:spPr bwMode="auto">
          <a:xfrm>
            <a:off x="228600" y="1524000"/>
            <a:ext cx="4800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a:spAutoFit/>
          </a:bodyPr>
          <a:lstStyle/>
          <a:p>
            <a:pPr>
              <a:spcBef>
                <a:spcPct val="20000"/>
              </a:spcBef>
            </a:pPr>
            <a:r>
              <a:rPr lang="en-US" sz="2800" b="1" dirty="0" err="1">
                <a:solidFill>
                  <a:srgbClr val="FF3300"/>
                </a:solidFill>
              </a:rPr>
              <a:t>Vmax</a:t>
            </a:r>
            <a:r>
              <a:rPr lang="en-US" sz="2800" b="1" dirty="0">
                <a:solidFill>
                  <a:srgbClr val="FF3300"/>
                </a:solidFill>
              </a:rPr>
              <a:t> </a:t>
            </a:r>
            <a:r>
              <a:rPr lang="en-US" sz="2800" b="1" dirty="0"/>
              <a:t> Single Element Vent</a:t>
            </a:r>
          </a:p>
        </p:txBody>
      </p:sp>
      <p:sp>
        <p:nvSpPr>
          <p:cNvPr id="10" name="TextBox 9"/>
          <p:cNvSpPr txBox="1"/>
          <p:nvPr/>
        </p:nvSpPr>
        <p:spPr>
          <a:xfrm>
            <a:off x="6052458" y="5576952"/>
            <a:ext cx="2667001" cy="369332"/>
          </a:xfrm>
          <a:prstGeom prst="rect">
            <a:avLst/>
          </a:prstGeom>
          <a:noFill/>
        </p:spPr>
        <p:txBody>
          <a:bodyPr wrap="square" rtlCol="0">
            <a:spAutoFit/>
          </a:bodyPr>
          <a:lstStyle/>
          <a:p>
            <a:r>
              <a:rPr lang="en-US" dirty="0" smtClean="0"/>
              <a:t>Source: </a:t>
            </a:r>
            <a:r>
              <a:rPr lang="en-US" dirty="0" err="1" smtClean="0"/>
              <a:t>Fike</a:t>
            </a:r>
            <a:r>
              <a:rPr lang="en-US" dirty="0" smtClean="0"/>
              <a:t> Corporation</a:t>
            </a:r>
            <a:endParaRPr lang="en-US" dirty="0"/>
          </a:p>
        </p:txBody>
      </p:sp>
      <p:pic>
        <p:nvPicPr>
          <p:cNvPr id="3" name="Picture 2" title="Picture - Vmax Single Element Vent - Is provided for high vacuum service, or for applications involving heavy cyclic, or pulsing, duty. "/>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5589180" y="2392245"/>
            <a:ext cx="4540613" cy="1828800"/>
          </a:xfrm>
          <a:prstGeom prst="rect">
            <a:avLst/>
          </a:prstGeom>
        </p:spPr>
      </p:pic>
    </p:spTree>
    <p:extLst>
      <p:ext uri="{BB962C8B-B14F-4D97-AF65-F5344CB8AC3E}">
        <p14:creationId xmlns:p14="http://schemas.microsoft.com/office/powerpoint/2010/main" val="1145407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026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1120259">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2025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0259" grpId="0" build="p" autoUpdateAnimBg="0" advAuto="0"/>
      <p:bldP spid="1120259" grpId="1" build="p"/>
      <p:bldP spid="1120261"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6804" name="Rectangle 4"/>
          <p:cNvSpPr>
            <a:spLocks noGrp="1" noChangeArrowheads="1"/>
          </p:cNvSpPr>
          <p:nvPr>
            <p:ph type="title"/>
          </p:nvPr>
        </p:nvSpPr>
        <p:spPr/>
        <p:txBody>
          <a:bodyPr/>
          <a:lstStyle/>
          <a:p>
            <a:r>
              <a:rPr lang="en-US" altLang="en-US" dirty="0"/>
              <a:t>Flameless Venting</a:t>
            </a:r>
          </a:p>
        </p:txBody>
      </p:sp>
      <p:pic>
        <p:nvPicPr>
          <p:cNvPr id="1356808" name="Picture 8" title="Pictute - Flameless venting - Deflagration venting through a listed dust retention and flame-arresting device. For indoor installations – eliminates need for equipment relocation or duct work.Must ensure that the room or building can withstand the pressure released during venting. "/>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62400" y="3864391"/>
            <a:ext cx="2603500" cy="1589806"/>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56806" name="Picture 6" title="Pictute - Flameless venting - Deflagration venting through a listed dust retention and flame-arresting device. For indoor installations – eliminates need for equipment relocation or duct work.Must ensure that the room or building can withstand the pressure released during venti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53200" y="3864391"/>
            <a:ext cx="2536823" cy="1583871"/>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56810" name="Text Box 10"/>
          <p:cNvSpPr txBox="1">
            <a:spLocks noChangeArrowheads="1"/>
          </p:cNvSpPr>
          <p:nvPr/>
        </p:nvSpPr>
        <p:spPr bwMode="auto">
          <a:xfrm>
            <a:off x="200024" y="1295400"/>
            <a:ext cx="8486775" cy="2443746"/>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gn="l">
              <a:buFont typeface="Arial" panose="020B0604020202020204" pitchFamily="34" charset="0"/>
              <a:buChar char="•"/>
            </a:pPr>
            <a:r>
              <a:rPr lang="en-US" altLang="en-US" sz="2400" dirty="0"/>
              <a:t>Deflagration venting through a listed </a:t>
            </a:r>
            <a:r>
              <a:rPr lang="en-US" altLang="en-US" sz="2800" b="1" dirty="0" smtClean="0"/>
              <a:t>dust </a:t>
            </a:r>
            <a:r>
              <a:rPr lang="en-US" altLang="en-US" sz="2800" b="1" dirty="0"/>
              <a:t>retention</a:t>
            </a:r>
            <a:r>
              <a:rPr lang="en-US" altLang="en-US" sz="2400" dirty="0"/>
              <a:t> and flame-arresting </a:t>
            </a:r>
            <a:r>
              <a:rPr lang="en-US" altLang="en-US" sz="2400" dirty="0" smtClean="0"/>
              <a:t>device</a:t>
            </a:r>
          </a:p>
          <a:p>
            <a:pPr marL="342900" indent="-342900">
              <a:lnSpc>
                <a:spcPct val="80000"/>
              </a:lnSpc>
              <a:buFont typeface="Arial" panose="020B0604020202020204" pitchFamily="34" charset="0"/>
              <a:buChar char="•"/>
            </a:pPr>
            <a:r>
              <a:rPr lang="en-US" sz="2400" dirty="0" smtClean="0"/>
              <a:t>For </a:t>
            </a:r>
            <a:r>
              <a:rPr lang="en-US" sz="2400" dirty="0"/>
              <a:t>indoor installations – eliminates need for equipment relocation or duct work</a:t>
            </a:r>
          </a:p>
          <a:p>
            <a:pPr marL="342900" indent="-342900">
              <a:lnSpc>
                <a:spcPct val="80000"/>
              </a:lnSpc>
              <a:buFont typeface="Arial" panose="020B0604020202020204" pitchFamily="34" charset="0"/>
              <a:buChar char="•"/>
            </a:pPr>
            <a:r>
              <a:rPr lang="en-US" sz="2400" dirty="0"/>
              <a:t>Must ensure that the room or building can withstand the pressure released during venting.</a:t>
            </a:r>
          </a:p>
          <a:p>
            <a:pPr marL="342900" indent="-342900" algn="l">
              <a:buFont typeface="Arial" panose="020B0604020202020204" pitchFamily="34" charset="0"/>
              <a:buChar char="•"/>
            </a:pPr>
            <a:endParaRPr lang="en-US" altLang="en-US" sz="2400" dirty="0"/>
          </a:p>
        </p:txBody>
      </p:sp>
      <p:sp>
        <p:nvSpPr>
          <p:cNvPr id="9" name="TextBox 8"/>
          <p:cNvSpPr txBox="1"/>
          <p:nvPr/>
        </p:nvSpPr>
        <p:spPr>
          <a:xfrm>
            <a:off x="4495799" y="5470276"/>
            <a:ext cx="4191000" cy="369332"/>
          </a:xfrm>
          <a:prstGeom prst="rect">
            <a:avLst/>
          </a:prstGeom>
          <a:noFill/>
        </p:spPr>
        <p:txBody>
          <a:bodyPr wrap="square" rtlCol="0">
            <a:spAutoFit/>
          </a:bodyPr>
          <a:lstStyle/>
          <a:p>
            <a:r>
              <a:rPr lang="en-US" dirty="0" smtClean="0"/>
              <a:t>Source: BS&amp;B Systems</a:t>
            </a:r>
            <a:endParaRPr lang="en-US" dirty="0"/>
          </a:p>
        </p:txBody>
      </p:sp>
      <p:pic>
        <p:nvPicPr>
          <p:cNvPr id="2" name="Picture 1" title="Pictute - Flameless venting - Deflagration venting through a listed dust retention and flame-arresting device. For indoor installations – eliminates need for equipment relocation or duct work.Must ensure that the room or building can withstand the pressure released during venti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14400" y="3429018"/>
            <a:ext cx="1530944" cy="2041258"/>
          </a:xfrm>
          <a:prstGeom prst="rect">
            <a:avLst/>
          </a:prstGeom>
        </p:spPr>
      </p:pic>
      <p:sp>
        <p:nvSpPr>
          <p:cNvPr id="8" name="TextBox 7"/>
          <p:cNvSpPr txBox="1"/>
          <p:nvPr/>
        </p:nvSpPr>
        <p:spPr>
          <a:xfrm>
            <a:off x="381000" y="5472232"/>
            <a:ext cx="2438400" cy="369332"/>
          </a:xfrm>
          <a:prstGeom prst="rect">
            <a:avLst/>
          </a:prstGeom>
          <a:noFill/>
        </p:spPr>
        <p:txBody>
          <a:bodyPr wrap="square" rtlCol="0">
            <a:spAutoFit/>
          </a:bodyPr>
          <a:lstStyle/>
          <a:p>
            <a:r>
              <a:rPr lang="en-US" dirty="0" smtClean="0"/>
              <a:t>Source: FIKE Corp.</a:t>
            </a:r>
            <a:endParaRPr lang="en-US" dirty="0"/>
          </a:p>
        </p:txBody>
      </p:sp>
    </p:spTree>
    <p:extLst>
      <p:ext uri="{BB962C8B-B14F-4D97-AF65-F5344CB8AC3E}">
        <p14:creationId xmlns:p14="http://schemas.microsoft.com/office/powerpoint/2010/main" val="1990728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8900" y="5367010"/>
            <a:ext cx="8915400" cy="523220"/>
          </a:xfrm>
          <a:prstGeom prst="rect">
            <a:avLst/>
          </a:prstGeom>
          <a:noFill/>
        </p:spPr>
        <p:txBody>
          <a:bodyPr wrap="square" rtlCol="0">
            <a:spAutoFit/>
          </a:bodyPr>
          <a:lstStyle/>
          <a:p>
            <a:pPr algn="ctr"/>
            <a:r>
              <a:rPr lang="en-US" sz="2800" dirty="0" smtClean="0"/>
              <a:t>Grain dust explosion incidents from 2006 – 2012 (by month)</a:t>
            </a:r>
            <a:endParaRPr lang="en-US" sz="2800" dirty="0"/>
          </a:p>
        </p:txBody>
      </p:sp>
      <p:graphicFrame>
        <p:nvGraphicFramePr>
          <p:cNvPr id="4" name="图表 1" title="Chart - grain dust explosions incidents from 2006-2012 by month"/>
          <p:cNvGraphicFramePr>
            <a:graphicFrameLocks noGrp="1"/>
          </p:cNvGraphicFramePr>
          <p:nvPr>
            <p:extLst>
              <p:ext uri="{D42A27DB-BD31-4B8C-83A1-F6EECF244321}">
                <p14:modId xmlns:p14="http://schemas.microsoft.com/office/powerpoint/2010/main" val="2278335732"/>
              </p:ext>
            </p:extLst>
          </p:nvPr>
        </p:nvGraphicFramePr>
        <p:xfrm>
          <a:off x="228600" y="762000"/>
          <a:ext cx="87630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hidden="1"/>
          <p:cNvSpPr>
            <a:spLocks noGrp="1"/>
          </p:cNvSpPr>
          <p:nvPr>
            <p:ph type="title"/>
          </p:nvPr>
        </p:nvSpPr>
        <p:spPr/>
        <p:txBody>
          <a:bodyPr/>
          <a:lstStyle/>
          <a:p>
            <a:r>
              <a:rPr lang="en-US" dirty="0" smtClean="0"/>
              <a:t>Grain dust explosion incidents from 2006-2012 by month</a:t>
            </a:r>
            <a:endParaRPr lang="en-US" dirty="0"/>
          </a:p>
        </p:txBody>
      </p:sp>
      <p:sp>
        <p:nvSpPr>
          <p:cNvPr id="3" name="Content Placeholder 2" hidden="1"/>
          <p:cNvSpPr>
            <a:spLocks noGrp="1"/>
          </p:cNvSpPr>
          <p:nvPr>
            <p:ph idx="1"/>
          </p:nvPr>
        </p:nvSpPr>
        <p:spPr/>
        <p:txBody>
          <a:bodyPr/>
          <a:lstStyle/>
          <a:p>
            <a:endParaRPr lang="en-US"/>
          </a:p>
        </p:txBody>
      </p:sp>
    </p:spTree>
    <p:extLst>
      <p:ext uri="{BB962C8B-B14F-4D97-AF65-F5344CB8AC3E}">
        <p14:creationId xmlns:p14="http://schemas.microsoft.com/office/powerpoint/2010/main" val="119559239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8995" name="Rectangle 3"/>
          <p:cNvSpPr>
            <a:spLocks noGrp="1" noChangeArrowheads="1"/>
          </p:cNvSpPr>
          <p:nvPr>
            <p:ph type="title"/>
          </p:nvPr>
        </p:nvSpPr>
        <p:spPr/>
        <p:txBody>
          <a:bodyPr/>
          <a:lstStyle/>
          <a:p>
            <a:r>
              <a:rPr lang="en-US" altLang="en-US" dirty="0" smtClean="0"/>
              <a:t>Explosion Suppression</a:t>
            </a:r>
            <a:endParaRPr lang="en-US" altLang="en-US" dirty="0"/>
          </a:p>
        </p:txBody>
      </p:sp>
      <p:sp>
        <p:nvSpPr>
          <p:cNvPr id="1108994" name="Rectangle 2" title="Picture - the fireball that develops from a dust explosion could have a velocity of up to 30 ft/s with a pressure wave moving at a speed of up to 1100 ft/s. So, the pressure wave moves faster than the fireball. So, the explosion suppression devices are based on detecting the pressure and then quenching the pressure and the fire. "/>
          <p:cNvSpPr>
            <a:spLocks noChangeArrowheads="1"/>
          </p:cNvSpPr>
          <p:nvPr/>
        </p:nvSpPr>
        <p:spPr bwMode="auto">
          <a:xfrm>
            <a:off x="450850" y="1527175"/>
            <a:ext cx="8229600" cy="4311650"/>
          </a:xfrm>
          <a:prstGeom prst="rect">
            <a:avLst/>
          </a:prstGeom>
          <a:solidFill>
            <a:schemeClr val="bg1"/>
          </a:solidFill>
          <a:ln>
            <a:noFill/>
          </a:ln>
          <a:effectLst/>
          <a:extLst>
            <a:ext uri="{91240B29-F687-4F45-9708-019B960494DF}">
              <a14:hiddenLine xmlns:a14="http://schemas.microsoft.com/office/drawing/2010/main" w="9525"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8997" name="Rectangle 5" title="Picture - pressure detector"/>
          <p:cNvSpPr>
            <a:spLocks noChangeArrowheads="1"/>
          </p:cNvSpPr>
          <p:nvPr/>
        </p:nvSpPr>
        <p:spPr bwMode="auto">
          <a:xfrm>
            <a:off x="7632700" y="2970213"/>
            <a:ext cx="612775" cy="1336675"/>
          </a:xfrm>
          <a:prstGeom prst="rect">
            <a:avLst/>
          </a:prstGeom>
          <a:solidFill>
            <a:srgbClr val="CC00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8998" name="Rectangle 6" title="Picture - part of the pressure detector"/>
          <p:cNvSpPr>
            <a:spLocks noChangeArrowheads="1"/>
          </p:cNvSpPr>
          <p:nvPr/>
        </p:nvSpPr>
        <p:spPr bwMode="auto">
          <a:xfrm>
            <a:off x="7564438" y="2941638"/>
            <a:ext cx="88900" cy="1406525"/>
          </a:xfrm>
          <a:prstGeom prst="rect">
            <a:avLst/>
          </a:prstGeom>
          <a:gradFill rotWithShape="1">
            <a:gsLst>
              <a:gs pos="0">
                <a:schemeClr val="hlink">
                  <a:gamma/>
                  <a:shade val="46275"/>
                  <a:invGamma/>
                </a:schemeClr>
              </a:gs>
              <a:gs pos="100000">
                <a:schemeClr val="hlink"/>
              </a:gs>
            </a:gsLst>
            <a:lin ang="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8999" name="Rectangle 7" title="Picture - the ring on the pressure detector"/>
          <p:cNvSpPr>
            <a:spLocks noChangeArrowheads="1"/>
          </p:cNvSpPr>
          <p:nvPr/>
        </p:nvSpPr>
        <p:spPr bwMode="auto">
          <a:xfrm>
            <a:off x="7902575" y="2928938"/>
            <a:ext cx="88900" cy="1431925"/>
          </a:xfrm>
          <a:prstGeom prst="rect">
            <a:avLst/>
          </a:prstGeom>
          <a:solidFill>
            <a:srgbClr val="CC00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9000" name="Text Box 8"/>
          <p:cNvSpPr txBox="1">
            <a:spLocks noChangeArrowheads="1"/>
          </p:cNvSpPr>
          <p:nvPr/>
        </p:nvSpPr>
        <p:spPr bwMode="auto">
          <a:xfrm>
            <a:off x="7629525" y="4533900"/>
            <a:ext cx="1171575" cy="701675"/>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a:solidFill>
                  <a:srgbClr val="666666"/>
                </a:solidFill>
              </a:rPr>
              <a:t>Pressure</a:t>
            </a:r>
          </a:p>
          <a:p>
            <a:r>
              <a:rPr lang="en-US" altLang="en-US" sz="2000" b="1">
                <a:solidFill>
                  <a:srgbClr val="666666"/>
                </a:solidFill>
              </a:rPr>
              <a:t>Detector</a:t>
            </a:r>
          </a:p>
        </p:txBody>
      </p:sp>
      <p:sp>
        <p:nvSpPr>
          <p:cNvPr id="1109001" name="AutoShape 9"/>
          <p:cNvSpPr>
            <a:spLocks noChangeArrowheads="1"/>
          </p:cNvSpPr>
          <p:nvPr/>
        </p:nvSpPr>
        <p:spPr bwMode="auto">
          <a:xfrm>
            <a:off x="4929188" y="3276600"/>
            <a:ext cx="849312" cy="877888"/>
          </a:xfrm>
          <a:prstGeom prst="star16">
            <a:avLst>
              <a:gd name="adj" fmla="val 37500"/>
            </a:avLst>
          </a:prstGeom>
          <a:gradFill rotWithShape="1">
            <a:gsLst>
              <a:gs pos="0">
                <a:srgbClr val="CC3300"/>
              </a:gs>
              <a:gs pos="100000">
                <a:srgbClr val="FFFF66"/>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400" b="1">
                <a:latin typeface="Arial" charset="0"/>
              </a:rPr>
              <a:t>Fireball</a:t>
            </a:r>
          </a:p>
        </p:txBody>
      </p:sp>
      <p:sp>
        <p:nvSpPr>
          <p:cNvPr id="1109002" name="Oval 10" title="Picture - fireball that develops from a dust explosion "/>
          <p:cNvSpPr>
            <a:spLocks noChangeArrowheads="1"/>
          </p:cNvSpPr>
          <p:nvPr/>
        </p:nvSpPr>
        <p:spPr bwMode="auto">
          <a:xfrm>
            <a:off x="4149725" y="2498725"/>
            <a:ext cx="2473325" cy="2473325"/>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rgbClr val="CC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9003" name="Oval 11" title="Picture - "/>
          <p:cNvSpPr>
            <a:spLocks noChangeArrowheads="1"/>
          </p:cNvSpPr>
          <p:nvPr/>
        </p:nvSpPr>
        <p:spPr bwMode="auto">
          <a:xfrm>
            <a:off x="3817938" y="2166938"/>
            <a:ext cx="3119437" cy="3119437"/>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rgbClr val="CC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9004" name="Oval 12" title="Picture - fireball that develops from a dust explosion "/>
          <p:cNvSpPr>
            <a:spLocks noChangeArrowheads="1"/>
          </p:cNvSpPr>
          <p:nvPr/>
        </p:nvSpPr>
        <p:spPr bwMode="auto">
          <a:xfrm>
            <a:off x="3476625" y="1827213"/>
            <a:ext cx="3783013" cy="3783012"/>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rgbClr val="CC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9141" name="Oval 149" title="Picture - fireball that develops from a dust explosion "/>
          <p:cNvSpPr>
            <a:spLocks noChangeAspect="1" noChangeArrowheads="1"/>
          </p:cNvSpPr>
          <p:nvPr/>
        </p:nvSpPr>
        <p:spPr bwMode="auto">
          <a:xfrm>
            <a:off x="4445000" y="2822575"/>
            <a:ext cx="1855788" cy="1855788"/>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rgbClr val="CC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9142" name="Oval 150" title="Picture - fireball that develops from a dust explosion "/>
          <p:cNvSpPr>
            <a:spLocks noChangeAspect="1" noChangeArrowheads="1"/>
          </p:cNvSpPr>
          <p:nvPr/>
        </p:nvSpPr>
        <p:spPr bwMode="auto">
          <a:xfrm>
            <a:off x="3171825" y="1546225"/>
            <a:ext cx="4378325" cy="4378325"/>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rgbClr val="CC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9143" name="Freeform 151" descr="Parchment"/>
          <p:cNvSpPr>
            <a:spLocks/>
          </p:cNvSpPr>
          <p:nvPr/>
        </p:nvSpPr>
        <p:spPr bwMode="auto">
          <a:xfrm>
            <a:off x="3021013" y="2347913"/>
            <a:ext cx="2254250" cy="3043237"/>
          </a:xfrm>
          <a:custGeom>
            <a:avLst/>
            <a:gdLst>
              <a:gd name="T0" fmla="*/ 0 w 1420"/>
              <a:gd name="T1" fmla="*/ 524 h 1874"/>
              <a:gd name="T2" fmla="*/ 335 w 1420"/>
              <a:gd name="T3" fmla="*/ 438 h 1874"/>
              <a:gd name="T4" fmla="*/ 481 w 1420"/>
              <a:gd name="T5" fmla="*/ 378 h 1874"/>
              <a:gd name="T6" fmla="*/ 662 w 1420"/>
              <a:gd name="T7" fmla="*/ 292 h 1874"/>
              <a:gd name="T8" fmla="*/ 817 w 1420"/>
              <a:gd name="T9" fmla="*/ 198 h 1874"/>
              <a:gd name="T10" fmla="*/ 920 w 1420"/>
              <a:gd name="T11" fmla="*/ 129 h 1874"/>
              <a:gd name="T12" fmla="*/ 1032 w 1420"/>
              <a:gd name="T13" fmla="*/ 77 h 1874"/>
              <a:gd name="T14" fmla="*/ 1118 w 1420"/>
              <a:gd name="T15" fmla="*/ 8 h 1874"/>
              <a:gd name="T16" fmla="*/ 1229 w 1420"/>
              <a:gd name="T17" fmla="*/ 0 h 1874"/>
              <a:gd name="T18" fmla="*/ 1298 w 1420"/>
              <a:gd name="T19" fmla="*/ 8 h 1874"/>
              <a:gd name="T20" fmla="*/ 1238 w 1420"/>
              <a:gd name="T21" fmla="*/ 137 h 1874"/>
              <a:gd name="T22" fmla="*/ 1410 w 1420"/>
              <a:gd name="T23" fmla="*/ 180 h 1874"/>
              <a:gd name="T24" fmla="*/ 1272 w 1420"/>
              <a:gd name="T25" fmla="*/ 301 h 1874"/>
              <a:gd name="T26" fmla="*/ 1221 w 1420"/>
              <a:gd name="T27" fmla="*/ 361 h 1874"/>
              <a:gd name="T28" fmla="*/ 1324 w 1420"/>
              <a:gd name="T29" fmla="*/ 421 h 1874"/>
              <a:gd name="T30" fmla="*/ 1393 w 1420"/>
              <a:gd name="T31" fmla="*/ 455 h 1874"/>
              <a:gd name="T32" fmla="*/ 1393 w 1420"/>
              <a:gd name="T33" fmla="*/ 584 h 1874"/>
              <a:gd name="T34" fmla="*/ 1358 w 1420"/>
              <a:gd name="T35" fmla="*/ 645 h 1874"/>
              <a:gd name="T36" fmla="*/ 1298 w 1420"/>
              <a:gd name="T37" fmla="*/ 688 h 1874"/>
              <a:gd name="T38" fmla="*/ 1212 w 1420"/>
              <a:gd name="T39" fmla="*/ 782 h 1874"/>
              <a:gd name="T40" fmla="*/ 1221 w 1420"/>
              <a:gd name="T41" fmla="*/ 808 h 1874"/>
              <a:gd name="T42" fmla="*/ 1229 w 1420"/>
              <a:gd name="T43" fmla="*/ 980 h 1874"/>
              <a:gd name="T44" fmla="*/ 1255 w 1420"/>
              <a:gd name="T45" fmla="*/ 1006 h 1874"/>
              <a:gd name="T46" fmla="*/ 1350 w 1420"/>
              <a:gd name="T47" fmla="*/ 1049 h 1874"/>
              <a:gd name="T48" fmla="*/ 1384 w 1420"/>
              <a:gd name="T49" fmla="*/ 1195 h 1874"/>
              <a:gd name="T50" fmla="*/ 1307 w 1420"/>
              <a:gd name="T51" fmla="*/ 1264 h 1874"/>
              <a:gd name="T52" fmla="*/ 1298 w 1420"/>
              <a:gd name="T53" fmla="*/ 1315 h 1874"/>
              <a:gd name="T54" fmla="*/ 1281 w 1420"/>
              <a:gd name="T55" fmla="*/ 1393 h 1874"/>
              <a:gd name="T56" fmla="*/ 1186 w 1420"/>
              <a:gd name="T57" fmla="*/ 1427 h 1874"/>
              <a:gd name="T58" fmla="*/ 1143 w 1420"/>
              <a:gd name="T59" fmla="*/ 1479 h 1874"/>
              <a:gd name="T60" fmla="*/ 1152 w 1420"/>
              <a:gd name="T61" fmla="*/ 1676 h 1874"/>
              <a:gd name="T62" fmla="*/ 1178 w 1420"/>
              <a:gd name="T63" fmla="*/ 1745 h 1874"/>
              <a:gd name="T64" fmla="*/ 1135 w 1420"/>
              <a:gd name="T65" fmla="*/ 1840 h 1874"/>
              <a:gd name="T66" fmla="*/ 1066 w 1420"/>
              <a:gd name="T67" fmla="*/ 1865 h 1874"/>
              <a:gd name="T68" fmla="*/ 989 w 1420"/>
              <a:gd name="T69" fmla="*/ 1874 h 1874"/>
              <a:gd name="T70" fmla="*/ 860 w 1420"/>
              <a:gd name="T71" fmla="*/ 1822 h 1874"/>
              <a:gd name="T72" fmla="*/ 713 w 1420"/>
              <a:gd name="T73" fmla="*/ 1685 h 1874"/>
              <a:gd name="T74" fmla="*/ 619 w 1420"/>
              <a:gd name="T75" fmla="*/ 1590 h 1874"/>
              <a:gd name="T76" fmla="*/ 550 w 1420"/>
              <a:gd name="T77" fmla="*/ 1487 h 1874"/>
              <a:gd name="T78" fmla="*/ 318 w 1420"/>
              <a:gd name="T79" fmla="*/ 1289 h 1874"/>
              <a:gd name="T80" fmla="*/ 223 w 1420"/>
              <a:gd name="T81" fmla="*/ 1246 h 1874"/>
              <a:gd name="T82" fmla="*/ 180 w 1420"/>
              <a:gd name="T83" fmla="*/ 1169 h 1874"/>
              <a:gd name="T84" fmla="*/ 137 w 1420"/>
              <a:gd name="T85" fmla="*/ 1143 h 1874"/>
              <a:gd name="T86" fmla="*/ 43 w 1420"/>
              <a:gd name="T87" fmla="*/ 1066 h 1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20" h="1874">
                <a:moveTo>
                  <a:pt x="0" y="524"/>
                </a:moveTo>
                <a:lnTo>
                  <a:pt x="335" y="438"/>
                </a:lnTo>
                <a:lnTo>
                  <a:pt x="481" y="378"/>
                </a:lnTo>
                <a:lnTo>
                  <a:pt x="662" y="292"/>
                </a:lnTo>
                <a:lnTo>
                  <a:pt x="817" y="198"/>
                </a:lnTo>
                <a:lnTo>
                  <a:pt x="920" y="129"/>
                </a:lnTo>
                <a:lnTo>
                  <a:pt x="1032" y="77"/>
                </a:lnTo>
                <a:lnTo>
                  <a:pt x="1118" y="8"/>
                </a:lnTo>
                <a:lnTo>
                  <a:pt x="1229" y="0"/>
                </a:lnTo>
                <a:lnTo>
                  <a:pt x="1298" y="8"/>
                </a:lnTo>
                <a:lnTo>
                  <a:pt x="1238" y="137"/>
                </a:lnTo>
                <a:lnTo>
                  <a:pt x="1410" y="180"/>
                </a:lnTo>
                <a:lnTo>
                  <a:pt x="1272" y="301"/>
                </a:lnTo>
                <a:lnTo>
                  <a:pt x="1221" y="361"/>
                </a:lnTo>
                <a:lnTo>
                  <a:pt x="1324" y="421"/>
                </a:lnTo>
                <a:lnTo>
                  <a:pt x="1393" y="455"/>
                </a:lnTo>
                <a:cubicBezTo>
                  <a:pt x="1420" y="496"/>
                  <a:pt x="1414" y="539"/>
                  <a:pt x="1393" y="584"/>
                </a:cubicBezTo>
                <a:lnTo>
                  <a:pt x="1358" y="645"/>
                </a:lnTo>
                <a:lnTo>
                  <a:pt x="1298" y="688"/>
                </a:lnTo>
                <a:cubicBezTo>
                  <a:pt x="1269" y="719"/>
                  <a:pt x="1235" y="746"/>
                  <a:pt x="1212" y="782"/>
                </a:cubicBezTo>
                <a:cubicBezTo>
                  <a:pt x="1207" y="790"/>
                  <a:pt x="1220" y="799"/>
                  <a:pt x="1221" y="808"/>
                </a:cubicBezTo>
                <a:cubicBezTo>
                  <a:pt x="1226" y="865"/>
                  <a:pt x="1224" y="923"/>
                  <a:pt x="1229" y="980"/>
                </a:cubicBezTo>
                <a:cubicBezTo>
                  <a:pt x="1232" y="1011"/>
                  <a:pt x="1234" y="1006"/>
                  <a:pt x="1255" y="1006"/>
                </a:cubicBezTo>
                <a:lnTo>
                  <a:pt x="1350" y="1049"/>
                </a:lnTo>
                <a:lnTo>
                  <a:pt x="1384" y="1195"/>
                </a:lnTo>
                <a:lnTo>
                  <a:pt x="1307" y="1264"/>
                </a:lnTo>
                <a:lnTo>
                  <a:pt x="1298" y="1315"/>
                </a:lnTo>
                <a:lnTo>
                  <a:pt x="1281" y="1393"/>
                </a:lnTo>
                <a:cubicBezTo>
                  <a:pt x="1250" y="1414"/>
                  <a:pt x="1218" y="1410"/>
                  <a:pt x="1186" y="1427"/>
                </a:cubicBezTo>
                <a:lnTo>
                  <a:pt x="1143" y="1479"/>
                </a:lnTo>
                <a:cubicBezTo>
                  <a:pt x="1154" y="1625"/>
                  <a:pt x="1152" y="1559"/>
                  <a:pt x="1152" y="1676"/>
                </a:cubicBezTo>
                <a:lnTo>
                  <a:pt x="1178" y="1745"/>
                </a:lnTo>
                <a:lnTo>
                  <a:pt x="1135" y="1840"/>
                </a:lnTo>
                <a:lnTo>
                  <a:pt x="1066" y="1865"/>
                </a:lnTo>
                <a:lnTo>
                  <a:pt x="989" y="1874"/>
                </a:lnTo>
                <a:lnTo>
                  <a:pt x="860" y="1822"/>
                </a:lnTo>
                <a:lnTo>
                  <a:pt x="713" y="1685"/>
                </a:lnTo>
                <a:lnTo>
                  <a:pt x="619" y="1590"/>
                </a:lnTo>
                <a:lnTo>
                  <a:pt x="550" y="1487"/>
                </a:lnTo>
                <a:lnTo>
                  <a:pt x="318" y="1289"/>
                </a:lnTo>
                <a:lnTo>
                  <a:pt x="223" y="1246"/>
                </a:lnTo>
                <a:cubicBezTo>
                  <a:pt x="209" y="1220"/>
                  <a:pt x="198" y="1192"/>
                  <a:pt x="180" y="1169"/>
                </a:cubicBezTo>
                <a:cubicBezTo>
                  <a:pt x="170" y="1156"/>
                  <a:pt x="148" y="1156"/>
                  <a:pt x="137" y="1143"/>
                </a:cubicBezTo>
                <a:cubicBezTo>
                  <a:pt x="124" y="1127"/>
                  <a:pt x="66" y="1066"/>
                  <a:pt x="43" y="1066"/>
                </a:cubicBezTo>
              </a:path>
            </a:pathLst>
          </a:custGeom>
          <a:blipFill dpi="0" rotWithShape="1">
            <a:blip r:embed="rId3"/>
            <a:srcRect/>
            <a:tile tx="0" ty="0" sx="100000" sy="100000" flip="none" algn="tl"/>
          </a:blipFill>
          <a:ln w="9525" cap="flat"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9145" name="Oval 153"/>
          <p:cNvSpPr>
            <a:spLocks noChangeArrowheads="1"/>
          </p:cNvSpPr>
          <p:nvPr/>
        </p:nvSpPr>
        <p:spPr bwMode="auto">
          <a:xfrm>
            <a:off x="977900" y="2989263"/>
            <a:ext cx="771525" cy="1349375"/>
          </a:xfrm>
          <a:prstGeom prst="ellipse">
            <a:avLst/>
          </a:prstGeom>
          <a:solidFill>
            <a:srgbClr val="CC00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600" b="1">
                <a:solidFill>
                  <a:schemeClr val="bg1"/>
                </a:solidFill>
              </a:rPr>
              <a:t>N</a:t>
            </a:r>
            <a:r>
              <a:rPr lang="en-US" altLang="en-US" sz="1600" b="1" baseline="-25000">
                <a:solidFill>
                  <a:schemeClr val="bg1"/>
                </a:solidFill>
              </a:rPr>
              <a:t>2</a:t>
            </a:r>
          </a:p>
        </p:txBody>
      </p:sp>
      <p:sp>
        <p:nvSpPr>
          <p:cNvPr id="1109146" name="Rectangle 154" title="Picture - ring on a suppressor"/>
          <p:cNvSpPr>
            <a:spLocks noChangeArrowheads="1"/>
          </p:cNvSpPr>
          <p:nvPr/>
        </p:nvSpPr>
        <p:spPr bwMode="auto">
          <a:xfrm>
            <a:off x="1693863" y="3143250"/>
            <a:ext cx="128587" cy="1028700"/>
          </a:xfrm>
          <a:prstGeom prst="rect">
            <a:avLst/>
          </a:prstGeom>
          <a:solidFill>
            <a:srgbClr val="CC00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9147" name="Rectangle 155" title="Picture - ring on a suppressor"/>
          <p:cNvSpPr>
            <a:spLocks noChangeArrowheads="1"/>
          </p:cNvSpPr>
          <p:nvPr/>
        </p:nvSpPr>
        <p:spPr bwMode="auto">
          <a:xfrm>
            <a:off x="2989263" y="3143250"/>
            <a:ext cx="128587" cy="1028700"/>
          </a:xfrm>
          <a:prstGeom prst="rect">
            <a:avLst/>
          </a:prstGeom>
          <a:solidFill>
            <a:srgbClr val="CC00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9148" name="Rectangle 156"/>
          <p:cNvSpPr>
            <a:spLocks noChangeArrowheads="1"/>
          </p:cNvSpPr>
          <p:nvPr/>
        </p:nvSpPr>
        <p:spPr bwMode="auto">
          <a:xfrm>
            <a:off x="1816100" y="3271838"/>
            <a:ext cx="1173163" cy="746125"/>
          </a:xfrm>
          <a:prstGeom prst="rect">
            <a:avLst/>
          </a:prstGeom>
          <a:solidFill>
            <a:srgbClr val="CC00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600" b="1">
                <a:solidFill>
                  <a:schemeClr val="bg1"/>
                </a:solidFill>
              </a:rPr>
              <a:t>Suppressant</a:t>
            </a:r>
          </a:p>
        </p:txBody>
      </p:sp>
      <p:sp>
        <p:nvSpPr>
          <p:cNvPr id="1109150" name="Freeform 158" title="Picture - Part of the suppressor"/>
          <p:cNvSpPr>
            <a:spLocks/>
          </p:cNvSpPr>
          <p:nvPr/>
        </p:nvSpPr>
        <p:spPr bwMode="auto">
          <a:xfrm>
            <a:off x="3125788" y="3506788"/>
            <a:ext cx="354012" cy="285750"/>
          </a:xfrm>
          <a:custGeom>
            <a:avLst/>
            <a:gdLst>
              <a:gd name="T0" fmla="*/ 0 w 301"/>
              <a:gd name="T1" fmla="*/ 43 h 180"/>
              <a:gd name="T2" fmla="*/ 301 w 301"/>
              <a:gd name="T3" fmla="*/ 0 h 180"/>
              <a:gd name="T4" fmla="*/ 284 w 301"/>
              <a:gd name="T5" fmla="*/ 112 h 180"/>
              <a:gd name="T6" fmla="*/ 292 w 301"/>
              <a:gd name="T7" fmla="*/ 180 h 180"/>
              <a:gd name="T8" fmla="*/ 0 w 301"/>
              <a:gd name="T9" fmla="*/ 129 h 180"/>
              <a:gd name="T10" fmla="*/ 0 w 301"/>
              <a:gd name="T11" fmla="*/ 43 h 180"/>
            </a:gdLst>
            <a:ahLst/>
            <a:cxnLst>
              <a:cxn ang="0">
                <a:pos x="T0" y="T1"/>
              </a:cxn>
              <a:cxn ang="0">
                <a:pos x="T2" y="T3"/>
              </a:cxn>
              <a:cxn ang="0">
                <a:pos x="T4" y="T5"/>
              </a:cxn>
              <a:cxn ang="0">
                <a:pos x="T6" y="T7"/>
              </a:cxn>
              <a:cxn ang="0">
                <a:pos x="T8" y="T9"/>
              </a:cxn>
              <a:cxn ang="0">
                <a:pos x="T10" y="T11"/>
              </a:cxn>
            </a:cxnLst>
            <a:rect l="0" t="0" r="r" b="b"/>
            <a:pathLst>
              <a:path w="301" h="180">
                <a:moveTo>
                  <a:pt x="0" y="43"/>
                </a:moveTo>
                <a:lnTo>
                  <a:pt x="301" y="0"/>
                </a:lnTo>
                <a:lnTo>
                  <a:pt x="284" y="112"/>
                </a:lnTo>
                <a:lnTo>
                  <a:pt x="292" y="180"/>
                </a:lnTo>
                <a:lnTo>
                  <a:pt x="0" y="129"/>
                </a:lnTo>
                <a:lnTo>
                  <a:pt x="0" y="43"/>
                </a:lnTo>
                <a:close/>
              </a:path>
            </a:pathLst>
          </a:custGeom>
          <a:gradFill rotWithShape="1">
            <a:gsLst>
              <a:gs pos="0">
                <a:schemeClr val="bg2"/>
              </a:gs>
              <a:gs pos="50000">
                <a:schemeClr val="bg1"/>
              </a:gs>
              <a:gs pos="100000">
                <a:schemeClr val="bg2"/>
              </a:gs>
            </a:gsLst>
            <a:lin ang="5400000" scaled="1"/>
          </a:gra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9155" name="Line 163" title="Black arrow showing the distance of the explosion"/>
          <p:cNvSpPr>
            <a:spLocks noChangeShapeType="1"/>
          </p:cNvSpPr>
          <p:nvPr/>
        </p:nvSpPr>
        <p:spPr bwMode="auto">
          <a:xfrm>
            <a:off x="5922963" y="3711575"/>
            <a:ext cx="148907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9149" name="Text Box 157"/>
          <p:cNvSpPr txBox="1">
            <a:spLocks noChangeArrowheads="1"/>
          </p:cNvSpPr>
          <p:nvPr/>
        </p:nvSpPr>
        <p:spPr bwMode="auto">
          <a:xfrm>
            <a:off x="342900" y="4306888"/>
            <a:ext cx="2678113" cy="64135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800" b="1" dirty="0">
                <a:solidFill>
                  <a:srgbClr val="666666"/>
                </a:solidFill>
              </a:rPr>
              <a:t>Fireball 30 </a:t>
            </a:r>
            <a:r>
              <a:rPr lang="en-US" altLang="en-US" sz="1800" b="1" dirty="0" err="1">
                <a:solidFill>
                  <a:srgbClr val="666666"/>
                </a:solidFill>
              </a:rPr>
              <a:t>ft</a:t>
            </a:r>
            <a:r>
              <a:rPr lang="en-US" altLang="en-US" sz="1800" b="1" dirty="0">
                <a:solidFill>
                  <a:srgbClr val="666666"/>
                </a:solidFill>
              </a:rPr>
              <a:t>/s</a:t>
            </a:r>
          </a:p>
          <a:p>
            <a:pPr algn="l"/>
            <a:r>
              <a:rPr lang="en-US" altLang="en-US" sz="1800" b="1" dirty="0">
                <a:solidFill>
                  <a:srgbClr val="666666"/>
                </a:solidFill>
              </a:rPr>
              <a:t>Pressure Wave 1,100 </a:t>
            </a:r>
            <a:r>
              <a:rPr lang="en-US" altLang="en-US" sz="1800" b="1" dirty="0" err="1">
                <a:solidFill>
                  <a:srgbClr val="666666"/>
                </a:solidFill>
              </a:rPr>
              <a:t>ft</a:t>
            </a:r>
            <a:r>
              <a:rPr lang="en-US" altLang="en-US" sz="1800" b="1" dirty="0">
                <a:solidFill>
                  <a:srgbClr val="666666"/>
                </a:solidFill>
              </a:rPr>
              <a:t>/s</a:t>
            </a:r>
          </a:p>
        </p:txBody>
      </p:sp>
      <p:sp>
        <p:nvSpPr>
          <p:cNvPr id="1109157" name="Rectangle 165" title="Picture - fireball that develops from a dust explosion "/>
          <p:cNvSpPr>
            <a:spLocks noChangeArrowheads="1"/>
          </p:cNvSpPr>
          <p:nvPr/>
        </p:nvSpPr>
        <p:spPr bwMode="auto">
          <a:xfrm>
            <a:off x="3114675" y="1377950"/>
            <a:ext cx="4445000" cy="4684713"/>
          </a:xfrm>
          <a:prstGeom prst="rect">
            <a:avLst/>
          </a:prstGeom>
          <a:noFill/>
          <a:ln w="28575" algn="ctr">
            <a:solidFill>
              <a:srgbClr val="C90808"/>
            </a:solidFill>
            <a:miter lim="800000"/>
            <a:headEnd/>
            <a:tailEnd/>
          </a:ln>
          <a:effectLst/>
          <a:extLst>
            <a:ext uri="{909E8E84-426E-40DD-AFC4-6F175D3DCCD1}">
              <a14:hiddenFill xmlns:a14="http://schemas.microsoft.com/office/drawing/2010/main">
                <a:solidFill>
                  <a:srgbClr val="CC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9158" name="Text Box 166"/>
          <p:cNvSpPr txBox="1">
            <a:spLocks noChangeArrowheads="1"/>
          </p:cNvSpPr>
          <p:nvPr/>
        </p:nvSpPr>
        <p:spPr bwMode="auto">
          <a:xfrm>
            <a:off x="1136650" y="2225675"/>
            <a:ext cx="1497013" cy="396875"/>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a:solidFill>
                  <a:srgbClr val="666666"/>
                </a:solidFill>
              </a:rPr>
              <a:t>Suppressor</a:t>
            </a:r>
          </a:p>
        </p:txBody>
      </p:sp>
      <p:sp>
        <p:nvSpPr>
          <p:cNvPr id="25" name="TextBox 24"/>
          <p:cNvSpPr txBox="1"/>
          <p:nvPr/>
        </p:nvSpPr>
        <p:spPr>
          <a:xfrm>
            <a:off x="0" y="5596493"/>
            <a:ext cx="4191000" cy="369332"/>
          </a:xfrm>
          <a:prstGeom prst="rect">
            <a:avLst/>
          </a:prstGeom>
          <a:noFill/>
        </p:spPr>
        <p:txBody>
          <a:bodyPr wrap="square" rtlCol="0">
            <a:spAutoFit/>
          </a:bodyPr>
          <a:lstStyle/>
          <a:p>
            <a:r>
              <a:rPr lang="en-US" dirty="0" smtClean="0"/>
              <a:t>Source: BS&amp;B Systems</a:t>
            </a:r>
            <a:endParaRPr lang="en-US" dirty="0"/>
          </a:p>
        </p:txBody>
      </p:sp>
    </p:spTree>
    <p:extLst>
      <p:ext uri="{BB962C8B-B14F-4D97-AF65-F5344CB8AC3E}">
        <p14:creationId xmlns:p14="http://schemas.microsoft.com/office/powerpoint/2010/main" val="18796356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Deflagration Suppression</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pic>
        <p:nvPicPr>
          <p:cNvPr id="8194" name="Picture 2" title="Figure - deflagration supression - From this slide we could see that a suppression system contains the pressure and fire from an explosion within 80 milli seconds. The suppression will be continued till the fire stops burning and there is no more dangers of secondary explosion in that vicinity."/>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09944" y="1371600"/>
            <a:ext cx="8881656"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876800" y="5643086"/>
            <a:ext cx="4191000" cy="369332"/>
          </a:xfrm>
          <a:prstGeom prst="rect">
            <a:avLst/>
          </a:prstGeom>
          <a:noFill/>
        </p:spPr>
        <p:txBody>
          <a:bodyPr wrap="square" rtlCol="0">
            <a:spAutoFit/>
          </a:bodyPr>
          <a:lstStyle/>
          <a:p>
            <a:pPr algn="r"/>
            <a:r>
              <a:rPr lang="en-US" b="1" dirty="0" smtClean="0">
                <a:solidFill>
                  <a:srgbClr val="7030A0"/>
                </a:solidFill>
              </a:rPr>
              <a:t>Source: NFPA 664</a:t>
            </a:r>
            <a:endParaRPr lang="en-US" b="1" dirty="0">
              <a:solidFill>
                <a:srgbClr val="7030A0"/>
              </a:solidFill>
            </a:endParaRPr>
          </a:p>
        </p:txBody>
      </p:sp>
    </p:spTree>
    <p:extLst>
      <p:ext uri="{BB962C8B-B14F-4D97-AF65-F5344CB8AC3E}">
        <p14:creationId xmlns:p14="http://schemas.microsoft.com/office/powerpoint/2010/main" val="235642983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1426" name="Rectangle 2"/>
          <p:cNvSpPr>
            <a:spLocks noGrp="1" noChangeArrowheads="1"/>
          </p:cNvSpPr>
          <p:nvPr>
            <p:ph type="title"/>
          </p:nvPr>
        </p:nvSpPr>
        <p:spPr>
          <a:xfrm>
            <a:off x="533400" y="762000"/>
            <a:ext cx="8229600" cy="628650"/>
          </a:xfrm>
        </p:spPr>
        <p:txBody>
          <a:bodyPr>
            <a:noAutofit/>
          </a:bodyPr>
          <a:lstStyle/>
          <a:p>
            <a:r>
              <a:rPr lang="en-US" altLang="en-US" dirty="0"/>
              <a:t>Suppression System Advantages</a:t>
            </a:r>
          </a:p>
        </p:txBody>
      </p:sp>
      <p:sp>
        <p:nvSpPr>
          <p:cNvPr id="1511427" name="Rectangle 3"/>
          <p:cNvSpPr>
            <a:spLocks noGrp="1" noChangeArrowheads="1"/>
          </p:cNvSpPr>
          <p:nvPr>
            <p:ph type="body" sz="half" idx="1"/>
          </p:nvPr>
        </p:nvSpPr>
        <p:spPr>
          <a:xfrm>
            <a:off x="152400" y="1752600"/>
            <a:ext cx="5029200" cy="4114800"/>
          </a:xfrm>
          <a:ln/>
        </p:spPr>
        <p:txBody>
          <a:bodyPr>
            <a:noAutofit/>
          </a:bodyPr>
          <a:lstStyle/>
          <a:p>
            <a:pPr marL="228600" indent="-228600"/>
            <a:r>
              <a:rPr lang="en-US" altLang="en-US" dirty="0">
                <a:solidFill>
                  <a:schemeClr val="tx1"/>
                </a:solidFill>
              </a:rPr>
              <a:t>No major damage to dust collector</a:t>
            </a:r>
          </a:p>
          <a:p>
            <a:pPr marL="228600" indent="-228600"/>
            <a:r>
              <a:rPr lang="en-US" altLang="en-US" dirty="0" smtClean="0">
                <a:solidFill>
                  <a:schemeClr val="tx1"/>
                </a:solidFill>
              </a:rPr>
              <a:t>Limited </a:t>
            </a:r>
            <a:r>
              <a:rPr lang="en-US" altLang="en-US" dirty="0">
                <a:solidFill>
                  <a:schemeClr val="tx1"/>
                </a:solidFill>
              </a:rPr>
              <a:t>downtime</a:t>
            </a:r>
          </a:p>
          <a:p>
            <a:pPr marL="228600" indent="-228600"/>
            <a:r>
              <a:rPr lang="en-US" altLang="en-US" dirty="0" smtClean="0">
                <a:solidFill>
                  <a:schemeClr val="tx1"/>
                </a:solidFill>
              </a:rPr>
              <a:t>Low </a:t>
            </a:r>
            <a:r>
              <a:rPr lang="en-US" altLang="en-US" dirty="0">
                <a:solidFill>
                  <a:schemeClr val="tx1"/>
                </a:solidFill>
              </a:rPr>
              <a:t>Pressure System</a:t>
            </a:r>
          </a:p>
          <a:p>
            <a:pPr marL="228600" indent="-228600"/>
            <a:r>
              <a:rPr lang="en-US" altLang="en-US" dirty="0" smtClean="0">
                <a:solidFill>
                  <a:schemeClr val="tx1"/>
                </a:solidFill>
              </a:rPr>
              <a:t>Mounting </a:t>
            </a:r>
            <a:r>
              <a:rPr lang="en-US" altLang="en-US" dirty="0">
                <a:solidFill>
                  <a:schemeClr val="tx1"/>
                </a:solidFill>
              </a:rPr>
              <a:t>flexibility</a:t>
            </a:r>
          </a:p>
          <a:p>
            <a:pPr marL="228600" indent="-228600"/>
            <a:r>
              <a:rPr lang="en-US" altLang="en-US" dirty="0" smtClean="0">
                <a:solidFill>
                  <a:schemeClr val="tx1"/>
                </a:solidFill>
              </a:rPr>
              <a:t>Customer </a:t>
            </a:r>
            <a:r>
              <a:rPr lang="en-US" altLang="en-US" dirty="0">
                <a:solidFill>
                  <a:schemeClr val="tx1"/>
                </a:solidFill>
              </a:rPr>
              <a:t>Refit and Quarterly Inspections</a:t>
            </a:r>
          </a:p>
        </p:txBody>
      </p:sp>
      <p:pic>
        <p:nvPicPr>
          <p:cNvPr id="1511428" name="Picture 4" title="Graphic - Suppression system advantages "/>
          <p:cNvPicPr>
            <a:picLocks noGrp="1" noChangeAspect="1" noChangeArrowheads="1"/>
          </p:cNvPicPr>
          <p:nvPr>
            <p:ph sz="half" idx="2"/>
          </p:nvPr>
        </p:nvPicPr>
        <p:blipFill>
          <a:blip r:embed="rId3">
            <a:extLst>
              <a:ext uri="{28A0092B-C50C-407E-A947-70E740481C1C}">
                <a14:useLocalDpi xmlns:a14="http://schemas.microsoft.com/office/drawing/2010/main"/>
              </a:ext>
            </a:extLst>
          </a:blip>
          <a:srcRect/>
          <a:stretch>
            <a:fillRect/>
          </a:stretch>
        </p:blipFill>
        <p:spPr>
          <a:xfrm>
            <a:off x="4848225" y="1833563"/>
            <a:ext cx="4132263" cy="3533775"/>
          </a:xfrm>
          <a:noFill/>
          <a:ln>
            <a:noFill/>
          </a:ln>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pic>
      <p:sp>
        <p:nvSpPr>
          <p:cNvPr id="6" name="TextBox 5"/>
          <p:cNvSpPr txBox="1"/>
          <p:nvPr/>
        </p:nvSpPr>
        <p:spPr>
          <a:xfrm>
            <a:off x="4876800" y="5643086"/>
            <a:ext cx="4191000" cy="369332"/>
          </a:xfrm>
          <a:prstGeom prst="rect">
            <a:avLst/>
          </a:prstGeom>
          <a:noFill/>
        </p:spPr>
        <p:txBody>
          <a:bodyPr wrap="square" rtlCol="0">
            <a:spAutoFit/>
          </a:bodyPr>
          <a:lstStyle/>
          <a:p>
            <a:r>
              <a:rPr lang="en-US" b="1" dirty="0" smtClean="0">
                <a:solidFill>
                  <a:srgbClr val="7030A0"/>
                </a:solidFill>
              </a:rPr>
              <a:t>Source: BS&amp;B Systems</a:t>
            </a:r>
            <a:endParaRPr lang="en-US" b="1" dirty="0">
              <a:solidFill>
                <a:srgbClr val="7030A0"/>
              </a:solidFill>
            </a:endParaRPr>
          </a:p>
        </p:txBody>
      </p:sp>
    </p:spTree>
    <p:extLst>
      <p:ext uri="{BB962C8B-B14F-4D97-AF65-F5344CB8AC3E}">
        <p14:creationId xmlns:p14="http://schemas.microsoft.com/office/powerpoint/2010/main" val="3129788952"/>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1187" name="Picture 8" descr="MVC-029L"/>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 y="1379041"/>
            <a:ext cx="2592387"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01188" name="Picture 4" descr="Valveandcontrolle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0371" y="3617416"/>
            <a:ext cx="2574925" cy="2016125"/>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501189" name="TextBox 2"/>
          <p:cNvSpPr txBox="1">
            <a:spLocks noChangeArrowheads="1"/>
          </p:cNvSpPr>
          <p:nvPr/>
        </p:nvSpPr>
        <p:spPr bwMode="auto">
          <a:xfrm>
            <a:off x="2971800" y="1371600"/>
            <a:ext cx="579120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sz="2400">
                <a:solidFill>
                  <a:schemeClr val="tx1"/>
                </a:solidFill>
                <a:latin typeface="Palatino Linotype" pitchFamily="18" charset="0"/>
              </a:defRPr>
            </a:lvl1pPr>
            <a:lvl2pPr marL="742950" indent="-285750" algn="l">
              <a:defRPr sz="2400">
                <a:solidFill>
                  <a:schemeClr val="tx1"/>
                </a:solidFill>
                <a:latin typeface="Palatino Linotype" pitchFamily="18" charset="0"/>
              </a:defRPr>
            </a:lvl2pPr>
            <a:lvl3pPr marL="1143000" indent="-228600" algn="l">
              <a:defRPr sz="2400">
                <a:solidFill>
                  <a:schemeClr val="tx1"/>
                </a:solidFill>
                <a:latin typeface="Palatino Linotype" pitchFamily="18" charset="0"/>
              </a:defRPr>
            </a:lvl3pPr>
            <a:lvl4pPr marL="1600200" indent="-228600" algn="l">
              <a:defRPr sz="2400">
                <a:solidFill>
                  <a:schemeClr val="tx1"/>
                </a:solidFill>
                <a:latin typeface="Palatino Linotype" pitchFamily="18" charset="0"/>
              </a:defRPr>
            </a:lvl4pPr>
            <a:lvl5pPr marL="2057400" indent="-228600" algn="l">
              <a:defRPr sz="2400">
                <a:solidFill>
                  <a:schemeClr val="tx1"/>
                </a:solidFill>
                <a:latin typeface="Palatino Linotype" pitchFamily="18" charset="0"/>
              </a:defRPr>
            </a:lvl5pPr>
            <a:lvl6pPr marL="2514600" indent="-228600" eaLnBrk="0" fontAlgn="base" hangingPunct="0">
              <a:spcBef>
                <a:spcPct val="0"/>
              </a:spcBef>
              <a:spcAft>
                <a:spcPct val="0"/>
              </a:spcAft>
              <a:defRPr sz="2400">
                <a:solidFill>
                  <a:schemeClr val="tx1"/>
                </a:solidFill>
                <a:latin typeface="Palatino Linotype" pitchFamily="18" charset="0"/>
              </a:defRPr>
            </a:lvl6pPr>
            <a:lvl7pPr marL="2971800" indent="-228600" eaLnBrk="0" fontAlgn="base" hangingPunct="0">
              <a:spcBef>
                <a:spcPct val="0"/>
              </a:spcBef>
              <a:spcAft>
                <a:spcPct val="0"/>
              </a:spcAft>
              <a:defRPr sz="2400">
                <a:solidFill>
                  <a:schemeClr val="tx1"/>
                </a:solidFill>
                <a:latin typeface="Palatino Linotype" pitchFamily="18" charset="0"/>
              </a:defRPr>
            </a:lvl7pPr>
            <a:lvl8pPr marL="3429000" indent="-228600" eaLnBrk="0" fontAlgn="base" hangingPunct="0">
              <a:spcBef>
                <a:spcPct val="0"/>
              </a:spcBef>
              <a:spcAft>
                <a:spcPct val="0"/>
              </a:spcAft>
              <a:defRPr sz="2400">
                <a:solidFill>
                  <a:schemeClr val="tx1"/>
                </a:solidFill>
                <a:latin typeface="Palatino Linotype" pitchFamily="18" charset="0"/>
              </a:defRPr>
            </a:lvl8pPr>
            <a:lvl9pPr marL="3886200" indent="-228600" eaLnBrk="0" fontAlgn="base" hangingPunct="0">
              <a:spcBef>
                <a:spcPct val="0"/>
              </a:spcBef>
              <a:spcAft>
                <a:spcPct val="0"/>
              </a:spcAft>
              <a:defRPr sz="2400">
                <a:solidFill>
                  <a:schemeClr val="tx1"/>
                </a:solidFill>
                <a:latin typeface="Palatino Linotype" pitchFamily="18" charset="0"/>
              </a:defRPr>
            </a:lvl9pPr>
          </a:lstStyle>
          <a:p>
            <a:pPr marL="457200" indent="-457200">
              <a:buFont typeface="Arial" panose="020B0604020202020204" pitchFamily="34" charset="0"/>
              <a:buChar char="•"/>
            </a:pPr>
            <a:r>
              <a:rPr lang="en-US" altLang="en-US" sz="2800" dirty="0" smtClean="0"/>
              <a:t>To interrupt </a:t>
            </a:r>
            <a:r>
              <a:rPr lang="en-US" altLang="en-US" sz="2800" dirty="0"/>
              <a:t>or </a:t>
            </a:r>
            <a:r>
              <a:rPr lang="en-US" altLang="en-US" sz="2800" dirty="0" smtClean="0"/>
              <a:t>mitigate flame</a:t>
            </a:r>
            <a:r>
              <a:rPr lang="en-US" altLang="en-US" sz="2800" dirty="0"/>
              <a:t>, deflagration </a:t>
            </a:r>
            <a:r>
              <a:rPr lang="en-US" altLang="en-US" sz="2800" dirty="0" smtClean="0"/>
              <a:t>pressure, pressure increase, and ignition between </a:t>
            </a:r>
            <a:r>
              <a:rPr lang="en-US" altLang="en-US" sz="2800" dirty="0"/>
              <a:t>enclosures that </a:t>
            </a:r>
            <a:r>
              <a:rPr lang="en-US" altLang="en-US" sz="2800" dirty="0" smtClean="0"/>
              <a:t>are interconnected </a:t>
            </a:r>
            <a:r>
              <a:rPr lang="en-US" altLang="en-US" sz="2800" dirty="0"/>
              <a:t>by pipes or ducts</a:t>
            </a:r>
            <a:r>
              <a:rPr lang="en-US" altLang="en-US" sz="2800" dirty="0" smtClean="0"/>
              <a:t>.</a:t>
            </a:r>
            <a:r>
              <a:rPr lang="en-US" altLang="en-US" sz="2800" dirty="0"/>
              <a:t> </a:t>
            </a:r>
            <a:endParaRPr lang="en-US" altLang="en-US" sz="2800" dirty="0" smtClean="0"/>
          </a:p>
          <a:p>
            <a:r>
              <a:rPr lang="en-US" altLang="en-US" sz="2800" b="1" dirty="0" smtClean="0">
                <a:solidFill>
                  <a:srgbClr val="7030A0"/>
                </a:solidFill>
              </a:rPr>
              <a:t>Means of Isolation:</a:t>
            </a:r>
            <a:endParaRPr lang="en-US" altLang="en-US" sz="2800" b="1" dirty="0">
              <a:solidFill>
                <a:srgbClr val="7030A0"/>
              </a:solidFill>
            </a:endParaRPr>
          </a:p>
          <a:p>
            <a:pPr>
              <a:buFont typeface="Arial" charset="0"/>
              <a:buChar char="•"/>
            </a:pPr>
            <a:r>
              <a:rPr lang="en-US" altLang="en-US" sz="2800" dirty="0"/>
              <a:t>Chemical barrier</a:t>
            </a:r>
          </a:p>
          <a:p>
            <a:pPr>
              <a:buFont typeface="Arial" charset="0"/>
              <a:buChar char="•"/>
            </a:pPr>
            <a:r>
              <a:rPr lang="en-US" altLang="en-US" sz="2800" dirty="0"/>
              <a:t>Fast-acting mechanical valve</a:t>
            </a:r>
          </a:p>
          <a:p>
            <a:pPr>
              <a:buFont typeface="Arial" charset="0"/>
              <a:buChar char="•"/>
            </a:pPr>
            <a:r>
              <a:rPr lang="en-US" altLang="en-US" sz="2800" dirty="0"/>
              <a:t>Externally actuated float valve</a:t>
            </a:r>
          </a:p>
          <a:p>
            <a:pPr>
              <a:buFont typeface="Arial" charset="0"/>
              <a:buChar char="•"/>
            </a:pPr>
            <a:r>
              <a:rPr lang="en-US" altLang="en-US" sz="2800" dirty="0"/>
              <a:t>Actuated pinch valve</a:t>
            </a:r>
          </a:p>
        </p:txBody>
      </p:sp>
      <p:sp>
        <p:nvSpPr>
          <p:cNvPr id="2" name="Rectangle 1"/>
          <p:cNvSpPr/>
          <p:nvPr/>
        </p:nvSpPr>
        <p:spPr>
          <a:xfrm>
            <a:off x="1905000" y="609600"/>
            <a:ext cx="5380447" cy="769441"/>
          </a:xfrm>
          <a:prstGeom prst="rect">
            <a:avLst/>
          </a:prstGeom>
        </p:spPr>
        <p:txBody>
          <a:bodyPr wrap="none">
            <a:spAutoFit/>
          </a:bodyPr>
          <a:lstStyle/>
          <a:p>
            <a:pPr>
              <a:spcBef>
                <a:spcPct val="20000"/>
              </a:spcBef>
              <a:buClr>
                <a:srgbClr val="C90808"/>
              </a:buClr>
            </a:pPr>
            <a:r>
              <a:rPr lang="en-US" altLang="en-US" sz="4400" dirty="0">
                <a:latin typeface="Calibri" pitchFamily="34" charset="0"/>
                <a:cs typeface="Arial" charset="0"/>
              </a:rPr>
              <a:t>Isolation of Equipment</a:t>
            </a:r>
          </a:p>
        </p:txBody>
      </p:sp>
      <p:sp>
        <p:nvSpPr>
          <p:cNvPr id="6" name="TextBox 5"/>
          <p:cNvSpPr txBox="1"/>
          <p:nvPr/>
        </p:nvSpPr>
        <p:spPr>
          <a:xfrm>
            <a:off x="0" y="5596493"/>
            <a:ext cx="3048000" cy="369332"/>
          </a:xfrm>
          <a:prstGeom prst="rect">
            <a:avLst/>
          </a:prstGeom>
          <a:noFill/>
        </p:spPr>
        <p:txBody>
          <a:bodyPr wrap="square" rtlCol="0">
            <a:spAutoFit/>
          </a:bodyPr>
          <a:lstStyle/>
          <a:p>
            <a:r>
              <a:rPr lang="en-US" dirty="0" smtClean="0"/>
              <a:t>Source: BS&amp;B Systems</a:t>
            </a:r>
            <a:endParaRPr lang="en-US" dirty="0"/>
          </a:p>
        </p:txBody>
      </p:sp>
      <p:sp>
        <p:nvSpPr>
          <p:cNvPr id="3" name="Title 2" hidden="1"/>
          <p:cNvSpPr>
            <a:spLocks noGrp="1"/>
          </p:cNvSpPr>
          <p:nvPr>
            <p:ph type="title"/>
          </p:nvPr>
        </p:nvSpPr>
        <p:spPr/>
        <p:txBody>
          <a:bodyPr/>
          <a:lstStyle/>
          <a:p>
            <a:r>
              <a:rPr lang="en-US" dirty="0" smtClean="0"/>
              <a:t>Isolation of equipment</a:t>
            </a:r>
            <a:endParaRPr lang="en-US" dirty="0"/>
          </a:p>
        </p:txBody>
      </p:sp>
      <p:sp>
        <p:nvSpPr>
          <p:cNvPr id="4" name="Content Placeholder 3" hidden="1"/>
          <p:cNvSpPr>
            <a:spLocks noGrp="1"/>
          </p:cNvSpPr>
          <p:nvPr>
            <p:ph idx="1"/>
          </p:nvPr>
        </p:nvSpPr>
        <p:spPr/>
        <p:txBody>
          <a:bodyPr/>
          <a:lstStyle/>
          <a:p>
            <a:endParaRPr lang="en-US" dirty="0"/>
          </a:p>
        </p:txBody>
      </p:sp>
    </p:spTree>
    <p:extLst>
      <p:ext uri="{BB962C8B-B14F-4D97-AF65-F5344CB8AC3E}">
        <p14:creationId xmlns:p14="http://schemas.microsoft.com/office/powerpoint/2010/main" val="4176454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2178" name="Rectangle 2"/>
          <p:cNvSpPr>
            <a:spLocks noGrp="1" noChangeArrowheads="1"/>
          </p:cNvSpPr>
          <p:nvPr>
            <p:ph type="title"/>
          </p:nvPr>
        </p:nvSpPr>
        <p:spPr>
          <a:xfrm>
            <a:off x="0" y="372966"/>
            <a:ext cx="9131300" cy="1143000"/>
          </a:xfrm>
        </p:spPr>
        <p:txBody>
          <a:bodyPr>
            <a:normAutofit/>
          </a:bodyPr>
          <a:lstStyle/>
          <a:p>
            <a:r>
              <a:rPr lang="en-US" altLang="en-US" dirty="0" smtClean="0"/>
              <a:t>Explosion </a:t>
            </a:r>
            <a:r>
              <a:rPr lang="en-US" altLang="en-US" dirty="0"/>
              <a:t>Isolation Methods</a:t>
            </a:r>
          </a:p>
        </p:txBody>
      </p:sp>
      <p:sp>
        <p:nvSpPr>
          <p:cNvPr id="1202179" name="Text Box 3"/>
          <p:cNvSpPr txBox="1">
            <a:spLocks noChangeArrowheads="1"/>
          </p:cNvSpPr>
          <p:nvPr/>
        </p:nvSpPr>
        <p:spPr bwMode="auto">
          <a:xfrm>
            <a:off x="3949700" y="1422469"/>
            <a:ext cx="4000500"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buFont typeface="Wingdings" pitchFamily="2" charset="2"/>
              <a:buNone/>
            </a:pPr>
            <a:r>
              <a:rPr lang="en-US" altLang="en-US" sz="3200" dirty="0" smtClean="0">
                <a:solidFill>
                  <a:srgbClr val="CC0000"/>
                </a:solidFill>
              </a:rPr>
              <a:t>Chemical </a:t>
            </a:r>
            <a:r>
              <a:rPr lang="en-US" altLang="en-US" sz="3200" dirty="0">
                <a:solidFill>
                  <a:srgbClr val="CC0000"/>
                </a:solidFill>
              </a:rPr>
              <a:t>Isolation</a:t>
            </a:r>
          </a:p>
          <a:p>
            <a:pPr marL="342900" indent="-342900" algn="l">
              <a:spcBef>
                <a:spcPct val="50000"/>
              </a:spcBef>
              <a:buFont typeface="Arial" panose="020B0604020202020204" pitchFamily="34" charset="0"/>
              <a:buChar char="•"/>
            </a:pPr>
            <a:r>
              <a:rPr lang="en-US" altLang="en-US" sz="3200" dirty="0"/>
              <a:t>Protect any size duct</a:t>
            </a:r>
          </a:p>
          <a:p>
            <a:pPr marL="342900" indent="-342900" algn="l">
              <a:spcBef>
                <a:spcPct val="50000"/>
              </a:spcBef>
              <a:buFont typeface="Arial" panose="020B0604020202020204" pitchFamily="34" charset="0"/>
              <a:buChar char="•"/>
            </a:pPr>
            <a:r>
              <a:rPr lang="en-US" altLang="en-US" sz="3200" dirty="0"/>
              <a:t>Can trigger with pressure sensor or vent burst sensor</a:t>
            </a:r>
          </a:p>
          <a:p>
            <a:pPr marL="342900" indent="-342900" algn="l">
              <a:spcBef>
                <a:spcPct val="50000"/>
              </a:spcBef>
              <a:buFont typeface="Arial" panose="020B0604020202020204" pitchFamily="34" charset="0"/>
              <a:buChar char="•"/>
            </a:pPr>
            <a:r>
              <a:rPr lang="en-US" altLang="en-US" sz="3200" dirty="0"/>
              <a:t>Lowest cost option</a:t>
            </a:r>
          </a:p>
          <a:p>
            <a:pPr marL="342900" indent="-342900" algn="l">
              <a:spcBef>
                <a:spcPct val="50000"/>
              </a:spcBef>
              <a:buFont typeface="Arial" panose="020B0604020202020204" pitchFamily="34" charset="0"/>
              <a:buChar char="•"/>
            </a:pPr>
            <a:r>
              <a:rPr lang="en-US" altLang="en-US" sz="3200" dirty="0"/>
              <a:t>Mounting options</a:t>
            </a:r>
          </a:p>
          <a:p>
            <a:pPr algn="l">
              <a:spcBef>
                <a:spcPct val="50000"/>
              </a:spcBef>
            </a:pPr>
            <a:endParaRPr lang="en-US" altLang="en-US" sz="2400" dirty="0"/>
          </a:p>
          <a:p>
            <a:pPr algn="l">
              <a:spcBef>
                <a:spcPct val="50000"/>
              </a:spcBef>
              <a:buFont typeface="Wingdings" pitchFamily="2" charset="2"/>
              <a:buNone/>
            </a:pPr>
            <a:endParaRPr lang="en-US" altLang="en-US" sz="2400" dirty="0"/>
          </a:p>
        </p:txBody>
      </p:sp>
      <p:pic>
        <p:nvPicPr>
          <p:cNvPr id="1202180" name="Picture 4" descr="MVC-028L"/>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0825" y="1600200"/>
            <a:ext cx="3503197"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74171" y="4238625"/>
            <a:ext cx="3102429" cy="369332"/>
          </a:xfrm>
          <a:prstGeom prst="rect">
            <a:avLst/>
          </a:prstGeom>
          <a:noFill/>
        </p:spPr>
        <p:txBody>
          <a:bodyPr wrap="square" rtlCol="0">
            <a:spAutoFit/>
          </a:bodyPr>
          <a:lstStyle/>
          <a:p>
            <a:r>
              <a:rPr lang="en-US" dirty="0" smtClean="0"/>
              <a:t>Source: BS&amp;B Systems</a:t>
            </a:r>
            <a:endParaRPr lang="en-US" dirty="0"/>
          </a:p>
        </p:txBody>
      </p:sp>
    </p:spTree>
    <p:extLst>
      <p:ext uri="{BB962C8B-B14F-4D97-AF65-F5344CB8AC3E}">
        <p14:creationId xmlns:p14="http://schemas.microsoft.com/office/powerpoint/2010/main" val="40745756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7522" name="Rectangle 2"/>
          <p:cNvSpPr>
            <a:spLocks noGrp="1" noChangeArrowheads="1"/>
          </p:cNvSpPr>
          <p:nvPr>
            <p:ph type="title"/>
          </p:nvPr>
        </p:nvSpPr>
        <p:spPr>
          <a:xfrm>
            <a:off x="-12700" y="838200"/>
            <a:ext cx="9144000" cy="628650"/>
          </a:xfrm>
        </p:spPr>
        <p:txBody>
          <a:bodyPr>
            <a:noAutofit/>
          </a:bodyPr>
          <a:lstStyle/>
          <a:p>
            <a:r>
              <a:rPr lang="en-US" altLang="en-US" dirty="0" smtClean="0"/>
              <a:t>Explosion </a:t>
            </a:r>
            <a:r>
              <a:rPr lang="en-US" altLang="en-US" dirty="0"/>
              <a:t>Isolation </a:t>
            </a:r>
            <a:r>
              <a:rPr lang="en-US" altLang="en-US" dirty="0" smtClean="0"/>
              <a:t>Methods </a:t>
            </a:r>
            <a:endParaRPr lang="en-US" altLang="en-US" dirty="0"/>
          </a:p>
        </p:txBody>
      </p:sp>
      <p:sp>
        <p:nvSpPr>
          <p:cNvPr id="1387523" name="Text Box 3"/>
          <p:cNvSpPr txBox="1">
            <a:spLocks noChangeArrowheads="1"/>
          </p:cNvSpPr>
          <p:nvPr/>
        </p:nvSpPr>
        <p:spPr bwMode="auto">
          <a:xfrm>
            <a:off x="344489" y="1609665"/>
            <a:ext cx="5633242"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buFont typeface="Wingdings" pitchFamily="2" charset="2"/>
              <a:buNone/>
            </a:pPr>
            <a:r>
              <a:rPr lang="en-US" altLang="en-US" sz="3200" dirty="0" smtClean="0">
                <a:solidFill>
                  <a:srgbClr val="CC0000"/>
                </a:solidFill>
              </a:rPr>
              <a:t>Mechanical </a:t>
            </a:r>
            <a:r>
              <a:rPr lang="en-US" altLang="en-US" sz="3200" dirty="0">
                <a:solidFill>
                  <a:srgbClr val="CC0000"/>
                </a:solidFill>
              </a:rPr>
              <a:t>Isolation </a:t>
            </a:r>
          </a:p>
          <a:p>
            <a:pPr marL="457200" indent="-457200" algn="l">
              <a:spcBef>
                <a:spcPct val="50000"/>
              </a:spcBef>
              <a:buFont typeface="Arial" panose="020B0604020202020204" pitchFamily="34" charset="0"/>
              <a:buChar char="•"/>
            </a:pPr>
            <a:r>
              <a:rPr lang="en-US" altLang="en-US" sz="3200" dirty="0" smtClean="0"/>
              <a:t>Prevent </a:t>
            </a:r>
            <a:r>
              <a:rPr lang="en-US" altLang="en-US" sz="3200" dirty="0"/>
              <a:t>propagation of flame through piping</a:t>
            </a:r>
          </a:p>
          <a:p>
            <a:pPr marL="457200" indent="-457200" algn="l">
              <a:spcBef>
                <a:spcPct val="50000"/>
              </a:spcBef>
              <a:buFont typeface="Arial" panose="020B0604020202020204" pitchFamily="34" charset="0"/>
              <a:buChar char="•"/>
            </a:pPr>
            <a:r>
              <a:rPr lang="en-US" altLang="en-US" sz="3200" dirty="0" smtClean="0"/>
              <a:t>Fast </a:t>
            </a:r>
            <a:r>
              <a:rPr lang="en-US" altLang="en-US" sz="3200" dirty="0"/>
              <a:t>acting </a:t>
            </a:r>
            <a:r>
              <a:rPr lang="en-US" altLang="en-US" sz="3200" dirty="0" smtClean="0"/>
              <a:t>knife </a:t>
            </a:r>
            <a:r>
              <a:rPr lang="en-US" altLang="en-US" sz="3200" dirty="0"/>
              <a:t>gate valve.</a:t>
            </a:r>
          </a:p>
          <a:p>
            <a:pPr marL="457200" indent="-457200" algn="l">
              <a:spcBef>
                <a:spcPct val="50000"/>
              </a:spcBef>
              <a:buFont typeface="Arial" panose="020B0604020202020204" pitchFamily="34" charset="0"/>
              <a:buChar char="•"/>
            </a:pPr>
            <a:r>
              <a:rPr lang="en-US" altLang="en-US" sz="3200" dirty="0" smtClean="0"/>
              <a:t>Pinch </a:t>
            </a:r>
            <a:r>
              <a:rPr lang="en-US" altLang="en-US" sz="3200" dirty="0"/>
              <a:t>v</a:t>
            </a:r>
            <a:r>
              <a:rPr lang="en-US" altLang="en-US" sz="3200" dirty="0" smtClean="0"/>
              <a:t>alve</a:t>
            </a:r>
            <a:endParaRPr lang="en-US" altLang="en-US" sz="3200" dirty="0"/>
          </a:p>
          <a:p>
            <a:pPr marL="457200" indent="-457200" algn="l">
              <a:spcBef>
                <a:spcPct val="50000"/>
              </a:spcBef>
              <a:buFont typeface="Arial" panose="020B0604020202020204" pitchFamily="34" charset="0"/>
              <a:buChar char="•"/>
            </a:pPr>
            <a:r>
              <a:rPr lang="en-US" altLang="en-US" sz="3200" dirty="0" smtClean="0"/>
              <a:t>Rotary </a:t>
            </a:r>
            <a:r>
              <a:rPr lang="en-US" altLang="en-US" sz="3200" dirty="0"/>
              <a:t>valve of suitable </a:t>
            </a:r>
            <a:r>
              <a:rPr lang="en-US" altLang="en-US" sz="3200" dirty="0" smtClean="0"/>
              <a:t>construction</a:t>
            </a:r>
            <a:endParaRPr lang="en-US" altLang="en-US" sz="2400" dirty="0"/>
          </a:p>
        </p:txBody>
      </p:sp>
      <p:pic>
        <p:nvPicPr>
          <p:cNvPr id="1387524" name="Picture 4" descr="Valv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77731" y="2043113"/>
            <a:ext cx="2030413" cy="249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87525" name="Picture 5" descr="Knife Valv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052594" y="2055813"/>
            <a:ext cx="855662" cy="2482850"/>
          </a:xfrm>
          <a:prstGeom prst="rect">
            <a:avLst/>
          </a:prstGeom>
          <a:noFill/>
          <a:extLst>
            <a:ext uri="{909E8E84-426E-40DD-AFC4-6F175D3DCCD1}">
              <a14:hiddenFill xmlns:a14="http://schemas.microsoft.com/office/drawing/2010/main">
                <a:solidFill>
                  <a:srgbClr val="FFFFFF"/>
                </a:solidFill>
              </a14:hiddenFill>
            </a:ext>
          </a:extLst>
        </p:spPr>
      </p:pic>
      <p:pic>
        <p:nvPicPr>
          <p:cNvPr id="1387526" name="Picture 6" title="Photo - valve"/>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987506" y="4808538"/>
            <a:ext cx="995363"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6392069" y="5662840"/>
            <a:ext cx="2590800" cy="369332"/>
          </a:xfrm>
          <a:prstGeom prst="rect">
            <a:avLst/>
          </a:prstGeom>
          <a:noFill/>
        </p:spPr>
        <p:txBody>
          <a:bodyPr wrap="square" rtlCol="0">
            <a:spAutoFit/>
          </a:bodyPr>
          <a:lstStyle/>
          <a:p>
            <a:r>
              <a:rPr lang="en-US" dirty="0" smtClean="0"/>
              <a:t>Source: BS&amp;B Systems</a:t>
            </a:r>
            <a:endParaRPr lang="en-US" dirty="0"/>
          </a:p>
        </p:txBody>
      </p:sp>
    </p:spTree>
    <p:extLst>
      <p:ext uri="{BB962C8B-B14F-4D97-AF65-F5344CB8AC3E}">
        <p14:creationId xmlns:p14="http://schemas.microsoft.com/office/powerpoint/2010/main" val="51308583"/>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42" name="Rectangle 2"/>
          <p:cNvSpPr>
            <a:spLocks noGrp="1" noChangeArrowheads="1"/>
          </p:cNvSpPr>
          <p:nvPr>
            <p:ph type="title" idx="4294967295"/>
          </p:nvPr>
        </p:nvSpPr>
        <p:spPr>
          <a:xfrm>
            <a:off x="0" y="457200"/>
            <a:ext cx="8229600" cy="1143000"/>
          </a:xfrm>
        </p:spPr>
        <p:txBody>
          <a:bodyPr>
            <a:normAutofit/>
          </a:bodyPr>
          <a:lstStyle/>
          <a:p>
            <a:r>
              <a:rPr lang="en-US" altLang="en-US" dirty="0"/>
              <a:t>Chemical vs. Mechanical Isolation</a:t>
            </a:r>
          </a:p>
        </p:txBody>
      </p:sp>
      <p:sp>
        <p:nvSpPr>
          <p:cNvPr id="1505285" name="Rectangle 3"/>
          <p:cNvSpPr>
            <a:spLocks noGrp="1" noChangeArrowheads="1"/>
          </p:cNvSpPr>
          <p:nvPr>
            <p:ph type="body" sz="half" idx="4294967295"/>
          </p:nvPr>
        </p:nvSpPr>
        <p:spPr>
          <a:xfrm>
            <a:off x="0" y="1447800"/>
            <a:ext cx="4038600" cy="4724400"/>
          </a:xfrm>
          <a:ln>
            <a:solidFill>
              <a:schemeClr val="accent1"/>
            </a:solidFill>
          </a:ln>
        </p:spPr>
        <p:txBody>
          <a:bodyPr>
            <a:normAutofit/>
          </a:bodyPr>
          <a:lstStyle/>
          <a:p>
            <a:pPr marL="0" indent="0"/>
            <a:r>
              <a:rPr lang="en-US" altLang="en-US" dirty="0" smtClean="0">
                <a:solidFill>
                  <a:schemeClr val="tx1"/>
                </a:solidFill>
              </a:rPr>
              <a:t> Chemical </a:t>
            </a:r>
            <a:r>
              <a:rPr lang="en-US" altLang="en-US" dirty="0">
                <a:solidFill>
                  <a:schemeClr val="tx1"/>
                </a:solidFill>
              </a:rPr>
              <a:t>Isolation</a:t>
            </a:r>
          </a:p>
          <a:p>
            <a:pPr marL="457200" indent="-228600">
              <a:buFont typeface="Wingdings" pitchFamily="2" charset="2"/>
              <a:buChar char="w"/>
            </a:pPr>
            <a:r>
              <a:rPr lang="en-US" altLang="en-US" sz="2200" dirty="0">
                <a:solidFill>
                  <a:schemeClr val="tx1"/>
                </a:solidFill>
              </a:rPr>
              <a:t>Most Economical</a:t>
            </a:r>
          </a:p>
          <a:p>
            <a:pPr marL="457200" indent="-228600">
              <a:buFont typeface="Wingdings" pitchFamily="2" charset="2"/>
              <a:buChar char="w"/>
            </a:pPr>
            <a:r>
              <a:rPr lang="en-US" altLang="en-US" sz="2200" dirty="0">
                <a:solidFill>
                  <a:schemeClr val="tx1"/>
                </a:solidFill>
              </a:rPr>
              <a:t>Fast response~2 </a:t>
            </a:r>
            <a:r>
              <a:rPr lang="en-US" altLang="en-US" sz="2200" dirty="0" err="1">
                <a:solidFill>
                  <a:schemeClr val="tx1"/>
                </a:solidFill>
              </a:rPr>
              <a:t>msec</a:t>
            </a:r>
            <a:endParaRPr lang="en-US" altLang="en-US" sz="2200" dirty="0">
              <a:solidFill>
                <a:schemeClr val="tx1"/>
              </a:solidFill>
            </a:endParaRPr>
          </a:p>
          <a:p>
            <a:pPr marL="457200" indent="-228600">
              <a:buFont typeface="Wingdings" pitchFamily="2" charset="2"/>
              <a:buChar char="w"/>
            </a:pPr>
            <a:r>
              <a:rPr lang="en-US" altLang="en-US" sz="2200" dirty="0">
                <a:solidFill>
                  <a:schemeClr val="tx1"/>
                </a:solidFill>
              </a:rPr>
              <a:t>Requires 4’ to 12’ of duct length</a:t>
            </a:r>
          </a:p>
          <a:p>
            <a:pPr marL="457200" indent="-228600">
              <a:buFont typeface="Wingdings" pitchFamily="2" charset="2"/>
              <a:buChar char="w"/>
            </a:pPr>
            <a:r>
              <a:rPr lang="en-US" altLang="en-US" sz="2200" dirty="0">
                <a:solidFill>
                  <a:schemeClr val="tx1"/>
                </a:solidFill>
              </a:rPr>
              <a:t>Easy retrofit or new </a:t>
            </a:r>
            <a:r>
              <a:rPr lang="en-US" altLang="en-US" sz="2200" dirty="0" smtClean="0">
                <a:solidFill>
                  <a:schemeClr val="tx1"/>
                </a:solidFill>
              </a:rPr>
              <a:t>installation</a:t>
            </a:r>
            <a:endParaRPr lang="en-US" altLang="en-US" sz="2200" dirty="0">
              <a:solidFill>
                <a:schemeClr val="tx1"/>
              </a:solidFill>
            </a:endParaRPr>
          </a:p>
          <a:p>
            <a:pPr marL="457200" indent="-228600">
              <a:buFont typeface="Wingdings" pitchFamily="2" charset="2"/>
              <a:buChar char="w"/>
            </a:pPr>
            <a:r>
              <a:rPr lang="en-US" altLang="en-US" sz="2200" dirty="0">
                <a:solidFill>
                  <a:schemeClr val="tx1"/>
                </a:solidFill>
              </a:rPr>
              <a:t>Flexible; functions with </a:t>
            </a:r>
            <a:r>
              <a:rPr lang="en-US" altLang="en-US" sz="2200" dirty="0" smtClean="0">
                <a:solidFill>
                  <a:schemeClr val="tx1"/>
                </a:solidFill>
              </a:rPr>
              <a:t>round or </a:t>
            </a:r>
            <a:r>
              <a:rPr lang="en-US" altLang="en-US" sz="2200" dirty="0">
                <a:solidFill>
                  <a:schemeClr val="tx1"/>
                </a:solidFill>
              </a:rPr>
              <a:t>rectangular ducts </a:t>
            </a:r>
          </a:p>
          <a:p>
            <a:pPr marL="457200" indent="-228600">
              <a:buFont typeface="Wingdings" pitchFamily="2" charset="2"/>
              <a:buChar char="w"/>
            </a:pPr>
            <a:r>
              <a:rPr lang="en-US" altLang="en-US" sz="2200" dirty="0">
                <a:solidFill>
                  <a:schemeClr val="tx1"/>
                </a:solidFill>
              </a:rPr>
              <a:t>Can be triggered by pressure sensor or vent with burst sensor</a:t>
            </a:r>
          </a:p>
          <a:p>
            <a:pPr marL="0" indent="0"/>
            <a:endParaRPr lang="en-US" altLang="en-US" sz="2000" dirty="0"/>
          </a:p>
          <a:p>
            <a:pPr marL="0" indent="0"/>
            <a:endParaRPr lang="en-US" altLang="en-US" sz="2000" dirty="0"/>
          </a:p>
        </p:txBody>
      </p:sp>
      <p:sp>
        <p:nvSpPr>
          <p:cNvPr id="1505286" name="Rectangle 4"/>
          <p:cNvSpPr>
            <a:spLocks noGrp="1" noChangeArrowheads="1"/>
          </p:cNvSpPr>
          <p:nvPr>
            <p:ph type="body" sz="half" idx="4294967295"/>
          </p:nvPr>
        </p:nvSpPr>
        <p:spPr>
          <a:xfrm>
            <a:off x="4800600" y="1447800"/>
            <a:ext cx="4343400" cy="4114800"/>
          </a:xfrm>
          <a:ln>
            <a:solidFill>
              <a:schemeClr val="accent1"/>
            </a:solidFill>
          </a:ln>
        </p:spPr>
        <p:txBody>
          <a:bodyPr>
            <a:normAutofit/>
          </a:bodyPr>
          <a:lstStyle/>
          <a:p>
            <a:pPr marL="0" indent="0">
              <a:lnSpc>
                <a:spcPct val="80000"/>
              </a:lnSpc>
            </a:pPr>
            <a:r>
              <a:rPr lang="en-US" altLang="en-US" dirty="0" smtClean="0">
                <a:solidFill>
                  <a:schemeClr val="tx1"/>
                </a:solidFill>
              </a:rPr>
              <a:t> Mechanical </a:t>
            </a:r>
            <a:r>
              <a:rPr lang="en-US" altLang="en-US" dirty="0">
                <a:solidFill>
                  <a:schemeClr val="tx1"/>
                </a:solidFill>
              </a:rPr>
              <a:t>Isolation</a:t>
            </a:r>
          </a:p>
          <a:p>
            <a:pPr marL="457200" indent="-228600">
              <a:lnSpc>
                <a:spcPct val="80000"/>
              </a:lnSpc>
              <a:buFont typeface="Wingdings" pitchFamily="2" charset="2"/>
              <a:buChar char="w"/>
            </a:pPr>
            <a:r>
              <a:rPr lang="en-US" altLang="en-US" sz="2000" dirty="0" smtClean="0">
                <a:solidFill>
                  <a:schemeClr val="tx1"/>
                </a:solidFill>
              </a:rPr>
              <a:t>More </a:t>
            </a:r>
            <a:r>
              <a:rPr lang="en-US" altLang="en-US" sz="2000" dirty="0">
                <a:solidFill>
                  <a:schemeClr val="tx1"/>
                </a:solidFill>
              </a:rPr>
              <a:t>expensive</a:t>
            </a:r>
          </a:p>
          <a:p>
            <a:pPr marL="457200" indent="-228600">
              <a:lnSpc>
                <a:spcPct val="80000"/>
              </a:lnSpc>
              <a:buFont typeface="Wingdings" pitchFamily="2" charset="2"/>
              <a:buChar char="w"/>
            </a:pPr>
            <a:r>
              <a:rPr lang="en-US" altLang="en-US" sz="2000" dirty="0">
                <a:solidFill>
                  <a:schemeClr val="tx1"/>
                </a:solidFill>
              </a:rPr>
              <a:t>Slower response requiring </a:t>
            </a:r>
            <a:r>
              <a:rPr lang="en-US" altLang="en-US" sz="2000" dirty="0" smtClean="0">
                <a:solidFill>
                  <a:schemeClr val="tx1"/>
                </a:solidFill>
              </a:rPr>
              <a:t>between </a:t>
            </a:r>
            <a:r>
              <a:rPr lang="en-US" altLang="en-US" sz="2000" dirty="0">
                <a:solidFill>
                  <a:schemeClr val="tx1"/>
                </a:solidFill>
              </a:rPr>
              <a:t>20’ and </a:t>
            </a:r>
            <a:r>
              <a:rPr lang="en-US" altLang="en-US" sz="2000" dirty="0" smtClean="0">
                <a:solidFill>
                  <a:schemeClr val="tx1"/>
                </a:solidFill>
              </a:rPr>
              <a:t>50’ of </a:t>
            </a:r>
            <a:r>
              <a:rPr lang="en-US" altLang="en-US" sz="2000" dirty="0">
                <a:solidFill>
                  <a:schemeClr val="tx1"/>
                </a:solidFill>
              </a:rPr>
              <a:t>duct length</a:t>
            </a:r>
          </a:p>
          <a:p>
            <a:pPr marL="457200" indent="-228600">
              <a:lnSpc>
                <a:spcPct val="80000"/>
              </a:lnSpc>
              <a:buFont typeface="Wingdings" pitchFamily="2" charset="2"/>
              <a:buChar char="w"/>
            </a:pPr>
            <a:r>
              <a:rPr lang="en-US" altLang="en-US" sz="2000" dirty="0">
                <a:solidFill>
                  <a:schemeClr val="tx1"/>
                </a:solidFill>
              </a:rPr>
              <a:t>Available in round </a:t>
            </a:r>
            <a:r>
              <a:rPr lang="en-US" altLang="en-US" sz="2000" dirty="0" smtClean="0">
                <a:solidFill>
                  <a:schemeClr val="tx1"/>
                </a:solidFill>
              </a:rPr>
              <a:t>configuration only</a:t>
            </a:r>
            <a:endParaRPr lang="en-US" altLang="en-US" sz="2000" dirty="0">
              <a:solidFill>
                <a:schemeClr val="tx1"/>
              </a:solidFill>
            </a:endParaRPr>
          </a:p>
          <a:p>
            <a:pPr marL="457200" indent="-228600">
              <a:lnSpc>
                <a:spcPct val="80000"/>
              </a:lnSpc>
              <a:buFont typeface="Wingdings" pitchFamily="2" charset="2"/>
              <a:buChar char="w"/>
            </a:pPr>
            <a:r>
              <a:rPr lang="en-US" altLang="en-US" sz="2000" dirty="0">
                <a:solidFill>
                  <a:schemeClr val="tx1"/>
                </a:solidFill>
              </a:rPr>
              <a:t>Heavier construction </a:t>
            </a:r>
          </a:p>
          <a:p>
            <a:pPr marL="457200" indent="-228600">
              <a:lnSpc>
                <a:spcPct val="80000"/>
              </a:lnSpc>
              <a:buFont typeface="Wingdings" pitchFamily="2" charset="2"/>
              <a:buChar char="w"/>
            </a:pPr>
            <a:r>
              <a:rPr lang="en-US" altLang="en-US" sz="2000" dirty="0">
                <a:solidFill>
                  <a:schemeClr val="tx1"/>
                </a:solidFill>
              </a:rPr>
              <a:t>Can be triggered by </a:t>
            </a:r>
            <a:r>
              <a:rPr lang="en-US" altLang="en-US" sz="2000" dirty="0" smtClean="0">
                <a:solidFill>
                  <a:schemeClr val="tx1"/>
                </a:solidFill>
              </a:rPr>
              <a:t>pressure sensor </a:t>
            </a:r>
            <a:r>
              <a:rPr lang="en-US" altLang="en-US" sz="2000" dirty="0">
                <a:solidFill>
                  <a:schemeClr val="tx1"/>
                </a:solidFill>
              </a:rPr>
              <a:t>or vent with </a:t>
            </a:r>
            <a:r>
              <a:rPr lang="en-US" altLang="en-US" sz="2000" dirty="0" smtClean="0">
                <a:solidFill>
                  <a:schemeClr val="tx1"/>
                </a:solidFill>
              </a:rPr>
              <a:t>burst </a:t>
            </a:r>
            <a:r>
              <a:rPr lang="en-US" altLang="en-US" sz="2000" dirty="0">
                <a:solidFill>
                  <a:schemeClr val="tx1"/>
                </a:solidFill>
              </a:rPr>
              <a:t>sensor</a:t>
            </a:r>
          </a:p>
        </p:txBody>
      </p:sp>
    </p:spTree>
    <p:extLst>
      <p:ext uri="{BB962C8B-B14F-4D97-AF65-F5344CB8AC3E}">
        <p14:creationId xmlns:p14="http://schemas.microsoft.com/office/powerpoint/2010/main" val="14282089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026" name="Rectangle 2"/>
          <p:cNvSpPr>
            <a:spLocks noGrp="1" noChangeArrowheads="1"/>
          </p:cNvSpPr>
          <p:nvPr>
            <p:ph type="title" idx="4294967295"/>
          </p:nvPr>
        </p:nvSpPr>
        <p:spPr>
          <a:xfrm>
            <a:off x="914400" y="0"/>
            <a:ext cx="8229600" cy="1143000"/>
          </a:xfrm>
        </p:spPr>
        <p:txBody>
          <a:bodyPr>
            <a:noAutofit/>
          </a:bodyPr>
          <a:lstStyle/>
          <a:p>
            <a:pPr>
              <a:defRPr/>
            </a:pPr>
            <a:r>
              <a:rPr lang="en-US" sz="4000" b="1" dirty="0" smtClean="0">
                <a:solidFill>
                  <a:schemeClr val="bg1"/>
                </a:solidFill>
              </a:rPr>
              <a:t>Bucket Elevator Protection:</a:t>
            </a:r>
            <a:br>
              <a:rPr lang="en-US" sz="4000" b="1" dirty="0" smtClean="0">
                <a:solidFill>
                  <a:schemeClr val="bg1"/>
                </a:solidFill>
              </a:rPr>
            </a:br>
            <a:r>
              <a:rPr lang="en-US" sz="4000" b="1" dirty="0" smtClean="0"/>
              <a:t>Suppression &amp; Isolation</a:t>
            </a:r>
          </a:p>
        </p:txBody>
      </p:sp>
      <p:pic>
        <p:nvPicPr>
          <p:cNvPr id="47109" name="Picture 3" title="Graphic - Since we learned from the previous modules that bucket elevators are the major ignition source that we see in a grain handling and processing industry. In this part of presentation, we will take a look at the potential areas where ignition could occur and the places in a bucket elevator where we could place a suppression or isolation device. "/>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00063" y="1104900"/>
            <a:ext cx="1857375"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0" name="Text Box 4" title="Symbols for different potential sources of ignition inside the bucket elevator"/>
          <p:cNvSpPr txBox="1">
            <a:spLocks noChangeArrowheads="1"/>
          </p:cNvSpPr>
          <p:nvPr/>
        </p:nvSpPr>
        <p:spPr bwMode="auto">
          <a:xfrm>
            <a:off x="1385888" y="2187575"/>
            <a:ext cx="457200" cy="185102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itchFamily="2" charset="2"/>
              <a:defRPr sz="2400" b="1">
                <a:solidFill>
                  <a:srgbClr val="777777"/>
                </a:solidFill>
                <a:latin typeface="Palatino Linotype" pitchFamily="18" charset="0"/>
              </a:defRPr>
            </a:lvl1pPr>
            <a:lvl2pPr marL="742950" indent="-285750">
              <a:spcBef>
                <a:spcPct val="20000"/>
              </a:spcBef>
              <a:buClr>
                <a:srgbClr val="C90808"/>
              </a:buClr>
              <a:buFont typeface="Wingdings" pitchFamily="2" charset="2"/>
              <a:buChar char="w"/>
              <a:defRPr>
                <a:solidFill>
                  <a:srgbClr val="777777"/>
                </a:solidFill>
                <a:latin typeface="Palatino Linotype" pitchFamily="18" charset="0"/>
              </a:defRPr>
            </a:lvl2pPr>
            <a:lvl3pPr marL="1143000" indent="-228600">
              <a:spcBef>
                <a:spcPct val="20000"/>
              </a:spcBef>
              <a:buClr>
                <a:srgbClr val="C90808"/>
              </a:buClr>
              <a:buFont typeface="Wingdings" pitchFamily="2" charset="2"/>
              <a:buChar char="w"/>
              <a:defRPr>
                <a:solidFill>
                  <a:srgbClr val="777777"/>
                </a:solidFill>
                <a:latin typeface="Palatino Linotype" pitchFamily="18" charset="0"/>
              </a:defRPr>
            </a:lvl3pPr>
            <a:lvl4pPr marL="1600200" indent="-228600">
              <a:spcBef>
                <a:spcPct val="20000"/>
              </a:spcBef>
              <a:buClr>
                <a:srgbClr val="C90808"/>
              </a:buClr>
              <a:buFont typeface="Wingdings" pitchFamily="2" charset="2"/>
              <a:buChar char="w"/>
              <a:defRPr>
                <a:solidFill>
                  <a:srgbClr val="777777"/>
                </a:solidFill>
                <a:latin typeface="Palatino Linotype" pitchFamily="18" charset="0"/>
              </a:defRPr>
            </a:lvl4pPr>
            <a:lvl5pPr marL="2057400" indent="-228600">
              <a:spcBef>
                <a:spcPct val="20000"/>
              </a:spcBef>
              <a:buClr>
                <a:srgbClr val="C90808"/>
              </a:buClr>
              <a:buFont typeface="Wingdings" pitchFamily="2" charset="2"/>
              <a:buChar char="w"/>
              <a:defRPr>
                <a:solidFill>
                  <a:srgbClr val="777777"/>
                </a:solidFill>
                <a:latin typeface="Palatino Linotype" pitchFamily="18" charset="0"/>
              </a:defRPr>
            </a:lvl5pPr>
            <a:lvl6pPr marL="25146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6pPr>
            <a:lvl7pPr marL="29718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7pPr>
            <a:lvl8pPr marL="34290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8pPr>
            <a:lvl9pPr marL="38862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9pPr>
          </a:lstStyle>
          <a:p>
            <a:pPr>
              <a:spcBef>
                <a:spcPct val="0"/>
              </a:spcBef>
              <a:buFontTx/>
              <a:buNone/>
            </a:pPr>
            <a:endParaRPr lang="en-US" altLang="en-US" b="0">
              <a:solidFill>
                <a:schemeClr val="tx1"/>
              </a:solidFill>
            </a:endParaRPr>
          </a:p>
        </p:txBody>
      </p:sp>
      <p:sp>
        <p:nvSpPr>
          <p:cNvPr id="47111" name="Rectangle 5" title="Line separating slide title from the slide body"/>
          <p:cNvSpPr>
            <a:spLocks noChangeArrowheads="1"/>
          </p:cNvSpPr>
          <p:nvPr/>
        </p:nvSpPr>
        <p:spPr bwMode="auto">
          <a:xfrm>
            <a:off x="0" y="1104900"/>
            <a:ext cx="9144000" cy="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Wingdings" pitchFamily="2" charset="2"/>
              <a:defRPr sz="2400" b="1">
                <a:solidFill>
                  <a:srgbClr val="777777"/>
                </a:solidFill>
                <a:latin typeface="Palatino Linotype" pitchFamily="18" charset="0"/>
              </a:defRPr>
            </a:lvl1pPr>
            <a:lvl2pPr marL="742950" indent="-285750">
              <a:spcBef>
                <a:spcPct val="20000"/>
              </a:spcBef>
              <a:buClr>
                <a:srgbClr val="C90808"/>
              </a:buClr>
              <a:buFont typeface="Wingdings" pitchFamily="2" charset="2"/>
              <a:buChar char="w"/>
              <a:defRPr>
                <a:solidFill>
                  <a:srgbClr val="777777"/>
                </a:solidFill>
                <a:latin typeface="Palatino Linotype" pitchFamily="18" charset="0"/>
              </a:defRPr>
            </a:lvl2pPr>
            <a:lvl3pPr marL="1143000" indent="-228600">
              <a:spcBef>
                <a:spcPct val="20000"/>
              </a:spcBef>
              <a:buClr>
                <a:srgbClr val="C90808"/>
              </a:buClr>
              <a:buFont typeface="Wingdings" pitchFamily="2" charset="2"/>
              <a:buChar char="w"/>
              <a:defRPr>
                <a:solidFill>
                  <a:srgbClr val="777777"/>
                </a:solidFill>
                <a:latin typeface="Palatino Linotype" pitchFamily="18" charset="0"/>
              </a:defRPr>
            </a:lvl3pPr>
            <a:lvl4pPr marL="1600200" indent="-228600">
              <a:spcBef>
                <a:spcPct val="20000"/>
              </a:spcBef>
              <a:buClr>
                <a:srgbClr val="C90808"/>
              </a:buClr>
              <a:buFont typeface="Wingdings" pitchFamily="2" charset="2"/>
              <a:buChar char="w"/>
              <a:defRPr>
                <a:solidFill>
                  <a:srgbClr val="777777"/>
                </a:solidFill>
                <a:latin typeface="Palatino Linotype" pitchFamily="18" charset="0"/>
              </a:defRPr>
            </a:lvl4pPr>
            <a:lvl5pPr marL="2057400" indent="-228600">
              <a:spcBef>
                <a:spcPct val="20000"/>
              </a:spcBef>
              <a:buClr>
                <a:srgbClr val="C90808"/>
              </a:buClr>
              <a:buFont typeface="Wingdings" pitchFamily="2" charset="2"/>
              <a:buChar char="w"/>
              <a:defRPr>
                <a:solidFill>
                  <a:srgbClr val="777777"/>
                </a:solidFill>
                <a:latin typeface="Palatino Linotype" pitchFamily="18" charset="0"/>
              </a:defRPr>
            </a:lvl5pPr>
            <a:lvl6pPr marL="25146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6pPr>
            <a:lvl7pPr marL="29718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7pPr>
            <a:lvl8pPr marL="34290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8pPr>
            <a:lvl9pPr marL="38862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9pPr>
          </a:lstStyle>
          <a:p>
            <a:pPr>
              <a:spcBef>
                <a:spcPct val="0"/>
              </a:spcBef>
              <a:buFontTx/>
              <a:buNone/>
            </a:pPr>
            <a:endParaRPr lang="en-US" altLang="en-US" sz="1800" b="0">
              <a:solidFill>
                <a:schemeClr val="tx1"/>
              </a:solidFill>
              <a:latin typeface="Arial" charset="0"/>
            </a:endParaRPr>
          </a:p>
        </p:txBody>
      </p:sp>
      <p:sp>
        <p:nvSpPr>
          <p:cNvPr id="47112" name="Rectangle 6" title="Horizontal line between the slides title and the body"/>
          <p:cNvSpPr>
            <a:spLocks noChangeArrowheads="1"/>
          </p:cNvSpPr>
          <p:nvPr/>
        </p:nvSpPr>
        <p:spPr bwMode="auto">
          <a:xfrm>
            <a:off x="0" y="1104900"/>
            <a:ext cx="9144000" cy="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Wingdings" pitchFamily="2" charset="2"/>
              <a:defRPr sz="2400" b="1">
                <a:solidFill>
                  <a:srgbClr val="777777"/>
                </a:solidFill>
                <a:latin typeface="Palatino Linotype" pitchFamily="18" charset="0"/>
              </a:defRPr>
            </a:lvl1pPr>
            <a:lvl2pPr marL="742950" indent="-285750">
              <a:spcBef>
                <a:spcPct val="20000"/>
              </a:spcBef>
              <a:buClr>
                <a:srgbClr val="C90808"/>
              </a:buClr>
              <a:buFont typeface="Wingdings" pitchFamily="2" charset="2"/>
              <a:buChar char="w"/>
              <a:defRPr>
                <a:solidFill>
                  <a:srgbClr val="777777"/>
                </a:solidFill>
                <a:latin typeface="Palatino Linotype" pitchFamily="18" charset="0"/>
              </a:defRPr>
            </a:lvl2pPr>
            <a:lvl3pPr marL="1143000" indent="-228600">
              <a:spcBef>
                <a:spcPct val="20000"/>
              </a:spcBef>
              <a:buClr>
                <a:srgbClr val="C90808"/>
              </a:buClr>
              <a:buFont typeface="Wingdings" pitchFamily="2" charset="2"/>
              <a:buChar char="w"/>
              <a:defRPr>
                <a:solidFill>
                  <a:srgbClr val="777777"/>
                </a:solidFill>
                <a:latin typeface="Palatino Linotype" pitchFamily="18" charset="0"/>
              </a:defRPr>
            </a:lvl3pPr>
            <a:lvl4pPr marL="1600200" indent="-228600">
              <a:spcBef>
                <a:spcPct val="20000"/>
              </a:spcBef>
              <a:buClr>
                <a:srgbClr val="C90808"/>
              </a:buClr>
              <a:buFont typeface="Wingdings" pitchFamily="2" charset="2"/>
              <a:buChar char="w"/>
              <a:defRPr>
                <a:solidFill>
                  <a:srgbClr val="777777"/>
                </a:solidFill>
                <a:latin typeface="Palatino Linotype" pitchFamily="18" charset="0"/>
              </a:defRPr>
            </a:lvl4pPr>
            <a:lvl5pPr marL="2057400" indent="-228600">
              <a:spcBef>
                <a:spcPct val="20000"/>
              </a:spcBef>
              <a:buClr>
                <a:srgbClr val="C90808"/>
              </a:buClr>
              <a:buFont typeface="Wingdings" pitchFamily="2" charset="2"/>
              <a:buChar char="w"/>
              <a:defRPr>
                <a:solidFill>
                  <a:srgbClr val="777777"/>
                </a:solidFill>
                <a:latin typeface="Palatino Linotype" pitchFamily="18" charset="0"/>
              </a:defRPr>
            </a:lvl5pPr>
            <a:lvl6pPr marL="25146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6pPr>
            <a:lvl7pPr marL="29718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7pPr>
            <a:lvl8pPr marL="34290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8pPr>
            <a:lvl9pPr marL="38862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9pPr>
          </a:lstStyle>
          <a:p>
            <a:pPr>
              <a:spcBef>
                <a:spcPct val="0"/>
              </a:spcBef>
              <a:buFontTx/>
              <a:buNone/>
            </a:pPr>
            <a:endParaRPr lang="en-US" altLang="en-US" sz="1800" b="0">
              <a:solidFill>
                <a:schemeClr val="tx1"/>
              </a:solidFill>
              <a:latin typeface="Arial" charset="0"/>
            </a:endParaRPr>
          </a:p>
        </p:txBody>
      </p:sp>
      <p:sp>
        <p:nvSpPr>
          <p:cNvPr id="47113" name="AutoShape 7" title="Red symbol for head/boot friction"/>
          <p:cNvSpPr>
            <a:spLocks noChangeArrowheads="1"/>
          </p:cNvSpPr>
          <p:nvPr/>
        </p:nvSpPr>
        <p:spPr bwMode="auto">
          <a:xfrm>
            <a:off x="1228725" y="1443038"/>
            <a:ext cx="300038" cy="257175"/>
          </a:xfrm>
          <a:prstGeom prst="lightningBolt">
            <a:avLst/>
          </a:prstGeom>
          <a:solidFill>
            <a:srgbClr val="CC00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Wingdings" pitchFamily="2" charset="2"/>
              <a:defRPr sz="2400" b="1">
                <a:solidFill>
                  <a:srgbClr val="777777"/>
                </a:solidFill>
                <a:latin typeface="Palatino Linotype" pitchFamily="18" charset="0"/>
              </a:defRPr>
            </a:lvl1pPr>
            <a:lvl2pPr marL="742950" indent="-285750">
              <a:spcBef>
                <a:spcPct val="20000"/>
              </a:spcBef>
              <a:buClr>
                <a:srgbClr val="C90808"/>
              </a:buClr>
              <a:buFont typeface="Wingdings" pitchFamily="2" charset="2"/>
              <a:buChar char="w"/>
              <a:defRPr>
                <a:solidFill>
                  <a:srgbClr val="777777"/>
                </a:solidFill>
                <a:latin typeface="Palatino Linotype" pitchFamily="18" charset="0"/>
              </a:defRPr>
            </a:lvl2pPr>
            <a:lvl3pPr marL="1143000" indent="-228600">
              <a:spcBef>
                <a:spcPct val="20000"/>
              </a:spcBef>
              <a:buClr>
                <a:srgbClr val="C90808"/>
              </a:buClr>
              <a:buFont typeface="Wingdings" pitchFamily="2" charset="2"/>
              <a:buChar char="w"/>
              <a:defRPr>
                <a:solidFill>
                  <a:srgbClr val="777777"/>
                </a:solidFill>
                <a:latin typeface="Palatino Linotype" pitchFamily="18" charset="0"/>
              </a:defRPr>
            </a:lvl3pPr>
            <a:lvl4pPr marL="1600200" indent="-228600">
              <a:spcBef>
                <a:spcPct val="20000"/>
              </a:spcBef>
              <a:buClr>
                <a:srgbClr val="C90808"/>
              </a:buClr>
              <a:buFont typeface="Wingdings" pitchFamily="2" charset="2"/>
              <a:buChar char="w"/>
              <a:defRPr>
                <a:solidFill>
                  <a:srgbClr val="777777"/>
                </a:solidFill>
                <a:latin typeface="Palatino Linotype" pitchFamily="18" charset="0"/>
              </a:defRPr>
            </a:lvl4pPr>
            <a:lvl5pPr marL="2057400" indent="-228600">
              <a:spcBef>
                <a:spcPct val="20000"/>
              </a:spcBef>
              <a:buClr>
                <a:srgbClr val="C90808"/>
              </a:buClr>
              <a:buFont typeface="Wingdings" pitchFamily="2" charset="2"/>
              <a:buChar char="w"/>
              <a:defRPr>
                <a:solidFill>
                  <a:srgbClr val="777777"/>
                </a:solidFill>
                <a:latin typeface="Palatino Linotype" pitchFamily="18" charset="0"/>
              </a:defRPr>
            </a:lvl5pPr>
            <a:lvl6pPr marL="25146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6pPr>
            <a:lvl7pPr marL="29718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7pPr>
            <a:lvl8pPr marL="34290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8pPr>
            <a:lvl9pPr marL="38862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9pPr>
          </a:lstStyle>
          <a:p>
            <a:pPr>
              <a:spcBef>
                <a:spcPct val="0"/>
              </a:spcBef>
              <a:buFontTx/>
              <a:buNone/>
            </a:pPr>
            <a:endParaRPr lang="en-US" altLang="en-US" sz="1800" b="0">
              <a:solidFill>
                <a:schemeClr val="tx1"/>
              </a:solidFill>
              <a:latin typeface="Arial" charset="0"/>
            </a:endParaRPr>
          </a:p>
        </p:txBody>
      </p:sp>
      <p:sp>
        <p:nvSpPr>
          <p:cNvPr id="47114" name="AutoShape 8" title="Red symbol for head/boot friction"/>
          <p:cNvSpPr>
            <a:spLocks noChangeArrowheads="1"/>
          </p:cNvSpPr>
          <p:nvPr/>
        </p:nvSpPr>
        <p:spPr bwMode="auto">
          <a:xfrm>
            <a:off x="1765300" y="4751388"/>
            <a:ext cx="300038" cy="257175"/>
          </a:xfrm>
          <a:prstGeom prst="lightningBolt">
            <a:avLst/>
          </a:prstGeom>
          <a:solidFill>
            <a:srgbClr val="CC00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Wingdings" pitchFamily="2" charset="2"/>
              <a:defRPr sz="2400" b="1">
                <a:solidFill>
                  <a:srgbClr val="777777"/>
                </a:solidFill>
                <a:latin typeface="Palatino Linotype" pitchFamily="18" charset="0"/>
              </a:defRPr>
            </a:lvl1pPr>
            <a:lvl2pPr marL="742950" indent="-285750">
              <a:spcBef>
                <a:spcPct val="20000"/>
              </a:spcBef>
              <a:buClr>
                <a:srgbClr val="C90808"/>
              </a:buClr>
              <a:buFont typeface="Wingdings" pitchFamily="2" charset="2"/>
              <a:buChar char="w"/>
              <a:defRPr>
                <a:solidFill>
                  <a:srgbClr val="777777"/>
                </a:solidFill>
                <a:latin typeface="Palatino Linotype" pitchFamily="18" charset="0"/>
              </a:defRPr>
            </a:lvl2pPr>
            <a:lvl3pPr marL="1143000" indent="-228600">
              <a:spcBef>
                <a:spcPct val="20000"/>
              </a:spcBef>
              <a:buClr>
                <a:srgbClr val="C90808"/>
              </a:buClr>
              <a:buFont typeface="Wingdings" pitchFamily="2" charset="2"/>
              <a:buChar char="w"/>
              <a:defRPr>
                <a:solidFill>
                  <a:srgbClr val="777777"/>
                </a:solidFill>
                <a:latin typeface="Palatino Linotype" pitchFamily="18" charset="0"/>
              </a:defRPr>
            </a:lvl3pPr>
            <a:lvl4pPr marL="1600200" indent="-228600">
              <a:spcBef>
                <a:spcPct val="20000"/>
              </a:spcBef>
              <a:buClr>
                <a:srgbClr val="C90808"/>
              </a:buClr>
              <a:buFont typeface="Wingdings" pitchFamily="2" charset="2"/>
              <a:buChar char="w"/>
              <a:defRPr>
                <a:solidFill>
                  <a:srgbClr val="777777"/>
                </a:solidFill>
                <a:latin typeface="Palatino Linotype" pitchFamily="18" charset="0"/>
              </a:defRPr>
            </a:lvl4pPr>
            <a:lvl5pPr marL="2057400" indent="-228600">
              <a:spcBef>
                <a:spcPct val="20000"/>
              </a:spcBef>
              <a:buClr>
                <a:srgbClr val="C90808"/>
              </a:buClr>
              <a:buFont typeface="Wingdings" pitchFamily="2" charset="2"/>
              <a:buChar char="w"/>
              <a:defRPr>
                <a:solidFill>
                  <a:srgbClr val="777777"/>
                </a:solidFill>
                <a:latin typeface="Palatino Linotype" pitchFamily="18" charset="0"/>
              </a:defRPr>
            </a:lvl5pPr>
            <a:lvl6pPr marL="25146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6pPr>
            <a:lvl7pPr marL="29718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7pPr>
            <a:lvl8pPr marL="34290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8pPr>
            <a:lvl9pPr marL="38862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9pPr>
          </a:lstStyle>
          <a:p>
            <a:pPr>
              <a:spcBef>
                <a:spcPct val="0"/>
              </a:spcBef>
              <a:buFontTx/>
              <a:buNone/>
            </a:pPr>
            <a:endParaRPr lang="en-US" altLang="en-US" sz="1800" b="0">
              <a:solidFill>
                <a:schemeClr val="tx1"/>
              </a:solidFill>
              <a:latin typeface="Arial" charset="0"/>
            </a:endParaRPr>
          </a:p>
        </p:txBody>
      </p:sp>
      <p:sp>
        <p:nvSpPr>
          <p:cNvPr id="47115" name="Text Box 9"/>
          <p:cNvSpPr txBox="1">
            <a:spLocks noChangeArrowheads="1"/>
          </p:cNvSpPr>
          <p:nvPr/>
        </p:nvSpPr>
        <p:spPr bwMode="auto">
          <a:xfrm>
            <a:off x="3086100" y="1300163"/>
            <a:ext cx="5886450" cy="2677656"/>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Wingdings" pitchFamily="2" charset="2"/>
              <a:defRPr sz="2400" b="1">
                <a:solidFill>
                  <a:srgbClr val="777777"/>
                </a:solidFill>
                <a:latin typeface="Palatino Linotype" pitchFamily="18" charset="0"/>
              </a:defRPr>
            </a:lvl1pPr>
            <a:lvl2pPr marL="742950" indent="-285750">
              <a:spcBef>
                <a:spcPct val="20000"/>
              </a:spcBef>
              <a:buClr>
                <a:srgbClr val="C90808"/>
              </a:buClr>
              <a:buFont typeface="Wingdings" pitchFamily="2" charset="2"/>
              <a:buChar char="w"/>
              <a:defRPr>
                <a:solidFill>
                  <a:srgbClr val="777777"/>
                </a:solidFill>
                <a:latin typeface="Palatino Linotype" pitchFamily="18" charset="0"/>
              </a:defRPr>
            </a:lvl2pPr>
            <a:lvl3pPr marL="1143000" indent="-228600">
              <a:spcBef>
                <a:spcPct val="20000"/>
              </a:spcBef>
              <a:buClr>
                <a:srgbClr val="C90808"/>
              </a:buClr>
              <a:buFont typeface="Wingdings" pitchFamily="2" charset="2"/>
              <a:buChar char="w"/>
              <a:defRPr>
                <a:solidFill>
                  <a:srgbClr val="777777"/>
                </a:solidFill>
                <a:latin typeface="Palatino Linotype" pitchFamily="18" charset="0"/>
              </a:defRPr>
            </a:lvl3pPr>
            <a:lvl4pPr marL="1600200" indent="-228600">
              <a:spcBef>
                <a:spcPct val="20000"/>
              </a:spcBef>
              <a:buClr>
                <a:srgbClr val="C90808"/>
              </a:buClr>
              <a:buFont typeface="Wingdings" pitchFamily="2" charset="2"/>
              <a:buChar char="w"/>
              <a:defRPr>
                <a:solidFill>
                  <a:srgbClr val="777777"/>
                </a:solidFill>
                <a:latin typeface="Palatino Linotype" pitchFamily="18" charset="0"/>
              </a:defRPr>
            </a:lvl4pPr>
            <a:lvl5pPr marL="2057400" indent="-228600">
              <a:spcBef>
                <a:spcPct val="20000"/>
              </a:spcBef>
              <a:buClr>
                <a:srgbClr val="C90808"/>
              </a:buClr>
              <a:buFont typeface="Wingdings" pitchFamily="2" charset="2"/>
              <a:buChar char="w"/>
              <a:defRPr>
                <a:solidFill>
                  <a:srgbClr val="777777"/>
                </a:solidFill>
                <a:latin typeface="Palatino Linotype" pitchFamily="18" charset="0"/>
              </a:defRPr>
            </a:lvl5pPr>
            <a:lvl6pPr marL="25146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6pPr>
            <a:lvl7pPr marL="29718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7pPr>
            <a:lvl8pPr marL="34290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8pPr>
            <a:lvl9pPr marL="38862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9pPr>
          </a:lstStyle>
          <a:p>
            <a:pPr>
              <a:spcBef>
                <a:spcPct val="50000"/>
              </a:spcBef>
              <a:buFontTx/>
              <a:buNone/>
            </a:pPr>
            <a:r>
              <a:rPr lang="en-US" altLang="en-US" b="0" u="sng" dirty="0">
                <a:solidFill>
                  <a:schemeClr val="tx1"/>
                </a:solidFill>
                <a:latin typeface="Arial" charset="0"/>
              </a:rPr>
              <a:t>Potential Sources of Ignition:</a:t>
            </a:r>
          </a:p>
          <a:p>
            <a:pPr>
              <a:spcBef>
                <a:spcPct val="50000"/>
              </a:spcBef>
              <a:buFontTx/>
              <a:buNone/>
            </a:pPr>
            <a:r>
              <a:rPr lang="en-US" altLang="en-US" b="0" dirty="0">
                <a:solidFill>
                  <a:schemeClr val="tx1"/>
                </a:solidFill>
                <a:latin typeface="Arial" charset="0"/>
              </a:rPr>
              <a:t>       Head / Boot Friction</a:t>
            </a:r>
          </a:p>
          <a:p>
            <a:pPr>
              <a:spcBef>
                <a:spcPct val="50000"/>
              </a:spcBef>
              <a:buFontTx/>
              <a:buNone/>
            </a:pPr>
            <a:r>
              <a:rPr lang="en-US" altLang="en-US" b="0" dirty="0">
                <a:solidFill>
                  <a:schemeClr val="tx1"/>
                </a:solidFill>
                <a:latin typeface="Arial" charset="0"/>
              </a:rPr>
              <a:t>       Head / Boot Bearing Heat</a:t>
            </a:r>
          </a:p>
          <a:p>
            <a:pPr>
              <a:spcBef>
                <a:spcPct val="50000"/>
              </a:spcBef>
              <a:buFontTx/>
              <a:buNone/>
            </a:pPr>
            <a:r>
              <a:rPr lang="en-US" altLang="en-US" b="0" dirty="0">
                <a:solidFill>
                  <a:schemeClr val="tx1"/>
                </a:solidFill>
                <a:latin typeface="Arial" charset="0"/>
              </a:rPr>
              <a:t>       All Zones Electrostatic Discharge*</a:t>
            </a:r>
          </a:p>
          <a:p>
            <a:pPr>
              <a:spcBef>
                <a:spcPct val="50000"/>
              </a:spcBef>
              <a:buFontTx/>
              <a:buNone/>
            </a:pPr>
            <a:r>
              <a:rPr lang="en-US" altLang="en-US" b="0" dirty="0">
                <a:solidFill>
                  <a:schemeClr val="tx1"/>
                </a:solidFill>
                <a:latin typeface="Arial" charset="0"/>
              </a:rPr>
              <a:t>       All Zones Tramp Metal Sparks</a:t>
            </a:r>
          </a:p>
        </p:txBody>
      </p:sp>
      <p:sp>
        <p:nvSpPr>
          <p:cNvPr id="47116" name="AutoShape 10" title="Red symbol for head/boot friction"/>
          <p:cNvSpPr>
            <a:spLocks noChangeArrowheads="1"/>
          </p:cNvSpPr>
          <p:nvPr/>
        </p:nvSpPr>
        <p:spPr bwMode="auto">
          <a:xfrm>
            <a:off x="3179763" y="1922463"/>
            <a:ext cx="300037" cy="257175"/>
          </a:xfrm>
          <a:prstGeom prst="lightningBolt">
            <a:avLst/>
          </a:prstGeom>
          <a:solidFill>
            <a:srgbClr val="CC00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Wingdings" pitchFamily="2" charset="2"/>
              <a:defRPr sz="2400" b="1">
                <a:solidFill>
                  <a:srgbClr val="777777"/>
                </a:solidFill>
                <a:latin typeface="Palatino Linotype" pitchFamily="18" charset="0"/>
              </a:defRPr>
            </a:lvl1pPr>
            <a:lvl2pPr marL="742950" indent="-285750">
              <a:spcBef>
                <a:spcPct val="20000"/>
              </a:spcBef>
              <a:buClr>
                <a:srgbClr val="C90808"/>
              </a:buClr>
              <a:buFont typeface="Wingdings" pitchFamily="2" charset="2"/>
              <a:buChar char="w"/>
              <a:defRPr>
                <a:solidFill>
                  <a:srgbClr val="777777"/>
                </a:solidFill>
                <a:latin typeface="Palatino Linotype" pitchFamily="18" charset="0"/>
              </a:defRPr>
            </a:lvl2pPr>
            <a:lvl3pPr marL="1143000" indent="-228600">
              <a:spcBef>
                <a:spcPct val="20000"/>
              </a:spcBef>
              <a:buClr>
                <a:srgbClr val="C90808"/>
              </a:buClr>
              <a:buFont typeface="Wingdings" pitchFamily="2" charset="2"/>
              <a:buChar char="w"/>
              <a:defRPr>
                <a:solidFill>
                  <a:srgbClr val="777777"/>
                </a:solidFill>
                <a:latin typeface="Palatino Linotype" pitchFamily="18" charset="0"/>
              </a:defRPr>
            </a:lvl3pPr>
            <a:lvl4pPr marL="1600200" indent="-228600">
              <a:spcBef>
                <a:spcPct val="20000"/>
              </a:spcBef>
              <a:buClr>
                <a:srgbClr val="C90808"/>
              </a:buClr>
              <a:buFont typeface="Wingdings" pitchFamily="2" charset="2"/>
              <a:buChar char="w"/>
              <a:defRPr>
                <a:solidFill>
                  <a:srgbClr val="777777"/>
                </a:solidFill>
                <a:latin typeface="Palatino Linotype" pitchFamily="18" charset="0"/>
              </a:defRPr>
            </a:lvl4pPr>
            <a:lvl5pPr marL="2057400" indent="-228600">
              <a:spcBef>
                <a:spcPct val="20000"/>
              </a:spcBef>
              <a:buClr>
                <a:srgbClr val="C90808"/>
              </a:buClr>
              <a:buFont typeface="Wingdings" pitchFamily="2" charset="2"/>
              <a:buChar char="w"/>
              <a:defRPr>
                <a:solidFill>
                  <a:srgbClr val="777777"/>
                </a:solidFill>
                <a:latin typeface="Palatino Linotype" pitchFamily="18" charset="0"/>
              </a:defRPr>
            </a:lvl5pPr>
            <a:lvl6pPr marL="25146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6pPr>
            <a:lvl7pPr marL="29718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7pPr>
            <a:lvl8pPr marL="34290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8pPr>
            <a:lvl9pPr marL="38862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9pPr>
          </a:lstStyle>
          <a:p>
            <a:pPr>
              <a:spcBef>
                <a:spcPct val="0"/>
              </a:spcBef>
              <a:buFontTx/>
              <a:buNone/>
            </a:pPr>
            <a:endParaRPr lang="en-US" altLang="en-US" sz="1800" b="0">
              <a:solidFill>
                <a:schemeClr val="tx1"/>
              </a:solidFill>
              <a:latin typeface="Arial" charset="0"/>
            </a:endParaRPr>
          </a:p>
        </p:txBody>
      </p:sp>
      <p:sp>
        <p:nvSpPr>
          <p:cNvPr id="47117" name="AutoShape 11" title="yellow symbol for head/boot bearing heat"/>
          <p:cNvSpPr>
            <a:spLocks noChangeArrowheads="1"/>
          </p:cNvSpPr>
          <p:nvPr/>
        </p:nvSpPr>
        <p:spPr bwMode="auto">
          <a:xfrm>
            <a:off x="1471613" y="1685925"/>
            <a:ext cx="300037" cy="271463"/>
          </a:xfrm>
          <a:prstGeom prst="sun">
            <a:avLst>
              <a:gd name="adj" fmla="val 25000"/>
            </a:avLst>
          </a:prstGeom>
          <a:solidFill>
            <a:srgbClr val="FF99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Wingdings" pitchFamily="2" charset="2"/>
              <a:defRPr sz="2400" b="1">
                <a:solidFill>
                  <a:srgbClr val="777777"/>
                </a:solidFill>
                <a:latin typeface="Palatino Linotype" pitchFamily="18" charset="0"/>
              </a:defRPr>
            </a:lvl1pPr>
            <a:lvl2pPr marL="742950" indent="-285750">
              <a:spcBef>
                <a:spcPct val="20000"/>
              </a:spcBef>
              <a:buClr>
                <a:srgbClr val="C90808"/>
              </a:buClr>
              <a:buFont typeface="Wingdings" pitchFamily="2" charset="2"/>
              <a:buChar char="w"/>
              <a:defRPr>
                <a:solidFill>
                  <a:srgbClr val="777777"/>
                </a:solidFill>
                <a:latin typeface="Palatino Linotype" pitchFamily="18" charset="0"/>
              </a:defRPr>
            </a:lvl2pPr>
            <a:lvl3pPr marL="1143000" indent="-228600">
              <a:spcBef>
                <a:spcPct val="20000"/>
              </a:spcBef>
              <a:buClr>
                <a:srgbClr val="C90808"/>
              </a:buClr>
              <a:buFont typeface="Wingdings" pitchFamily="2" charset="2"/>
              <a:buChar char="w"/>
              <a:defRPr>
                <a:solidFill>
                  <a:srgbClr val="777777"/>
                </a:solidFill>
                <a:latin typeface="Palatino Linotype" pitchFamily="18" charset="0"/>
              </a:defRPr>
            </a:lvl3pPr>
            <a:lvl4pPr marL="1600200" indent="-228600">
              <a:spcBef>
                <a:spcPct val="20000"/>
              </a:spcBef>
              <a:buClr>
                <a:srgbClr val="C90808"/>
              </a:buClr>
              <a:buFont typeface="Wingdings" pitchFamily="2" charset="2"/>
              <a:buChar char="w"/>
              <a:defRPr>
                <a:solidFill>
                  <a:srgbClr val="777777"/>
                </a:solidFill>
                <a:latin typeface="Palatino Linotype" pitchFamily="18" charset="0"/>
              </a:defRPr>
            </a:lvl4pPr>
            <a:lvl5pPr marL="2057400" indent="-228600">
              <a:spcBef>
                <a:spcPct val="20000"/>
              </a:spcBef>
              <a:buClr>
                <a:srgbClr val="C90808"/>
              </a:buClr>
              <a:buFont typeface="Wingdings" pitchFamily="2" charset="2"/>
              <a:buChar char="w"/>
              <a:defRPr>
                <a:solidFill>
                  <a:srgbClr val="777777"/>
                </a:solidFill>
                <a:latin typeface="Palatino Linotype" pitchFamily="18" charset="0"/>
              </a:defRPr>
            </a:lvl5pPr>
            <a:lvl6pPr marL="25146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6pPr>
            <a:lvl7pPr marL="29718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7pPr>
            <a:lvl8pPr marL="34290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8pPr>
            <a:lvl9pPr marL="38862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9pPr>
          </a:lstStyle>
          <a:p>
            <a:pPr>
              <a:spcBef>
                <a:spcPct val="0"/>
              </a:spcBef>
              <a:buFontTx/>
              <a:buNone/>
            </a:pPr>
            <a:endParaRPr lang="en-US" altLang="en-US" sz="1800" b="0">
              <a:solidFill>
                <a:schemeClr val="tx1"/>
              </a:solidFill>
              <a:latin typeface="Arial" charset="0"/>
            </a:endParaRPr>
          </a:p>
        </p:txBody>
      </p:sp>
      <p:sp>
        <p:nvSpPr>
          <p:cNvPr id="47118" name="AutoShape 12" title="yellow symbol for head/boot bearing heat"/>
          <p:cNvSpPr>
            <a:spLocks noChangeArrowheads="1"/>
          </p:cNvSpPr>
          <p:nvPr/>
        </p:nvSpPr>
        <p:spPr bwMode="auto">
          <a:xfrm>
            <a:off x="1493838" y="4894263"/>
            <a:ext cx="300037" cy="271462"/>
          </a:xfrm>
          <a:prstGeom prst="sun">
            <a:avLst>
              <a:gd name="adj" fmla="val 25000"/>
            </a:avLst>
          </a:prstGeom>
          <a:solidFill>
            <a:srgbClr val="FF99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Wingdings" pitchFamily="2" charset="2"/>
              <a:defRPr sz="2400" b="1">
                <a:solidFill>
                  <a:srgbClr val="777777"/>
                </a:solidFill>
                <a:latin typeface="Palatino Linotype" pitchFamily="18" charset="0"/>
              </a:defRPr>
            </a:lvl1pPr>
            <a:lvl2pPr marL="742950" indent="-285750">
              <a:spcBef>
                <a:spcPct val="20000"/>
              </a:spcBef>
              <a:buClr>
                <a:srgbClr val="C90808"/>
              </a:buClr>
              <a:buFont typeface="Wingdings" pitchFamily="2" charset="2"/>
              <a:buChar char="w"/>
              <a:defRPr>
                <a:solidFill>
                  <a:srgbClr val="777777"/>
                </a:solidFill>
                <a:latin typeface="Palatino Linotype" pitchFamily="18" charset="0"/>
              </a:defRPr>
            </a:lvl2pPr>
            <a:lvl3pPr marL="1143000" indent="-228600">
              <a:spcBef>
                <a:spcPct val="20000"/>
              </a:spcBef>
              <a:buClr>
                <a:srgbClr val="C90808"/>
              </a:buClr>
              <a:buFont typeface="Wingdings" pitchFamily="2" charset="2"/>
              <a:buChar char="w"/>
              <a:defRPr>
                <a:solidFill>
                  <a:srgbClr val="777777"/>
                </a:solidFill>
                <a:latin typeface="Palatino Linotype" pitchFamily="18" charset="0"/>
              </a:defRPr>
            </a:lvl3pPr>
            <a:lvl4pPr marL="1600200" indent="-228600">
              <a:spcBef>
                <a:spcPct val="20000"/>
              </a:spcBef>
              <a:buClr>
                <a:srgbClr val="C90808"/>
              </a:buClr>
              <a:buFont typeface="Wingdings" pitchFamily="2" charset="2"/>
              <a:buChar char="w"/>
              <a:defRPr>
                <a:solidFill>
                  <a:srgbClr val="777777"/>
                </a:solidFill>
                <a:latin typeface="Palatino Linotype" pitchFamily="18" charset="0"/>
              </a:defRPr>
            </a:lvl4pPr>
            <a:lvl5pPr marL="2057400" indent="-228600">
              <a:spcBef>
                <a:spcPct val="20000"/>
              </a:spcBef>
              <a:buClr>
                <a:srgbClr val="C90808"/>
              </a:buClr>
              <a:buFont typeface="Wingdings" pitchFamily="2" charset="2"/>
              <a:buChar char="w"/>
              <a:defRPr>
                <a:solidFill>
                  <a:srgbClr val="777777"/>
                </a:solidFill>
                <a:latin typeface="Palatino Linotype" pitchFamily="18" charset="0"/>
              </a:defRPr>
            </a:lvl5pPr>
            <a:lvl6pPr marL="25146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6pPr>
            <a:lvl7pPr marL="29718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7pPr>
            <a:lvl8pPr marL="34290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8pPr>
            <a:lvl9pPr marL="38862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9pPr>
          </a:lstStyle>
          <a:p>
            <a:pPr>
              <a:spcBef>
                <a:spcPct val="0"/>
              </a:spcBef>
              <a:buFontTx/>
              <a:buNone/>
            </a:pPr>
            <a:endParaRPr lang="en-US" altLang="en-US" sz="1800" b="0">
              <a:solidFill>
                <a:schemeClr val="tx1"/>
              </a:solidFill>
              <a:latin typeface="Arial" charset="0"/>
            </a:endParaRPr>
          </a:p>
        </p:txBody>
      </p:sp>
      <p:sp>
        <p:nvSpPr>
          <p:cNvPr id="47119" name="AutoShape 13" title="yellow symbol for head/boot bearing heat"/>
          <p:cNvSpPr>
            <a:spLocks noChangeArrowheads="1"/>
          </p:cNvSpPr>
          <p:nvPr/>
        </p:nvSpPr>
        <p:spPr bwMode="auto">
          <a:xfrm>
            <a:off x="3244850" y="2516188"/>
            <a:ext cx="300038" cy="271462"/>
          </a:xfrm>
          <a:prstGeom prst="sun">
            <a:avLst>
              <a:gd name="adj" fmla="val 25000"/>
            </a:avLst>
          </a:prstGeom>
          <a:solidFill>
            <a:srgbClr val="FF99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Wingdings" pitchFamily="2" charset="2"/>
              <a:defRPr sz="2400" b="1">
                <a:solidFill>
                  <a:srgbClr val="777777"/>
                </a:solidFill>
                <a:latin typeface="Palatino Linotype" pitchFamily="18" charset="0"/>
              </a:defRPr>
            </a:lvl1pPr>
            <a:lvl2pPr marL="742950" indent="-285750">
              <a:spcBef>
                <a:spcPct val="20000"/>
              </a:spcBef>
              <a:buClr>
                <a:srgbClr val="C90808"/>
              </a:buClr>
              <a:buFont typeface="Wingdings" pitchFamily="2" charset="2"/>
              <a:buChar char="w"/>
              <a:defRPr>
                <a:solidFill>
                  <a:srgbClr val="777777"/>
                </a:solidFill>
                <a:latin typeface="Palatino Linotype" pitchFamily="18" charset="0"/>
              </a:defRPr>
            </a:lvl2pPr>
            <a:lvl3pPr marL="1143000" indent="-228600">
              <a:spcBef>
                <a:spcPct val="20000"/>
              </a:spcBef>
              <a:buClr>
                <a:srgbClr val="C90808"/>
              </a:buClr>
              <a:buFont typeface="Wingdings" pitchFamily="2" charset="2"/>
              <a:buChar char="w"/>
              <a:defRPr>
                <a:solidFill>
                  <a:srgbClr val="777777"/>
                </a:solidFill>
                <a:latin typeface="Palatino Linotype" pitchFamily="18" charset="0"/>
              </a:defRPr>
            </a:lvl3pPr>
            <a:lvl4pPr marL="1600200" indent="-228600">
              <a:spcBef>
                <a:spcPct val="20000"/>
              </a:spcBef>
              <a:buClr>
                <a:srgbClr val="C90808"/>
              </a:buClr>
              <a:buFont typeface="Wingdings" pitchFamily="2" charset="2"/>
              <a:buChar char="w"/>
              <a:defRPr>
                <a:solidFill>
                  <a:srgbClr val="777777"/>
                </a:solidFill>
                <a:latin typeface="Palatino Linotype" pitchFamily="18" charset="0"/>
              </a:defRPr>
            </a:lvl4pPr>
            <a:lvl5pPr marL="2057400" indent="-228600">
              <a:spcBef>
                <a:spcPct val="20000"/>
              </a:spcBef>
              <a:buClr>
                <a:srgbClr val="C90808"/>
              </a:buClr>
              <a:buFont typeface="Wingdings" pitchFamily="2" charset="2"/>
              <a:buChar char="w"/>
              <a:defRPr>
                <a:solidFill>
                  <a:srgbClr val="777777"/>
                </a:solidFill>
                <a:latin typeface="Palatino Linotype" pitchFamily="18" charset="0"/>
              </a:defRPr>
            </a:lvl5pPr>
            <a:lvl6pPr marL="25146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6pPr>
            <a:lvl7pPr marL="29718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7pPr>
            <a:lvl8pPr marL="34290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8pPr>
            <a:lvl9pPr marL="38862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9pPr>
          </a:lstStyle>
          <a:p>
            <a:pPr>
              <a:spcBef>
                <a:spcPct val="0"/>
              </a:spcBef>
              <a:buFontTx/>
              <a:buNone/>
            </a:pPr>
            <a:endParaRPr lang="en-US" altLang="en-US" sz="1800" b="0">
              <a:solidFill>
                <a:schemeClr val="tx1"/>
              </a:solidFill>
              <a:latin typeface="Arial" charset="0"/>
            </a:endParaRPr>
          </a:p>
        </p:txBody>
      </p:sp>
      <p:sp>
        <p:nvSpPr>
          <p:cNvPr id="1537038" name="AutoShape 14" title="red star symbol for all zones electrostatic discharge"/>
          <p:cNvSpPr>
            <a:spLocks noChangeArrowheads="1"/>
          </p:cNvSpPr>
          <p:nvPr/>
        </p:nvSpPr>
        <p:spPr bwMode="auto">
          <a:xfrm>
            <a:off x="1457325" y="1914525"/>
            <a:ext cx="314325" cy="285750"/>
          </a:xfrm>
          <a:prstGeom prst="star5">
            <a:avLst/>
          </a:prstGeom>
          <a:solidFill>
            <a:srgbClr val="A5002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defRPr/>
            </a:pPr>
            <a:endParaRPr lang="en-US" sz="1800">
              <a:latin typeface="Arial" pitchFamily="34" charset="0"/>
            </a:endParaRPr>
          </a:p>
        </p:txBody>
      </p:sp>
      <p:sp>
        <p:nvSpPr>
          <p:cNvPr id="1537039" name="AutoShape 15" title="red star symbol for all zones electrostatic discharge"/>
          <p:cNvSpPr>
            <a:spLocks noChangeArrowheads="1"/>
          </p:cNvSpPr>
          <p:nvPr/>
        </p:nvSpPr>
        <p:spPr bwMode="auto">
          <a:xfrm>
            <a:off x="1465263" y="4522788"/>
            <a:ext cx="314325" cy="285750"/>
          </a:xfrm>
          <a:prstGeom prst="star5">
            <a:avLst/>
          </a:prstGeom>
          <a:solidFill>
            <a:srgbClr val="A5002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defRPr/>
            </a:pPr>
            <a:endParaRPr lang="en-US" sz="1800">
              <a:latin typeface="Arial" pitchFamily="34" charset="0"/>
            </a:endParaRPr>
          </a:p>
        </p:txBody>
      </p:sp>
      <p:sp>
        <p:nvSpPr>
          <p:cNvPr id="1537040" name="AutoShape 16" title="red star symbol for all zones electrostatic discharge"/>
          <p:cNvSpPr>
            <a:spLocks noChangeArrowheads="1"/>
          </p:cNvSpPr>
          <p:nvPr/>
        </p:nvSpPr>
        <p:spPr bwMode="auto">
          <a:xfrm>
            <a:off x="1473200" y="3844925"/>
            <a:ext cx="314325" cy="285750"/>
          </a:xfrm>
          <a:prstGeom prst="star5">
            <a:avLst/>
          </a:prstGeom>
          <a:solidFill>
            <a:srgbClr val="A5002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defRPr/>
            </a:pPr>
            <a:endParaRPr lang="en-US" sz="1800">
              <a:latin typeface="Arial" pitchFamily="34" charset="0"/>
            </a:endParaRPr>
          </a:p>
        </p:txBody>
      </p:sp>
      <p:sp>
        <p:nvSpPr>
          <p:cNvPr id="1537041" name="AutoShape 17" title="red star symbol for all zones electrostatic discharge"/>
          <p:cNvSpPr>
            <a:spLocks noChangeArrowheads="1"/>
          </p:cNvSpPr>
          <p:nvPr/>
        </p:nvSpPr>
        <p:spPr bwMode="auto">
          <a:xfrm>
            <a:off x="1481138" y="3195638"/>
            <a:ext cx="314325" cy="285750"/>
          </a:xfrm>
          <a:prstGeom prst="star5">
            <a:avLst/>
          </a:prstGeom>
          <a:solidFill>
            <a:srgbClr val="A5002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defRPr/>
            </a:pPr>
            <a:endParaRPr lang="en-US" sz="1800">
              <a:latin typeface="Arial" pitchFamily="34" charset="0"/>
            </a:endParaRPr>
          </a:p>
        </p:txBody>
      </p:sp>
      <p:sp>
        <p:nvSpPr>
          <p:cNvPr id="1537042" name="AutoShape 18" title="red star symbol for all zones electrostatic discharge"/>
          <p:cNvSpPr>
            <a:spLocks noChangeArrowheads="1"/>
          </p:cNvSpPr>
          <p:nvPr/>
        </p:nvSpPr>
        <p:spPr bwMode="auto">
          <a:xfrm>
            <a:off x="1460500" y="2646363"/>
            <a:ext cx="314325" cy="285750"/>
          </a:xfrm>
          <a:prstGeom prst="star5">
            <a:avLst/>
          </a:prstGeom>
          <a:solidFill>
            <a:srgbClr val="A5002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defRPr/>
            </a:pPr>
            <a:endParaRPr lang="en-US" sz="1800">
              <a:latin typeface="Arial" pitchFamily="34" charset="0"/>
            </a:endParaRPr>
          </a:p>
        </p:txBody>
      </p:sp>
      <p:sp>
        <p:nvSpPr>
          <p:cNvPr id="1537043" name="AutoShape 19" title="red star symbol for all zones electrostatic discharge"/>
          <p:cNvSpPr>
            <a:spLocks noChangeArrowheads="1"/>
          </p:cNvSpPr>
          <p:nvPr/>
        </p:nvSpPr>
        <p:spPr bwMode="auto">
          <a:xfrm>
            <a:off x="3197225" y="3082925"/>
            <a:ext cx="314325" cy="285750"/>
          </a:xfrm>
          <a:prstGeom prst="star5">
            <a:avLst/>
          </a:prstGeom>
          <a:solidFill>
            <a:srgbClr val="A5002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defRPr/>
            </a:pPr>
            <a:endParaRPr lang="en-US" sz="1800">
              <a:latin typeface="Arial" pitchFamily="34" charset="0"/>
            </a:endParaRPr>
          </a:p>
        </p:txBody>
      </p:sp>
      <p:sp>
        <p:nvSpPr>
          <p:cNvPr id="47126" name="AutoShape 20" title="orange firelball symbol for all zones tramp metal sparks"/>
          <p:cNvSpPr>
            <a:spLocks noChangeArrowheads="1"/>
          </p:cNvSpPr>
          <p:nvPr/>
        </p:nvSpPr>
        <p:spPr bwMode="auto">
          <a:xfrm>
            <a:off x="1514475" y="5172075"/>
            <a:ext cx="285750" cy="271463"/>
          </a:xfrm>
          <a:prstGeom prst="irregularSeal1">
            <a:avLst/>
          </a:prstGeom>
          <a:solidFill>
            <a:srgbClr val="FF66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Wingdings" pitchFamily="2" charset="2"/>
              <a:defRPr sz="2400" b="1">
                <a:solidFill>
                  <a:srgbClr val="777777"/>
                </a:solidFill>
                <a:latin typeface="Palatino Linotype" pitchFamily="18" charset="0"/>
              </a:defRPr>
            </a:lvl1pPr>
            <a:lvl2pPr marL="742950" indent="-285750">
              <a:spcBef>
                <a:spcPct val="20000"/>
              </a:spcBef>
              <a:buClr>
                <a:srgbClr val="C90808"/>
              </a:buClr>
              <a:buFont typeface="Wingdings" pitchFamily="2" charset="2"/>
              <a:buChar char="w"/>
              <a:defRPr>
                <a:solidFill>
                  <a:srgbClr val="777777"/>
                </a:solidFill>
                <a:latin typeface="Palatino Linotype" pitchFamily="18" charset="0"/>
              </a:defRPr>
            </a:lvl2pPr>
            <a:lvl3pPr marL="1143000" indent="-228600">
              <a:spcBef>
                <a:spcPct val="20000"/>
              </a:spcBef>
              <a:buClr>
                <a:srgbClr val="C90808"/>
              </a:buClr>
              <a:buFont typeface="Wingdings" pitchFamily="2" charset="2"/>
              <a:buChar char="w"/>
              <a:defRPr>
                <a:solidFill>
                  <a:srgbClr val="777777"/>
                </a:solidFill>
                <a:latin typeface="Palatino Linotype" pitchFamily="18" charset="0"/>
              </a:defRPr>
            </a:lvl3pPr>
            <a:lvl4pPr marL="1600200" indent="-228600">
              <a:spcBef>
                <a:spcPct val="20000"/>
              </a:spcBef>
              <a:buClr>
                <a:srgbClr val="C90808"/>
              </a:buClr>
              <a:buFont typeface="Wingdings" pitchFamily="2" charset="2"/>
              <a:buChar char="w"/>
              <a:defRPr>
                <a:solidFill>
                  <a:srgbClr val="777777"/>
                </a:solidFill>
                <a:latin typeface="Palatino Linotype" pitchFamily="18" charset="0"/>
              </a:defRPr>
            </a:lvl4pPr>
            <a:lvl5pPr marL="2057400" indent="-228600">
              <a:spcBef>
                <a:spcPct val="20000"/>
              </a:spcBef>
              <a:buClr>
                <a:srgbClr val="C90808"/>
              </a:buClr>
              <a:buFont typeface="Wingdings" pitchFamily="2" charset="2"/>
              <a:buChar char="w"/>
              <a:defRPr>
                <a:solidFill>
                  <a:srgbClr val="777777"/>
                </a:solidFill>
                <a:latin typeface="Palatino Linotype" pitchFamily="18" charset="0"/>
              </a:defRPr>
            </a:lvl5pPr>
            <a:lvl6pPr marL="25146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6pPr>
            <a:lvl7pPr marL="29718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7pPr>
            <a:lvl8pPr marL="34290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8pPr>
            <a:lvl9pPr marL="38862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9pPr>
          </a:lstStyle>
          <a:p>
            <a:pPr>
              <a:spcBef>
                <a:spcPct val="0"/>
              </a:spcBef>
              <a:buFontTx/>
              <a:buNone/>
            </a:pPr>
            <a:endParaRPr lang="en-US" altLang="en-US" sz="1800" b="0">
              <a:solidFill>
                <a:schemeClr val="tx1"/>
              </a:solidFill>
              <a:latin typeface="Arial" charset="0"/>
            </a:endParaRPr>
          </a:p>
        </p:txBody>
      </p:sp>
      <p:sp>
        <p:nvSpPr>
          <p:cNvPr id="47127" name="AutoShape 21" title="orange firelball symbol for all zones tramp metal sparks"/>
          <p:cNvSpPr>
            <a:spLocks noChangeArrowheads="1"/>
          </p:cNvSpPr>
          <p:nvPr/>
        </p:nvSpPr>
        <p:spPr bwMode="auto">
          <a:xfrm>
            <a:off x="1493838" y="1436688"/>
            <a:ext cx="285750" cy="271462"/>
          </a:xfrm>
          <a:prstGeom prst="irregularSeal1">
            <a:avLst/>
          </a:prstGeom>
          <a:solidFill>
            <a:srgbClr val="FF66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Wingdings" pitchFamily="2" charset="2"/>
              <a:defRPr sz="2400" b="1">
                <a:solidFill>
                  <a:srgbClr val="777777"/>
                </a:solidFill>
                <a:latin typeface="Palatino Linotype" pitchFamily="18" charset="0"/>
              </a:defRPr>
            </a:lvl1pPr>
            <a:lvl2pPr marL="742950" indent="-285750">
              <a:spcBef>
                <a:spcPct val="20000"/>
              </a:spcBef>
              <a:buClr>
                <a:srgbClr val="C90808"/>
              </a:buClr>
              <a:buFont typeface="Wingdings" pitchFamily="2" charset="2"/>
              <a:buChar char="w"/>
              <a:defRPr>
                <a:solidFill>
                  <a:srgbClr val="777777"/>
                </a:solidFill>
                <a:latin typeface="Palatino Linotype" pitchFamily="18" charset="0"/>
              </a:defRPr>
            </a:lvl2pPr>
            <a:lvl3pPr marL="1143000" indent="-228600">
              <a:spcBef>
                <a:spcPct val="20000"/>
              </a:spcBef>
              <a:buClr>
                <a:srgbClr val="C90808"/>
              </a:buClr>
              <a:buFont typeface="Wingdings" pitchFamily="2" charset="2"/>
              <a:buChar char="w"/>
              <a:defRPr>
                <a:solidFill>
                  <a:srgbClr val="777777"/>
                </a:solidFill>
                <a:latin typeface="Palatino Linotype" pitchFamily="18" charset="0"/>
              </a:defRPr>
            </a:lvl3pPr>
            <a:lvl4pPr marL="1600200" indent="-228600">
              <a:spcBef>
                <a:spcPct val="20000"/>
              </a:spcBef>
              <a:buClr>
                <a:srgbClr val="C90808"/>
              </a:buClr>
              <a:buFont typeface="Wingdings" pitchFamily="2" charset="2"/>
              <a:buChar char="w"/>
              <a:defRPr>
                <a:solidFill>
                  <a:srgbClr val="777777"/>
                </a:solidFill>
                <a:latin typeface="Palatino Linotype" pitchFamily="18" charset="0"/>
              </a:defRPr>
            </a:lvl4pPr>
            <a:lvl5pPr marL="2057400" indent="-228600">
              <a:spcBef>
                <a:spcPct val="20000"/>
              </a:spcBef>
              <a:buClr>
                <a:srgbClr val="C90808"/>
              </a:buClr>
              <a:buFont typeface="Wingdings" pitchFamily="2" charset="2"/>
              <a:buChar char="w"/>
              <a:defRPr>
                <a:solidFill>
                  <a:srgbClr val="777777"/>
                </a:solidFill>
                <a:latin typeface="Palatino Linotype" pitchFamily="18" charset="0"/>
              </a:defRPr>
            </a:lvl5pPr>
            <a:lvl6pPr marL="25146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6pPr>
            <a:lvl7pPr marL="29718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7pPr>
            <a:lvl8pPr marL="34290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8pPr>
            <a:lvl9pPr marL="38862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9pPr>
          </a:lstStyle>
          <a:p>
            <a:pPr>
              <a:spcBef>
                <a:spcPct val="0"/>
              </a:spcBef>
              <a:buFontTx/>
              <a:buNone/>
            </a:pPr>
            <a:endParaRPr lang="en-US" altLang="en-US" sz="1800" b="0">
              <a:solidFill>
                <a:schemeClr val="tx1"/>
              </a:solidFill>
              <a:latin typeface="Arial" charset="0"/>
            </a:endParaRPr>
          </a:p>
        </p:txBody>
      </p:sp>
      <p:sp>
        <p:nvSpPr>
          <p:cNvPr id="47128" name="AutoShape 22" title="orange firelball symbol for all zones tramp metal sparks"/>
          <p:cNvSpPr>
            <a:spLocks noChangeArrowheads="1"/>
          </p:cNvSpPr>
          <p:nvPr/>
        </p:nvSpPr>
        <p:spPr bwMode="auto">
          <a:xfrm>
            <a:off x="1487488" y="2316163"/>
            <a:ext cx="285750" cy="271462"/>
          </a:xfrm>
          <a:prstGeom prst="irregularSeal1">
            <a:avLst/>
          </a:prstGeom>
          <a:solidFill>
            <a:srgbClr val="FF66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Wingdings" pitchFamily="2" charset="2"/>
              <a:defRPr sz="2400" b="1">
                <a:solidFill>
                  <a:srgbClr val="777777"/>
                </a:solidFill>
                <a:latin typeface="Palatino Linotype" pitchFamily="18" charset="0"/>
              </a:defRPr>
            </a:lvl1pPr>
            <a:lvl2pPr marL="742950" indent="-285750">
              <a:spcBef>
                <a:spcPct val="20000"/>
              </a:spcBef>
              <a:buClr>
                <a:srgbClr val="C90808"/>
              </a:buClr>
              <a:buFont typeface="Wingdings" pitchFamily="2" charset="2"/>
              <a:buChar char="w"/>
              <a:defRPr>
                <a:solidFill>
                  <a:srgbClr val="777777"/>
                </a:solidFill>
                <a:latin typeface="Palatino Linotype" pitchFamily="18" charset="0"/>
              </a:defRPr>
            </a:lvl2pPr>
            <a:lvl3pPr marL="1143000" indent="-228600">
              <a:spcBef>
                <a:spcPct val="20000"/>
              </a:spcBef>
              <a:buClr>
                <a:srgbClr val="C90808"/>
              </a:buClr>
              <a:buFont typeface="Wingdings" pitchFamily="2" charset="2"/>
              <a:buChar char="w"/>
              <a:defRPr>
                <a:solidFill>
                  <a:srgbClr val="777777"/>
                </a:solidFill>
                <a:latin typeface="Palatino Linotype" pitchFamily="18" charset="0"/>
              </a:defRPr>
            </a:lvl3pPr>
            <a:lvl4pPr marL="1600200" indent="-228600">
              <a:spcBef>
                <a:spcPct val="20000"/>
              </a:spcBef>
              <a:buClr>
                <a:srgbClr val="C90808"/>
              </a:buClr>
              <a:buFont typeface="Wingdings" pitchFamily="2" charset="2"/>
              <a:buChar char="w"/>
              <a:defRPr>
                <a:solidFill>
                  <a:srgbClr val="777777"/>
                </a:solidFill>
                <a:latin typeface="Palatino Linotype" pitchFamily="18" charset="0"/>
              </a:defRPr>
            </a:lvl4pPr>
            <a:lvl5pPr marL="2057400" indent="-228600">
              <a:spcBef>
                <a:spcPct val="20000"/>
              </a:spcBef>
              <a:buClr>
                <a:srgbClr val="C90808"/>
              </a:buClr>
              <a:buFont typeface="Wingdings" pitchFamily="2" charset="2"/>
              <a:buChar char="w"/>
              <a:defRPr>
                <a:solidFill>
                  <a:srgbClr val="777777"/>
                </a:solidFill>
                <a:latin typeface="Palatino Linotype" pitchFamily="18" charset="0"/>
              </a:defRPr>
            </a:lvl5pPr>
            <a:lvl6pPr marL="25146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6pPr>
            <a:lvl7pPr marL="29718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7pPr>
            <a:lvl8pPr marL="34290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8pPr>
            <a:lvl9pPr marL="38862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9pPr>
          </a:lstStyle>
          <a:p>
            <a:pPr>
              <a:spcBef>
                <a:spcPct val="0"/>
              </a:spcBef>
              <a:buFontTx/>
              <a:buNone/>
            </a:pPr>
            <a:endParaRPr lang="en-US" altLang="en-US" sz="1800" b="0">
              <a:solidFill>
                <a:schemeClr val="tx1"/>
              </a:solidFill>
              <a:latin typeface="Arial" charset="0"/>
            </a:endParaRPr>
          </a:p>
        </p:txBody>
      </p:sp>
      <p:sp>
        <p:nvSpPr>
          <p:cNvPr id="47129" name="AutoShape 23" title="orange firelball symbol for all zones tramp metal sparks"/>
          <p:cNvSpPr>
            <a:spLocks noChangeArrowheads="1"/>
          </p:cNvSpPr>
          <p:nvPr/>
        </p:nvSpPr>
        <p:spPr bwMode="auto">
          <a:xfrm>
            <a:off x="1509713" y="2924175"/>
            <a:ext cx="285750" cy="271463"/>
          </a:xfrm>
          <a:prstGeom prst="irregularSeal1">
            <a:avLst/>
          </a:prstGeom>
          <a:solidFill>
            <a:srgbClr val="FF66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Wingdings" pitchFamily="2" charset="2"/>
              <a:defRPr sz="2400" b="1">
                <a:solidFill>
                  <a:srgbClr val="777777"/>
                </a:solidFill>
                <a:latin typeface="Palatino Linotype" pitchFamily="18" charset="0"/>
              </a:defRPr>
            </a:lvl1pPr>
            <a:lvl2pPr marL="742950" indent="-285750">
              <a:spcBef>
                <a:spcPct val="20000"/>
              </a:spcBef>
              <a:buClr>
                <a:srgbClr val="C90808"/>
              </a:buClr>
              <a:buFont typeface="Wingdings" pitchFamily="2" charset="2"/>
              <a:buChar char="w"/>
              <a:defRPr>
                <a:solidFill>
                  <a:srgbClr val="777777"/>
                </a:solidFill>
                <a:latin typeface="Palatino Linotype" pitchFamily="18" charset="0"/>
              </a:defRPr>
            </a:lvl2pPr>
            <a:lvl3pPr marL="1143000" indent="-228600">
              <a:spcBef>
                <a:spcPct val="20000"/>
              </a:spcBef>
              <a:buClr>
                <a:srgbClr val="C90808"/>
              </a:buClr>
              <a:buFont typeface="Wingdings" pitchFamily="2" charset="2"/>
              <a:buChar char="w"/>
              <a:defRPr>
                <a:solidFill>
                  <a:srgbClr val="777777"/>
                </a:solidFill>
                <a:latin typeface="Palatino Linotype" pitchFamily="18" charset="0"/>
              </a:defRPr>
            </a:lvl3pPr>
            <a:lvl4pPr marL="1600200" indent="-228600">
              <a:spcBef>
                <a:spcPct val="20000"/>
              </a:spcBef>
              <a:buClr>
                <a:srgbClr val="C90808"/>
              </a:buClr>
              <a:buFont typeface="Wingdings" pitchFamily="2" charset="2"/>
              <a:buChar char="w"/>
              <a:defRPr>
                <a:solidFill>
                  <a:srgbClr val="777777"/>
                </a:solidFill>
                <a:latin typeface="Palatino Linotype" pitchFamily="18" charset="0"/>
              </a:defRPr>
            </a:lvl4pPr>
            <a:lvl5pPr marL="2057400" indent="-228600">
              <a:spcBef>
                <a:spcPct val="20000"/>
              </a:spcBef>
              <a:buClr>
                <a:srgbClr val="C90808"/>
              </a:buClr>
              <a:buFont typeface="Wingdings" pitchFamily="2" charset="2"/>
              <a:buChar char="w"/>
              <a:defRPr>
                <a:solidFill>
                  <a:srgbClr val="777777"/>
                </a:solidFill>
                <a:latin typeface="Palatino Linotype" pitchFamily="18" charset="0"/>
              </a:defRPr>
            </a:lvl5pPr>
            <a:lvl6pPr marL="25146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6pPr>
            <a:lvl7pPr marL="29718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7pPr>
            <a:lvl8pPr marL="34290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8pPr>
            <a:lvl9pPr marL="38862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9pPr>
          </a:lstStyle>
          <a:p>
            <a:pPr>
              <a:spcBef>
                <a:spcPct val="0"/>
              </a:spcBef>
              <a:buFontTx/>
              <a:buNone/>
            </a:pPr>
            <a:endParaRPr lang="en-US" altLang="en-US" sz="1800" b="0">
              <a:solidFill>
                <a:schemeClr val="tx1"/>
              </a:solidFill>
              <a:latin typeface="Arial" charset="0"/>
            </a:endParaRPr>
          </a:p>
        </p:txBody>
      </p:sp>
      <p:sp>
        <p:nvSpPr>
          <p:cNvPr id="47130" name="AutoShape 24" title="orange firelball symbol for all zones tramp metal sparks"/>
          <p:cNvSpPr>
            <a:spLocks noChangeArrowheads="1"/>
          </p:cNvSpPr>
          <p:nvPr/>
        </p:nvSpPr>
        <p:spPr bwMode="auto">
          <a:xfrm>
            <a:off x="1489075" y="3532188"/>
            <a:ext cx="285750" cy="271462"/>
          </a:xfrm>
          <a:prstGeom prst="irregularSeal1">
            <a:avLst/>
          </a:prstGeom>
          <a:solidFill>
            <a:srgbClr val="FF66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Wingdings" pitchFamily="2" charset="2"/>
              <a:defRPr sz="2400" b="1">
                <a:solidFill>
                  <a:srgbClr val="777777"/>
                </a:solidFill>
                <a:latin typeface="Palatino Linotype" pitchFamily="18" charset="0"/>
              </a:defRPr>
            </a:lvl1pPr>
            <a:lvl2pPr marL="742950" indent="-285750">
              <a:spcBef>
                <a:spcPct val="20000"/>
              </a:spcBef>
              <a:buClr>
                <a:srgbClr val="C90808"/>
              </a:buClr>
              <a:buFont typeface="Wingdings" pitchFamily="2" charset="2"/>
              <a:buChar char="w"/>
              <a:defRPr>
                <a:solidFill>
                  <a:srgbClr val="777777"/>
                </a:solidFill>
                <a:latin typeface="Palatino Linotype" pitchFamily="18" charset="0"/>
              </a:defRPr>
            </a:lvl2pPr>
            <a:lvl3pPr marL="1143000" indent="-228600">
              <a:spcBef>
                <a:spcPct val="20000"/>
              </a:spcBef>
              <a:buClr>
                <a:srgbClr val="C90808"/>
              </a:buClr>
              <a:buFont typeface="Wingdings" pitchFamily="2" charset="2"/>
              <a:buChar char="w"/>
              <a:defRPr>
                <a:solidFill>
                  <a:srgbClr val="777777"/>
                </a:solidFill>
                <a:latin typeface="Palatino Linotype" pitchFamily="18" charset="0"/>
              </a:defRPr>
            </a:lvl3pPr>
            <a:lvl4pPr marL="1600200" indent="-228600">
              <a:spcBef>
                <a:spcPct val="20000"/>
              </a:spcBef>
              <a:buClr>
                <a:srgbClr val="C90808"/>
              </a:buClr>
              <a:buFont typeface="Wingdings" pitchFamily="2" charset="2"/>
              <a:buChar char="w"/>
              <a:defRPr>
                <a:solidFill>
                  <a:srgbClr val="777777"/>
                </a:solidFill>
                <a:latin typeface="Palatino Linotype" pitchFamily="18" charset="0"/>
              </a:defRPr>
            </a:lvl4pPr>
            <a:lvl5pPr marL="2057400" indent="-228600">
              <a:spcBef>
                <a:spcPct val="20000"/>
              </a:spcBef>
              <a:buClr>
                <a:srgbClr val="C90808"/>
              </a:buClr>
              <a:buFont typeface="Wingdings" pitchFamily="2" charset="2"/>
              <a:buChar char="w"/>
              <a:defRPr>
                <a:solidFill>
                  <a:srgbClr val="777777"/>
                </a:solidFill>
                <a:latin typeface="Palatino Linotype" pitchFamily="18" charset="0"/>
              </a:defRPr>
            </a:lvl5pPr>
            <a:lvl6pPr marL="25146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6pPr>
            <a:lvl7pPr marL="29718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7pPr>
            <a:lvl8pPr marL="34290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8pPr>
            <a:lvl9pPr marL="38862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9pPr>
          </a:lstStyle>
          <a:p>
            <a:pPr>
              <a:spcBef>
                <a:spcPct val="0"/>
              </a:spcBef>
              <a:buFontTx/>
              <a:buNone/>
            </a:pPr>
            <a:endParaRPr lang="en-US" altLang="en-US" sz="1800" b="0">
              <a:solidFill>
                <a:schemeClr val="tx1"/>
              </a:solidFill>
              <a:latin typeface="Arial" charset="0"/>
            </a:endParaRPr>
          </a:p>
        </p:txBody>
      </p:sp>
      <p:sp>
        <p:nvSpPr>
          <p:cNvPr id="47131" name="AutoShape 25" title="orange firelball symbol for all zones tramp metal sparks"/>
          <p:cNvSpPr>
            <a:spLocks noChangeArrowheads="1"/>
          </p:cNvSpPr>
          <p:nvPr/>
        </p:nvSpPr>
        <p:spPr bwMode="auto">
          <a:xfrm>
            <a:off x="1497013" y="4197350"/>
            <a:ext cx="285750" cy="271463"/>
          </a:xfrm>
          <a:prstGeom prst="irregularSeal1">
            <a:avLst/>
          </a:prstGeom>
          <a:solidFill>
            <a:srgbClr val="FF66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Wingdings" pitchFamily="2" charset="2"/>
              <a:defRPr sz="2400" b="1">
                <a:solidFill>
                  <a:srgbClr val="777777"/>
                </a:solidFill>
                <a:latin typeface="Palatino Linotype" pitchFamily="18" charset="0"/>
              </a:defRPr>
            </a:lvl1pPr>
            <a:lvl2pPr marL="742950" indent="-285750">
              <a:spcBef>
                <a:spcPct val="20000"/>
              </a:spcBef>
              <a:buClr>
                <a:srgbClr val="C90808"/>
              </a:buClr>
              <a:buFont typeface="Wingdings" pitchFamily="2" charset="2"/>
              <a:buChar char="w"/>
              <a:defRPr>
                <a:solidFill>
                  <a:srgbClr val="777777"/>
                </a:solidFill>
                <a:latin typeface="Palatino Linotype" pitchFamily="18" charset="0"/>
              </a:defRPr>
            </a:lvl2pPr>
            <a:lvl3pPr marL="1143000" indent="-228600">
              <a:spcBef>
                <a:spcPct val="20000"/>
              </a:spcBef>
              <a:buClr>
                <a:srgbClr val="C90808"/>
              </a:buClr>
              <a:buFont typeface="Wingdings" pitchFamily="2" charset="2"/>
              <a:buChar char="w"/>
              <a:defRPr>
                <a:solidFill>
                  <a:srgbClr val="777777"/>
                </a:solidFill>
                <a:latin typeface="Palatino Linotype" pitchFamily="18" charset="0"/>
              </a:defRPr>
            </a:lvl3pPr>
            <a:lvl4pPr marL="1600200" indent="-228600">
              <a:spcBef>
                <a:spcPct val="20000"/>
              </a:spcBef>
              <a:buClr>
                <a:srgbClr val="C90808"/>
              </a:buClr>
              <a:buFont typeface="Wingdings" pitchFamily="2" charset="2"/>
              <a:buChar char="w"/>
              <a:defRPr>
                <a:solidFill>
                  <a:srgbClr val="777777"/>
                </a:solidFill>
                <a:latin typeface="Palatino Linotype" pitchFamily="18" charset="0"/>
              </a:defRPr>
            </a:lvl4pPr>
            <a:lvl5pPr marL="2057400" indent="-228600">
              <a:spcBef>
                <a:spcPct val="20000"/>
              </a:spcBef>
              <a:buClr>
                <a:srgbClr val="C90808"/>
              </a:buClr>
              <a:buFont typeface="Wingdings" pitchFamily="2" charset="2"/>
              <a:buChar char="w"/>
              <a:defRPr>
                <a:solidFill>
                  <a:srgbClr val="777777"/>
                </a:solidFill>
                <a:latin typeface="Palatino Linotype" pitchFamily="18" charset="0"/>
              </a:defRPr>
            </a:lvl5pPr>
            <a:lvl6pPr marL="25146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6pPr>
            <a:lvl7pPr marL="29718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7pPr>
            <a:lvl8pPr marL="34290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8pPr>
            <a:lvl9pPr marL="38862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9pPr>
          </a:lstStyle>
          <a:p>
            <a:pPr>
              <a:spcBef>
                <a:spcPct val="0"/>
              </a:spcBef>
              <a:buFontTx/>
              <a:buNone/>
            </a:pPr>
            <a:endParaRPr lang="en-US" altLang="en-US" sz="1800" b="0">
              <a:solidFill>
                <a:schemeClr val="tx1"/>
              </a:solidFill>
              <a:latin typeface="Arial" charset="0"/>
            </a:endParaRPr>
          </a:p>
        </p:txBody>
      </p:sp>
      <p:sp>
        <p:nvSpPr>
          <p:cNvPr id="47132" name="AutoShape 26" title="orange firelball symbol for all zones tramp metal sparks"/>
          <p:cNvSpPr>
            <a:spLocks noChangeArrowheads="1"/>
          </p:cNvSpPr>
          <p:nvPr/>
        </p:nvSpPr>
        <p:spPr bwMode="auto">
          <a:xfrm>
            <a:off x="3252788" y="3638550"/>
            <a:ext cx="285750" cy="271463"/>
          </a:xfrm>
          <a:prstGeom prst="irregularSeal1">
            <a:avLst/>
          </a:prstGeom>
          <a:solidFill>
            <a:srgbClr val="FF66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Wingdings" pitchFamily="2" charset="2"/>
              <a:defRPr sz="2400" b="1">
                <a:solidFill>
                  <a:srgbClr val="777777"/>
                </a:solidFill>
                <a:latin typeface="Palatino Linotype" pitchFamily="18" charset="0"/>
              </a:defRPr>
            </a:lvl1pPr>
            <a:lvl2pPr marL="742950" indent="-285750">
              <a:spcBef>
                <a:spcPct val="20000"/>
              </a:spcBef>
              <a:buClr>
                <a:srgbClr val="C90808"/>
              </a:buClr>
              <a:buFont typeface="Wingdings" pitchFamily="2" charset="2"/>
              <a:buChar char="w"/>
              <a:defRPr>
                <a:solidFill>
                  <a:srgbClr val="777777"/>
                </a:solidFill>
                <a:latin typeface="Palatino Linotype" pitchFamily="18" charset="0"/>
              </a:defRPr>
            </a:lvl2pPr>
            <a:lvl3pPr marL="1143000" indent="-228600">
              <a:spcBef>
                <a:spcPct val="20000"/>
              </a:spcBef>
              <a:buClr>
                <a:srgbClr val="C90808"/>
              </a:buClr>
              <a:buFont typeface="Wingdings" pitchFamily="2" charset="2"/>
              <a:buChar char="w"/>
              <a:defRPr>
                <a:solidFill>
                  <a:srgbClr val="777777"/>
                </a:solidFill>
                <a:latin typeface="Palatino Linotype" pitchFamily="18" charset="0"/>
              </a:defRPr>
            </a:lvl3pPr>
            <a:lvl4pPr marL="1600200" indent="-228600">
              <a:spcBef>
                <a:spcPct val="20000"/>
              </a:spcBef>
              <a:buClr>
                <a:srgbClr val="C90808"/>
              </a:buClr>
              <a:buFont typeface="Wingdings" pitchFamily="2" charset="2"/>
              <a:buChar char="w"/>
              <a:defRPr>
                <a:solidFill>
                  <a:srgbClr val="777777"/>
                </a:solidFill>
                <a:latin typeface="Palatino Linotype" pitchFamily="18" charset="0"/>
              </a:defRPr>
            </a:lvl4pPr>
            <a:lvl5pPr marL="2057400" indent="-228600">
              <a:spcBef>
                <a:spcPct val="20000"/>
              </a:spcBef>
              <a:buClr>
                <a:srgbClr val="C90808"/>
              </a:buClr>
              <a:buFont typeface="Wingdings" pitchFamily="2" charset="2"/>
              <a:buChar char="w"/>
              <a:defRPr>
                <a:solidFill>
                  <a:srgbClr val="777777"/>
                </a:solidFill>
                <a:latin typeface="Palatino Linotype" pitchFamily="18" charset="0"/>
              </a:defRPr>
            </a:lvl5pPr>
            <a:lvl6pPr marL="25146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6pPr>
            <a:lvl7pPr marL="29718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7pPr>
            <a:lvl8pPr marL="34290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8pPr>
            <a:lvl9pPr marL="38862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9pPr>
          </a:lstStyle>
          <a:p>
            <a:pPr>
              <a:spcBef>
                <a:spcPct val="0"/>
              </a:spcBef>
              <a:buFontTx/>
              <a:buNone/>
            </a:pPr>
            <a:endParaRPr lang="en-US" altLang="en-US" sz="1800" b="0">
              <a:solidFill>
                <a:schemeClr val="tx1"/>
              </a:solidFill>
              <a:latin typeface="Arial" charset="0"/>
            </a:endParaRPr>
          </a:p>
        </p:txBody>
      </p:sp>
      <p:sp>
        <p:nvSpPr>
          <p:cNvPr id="47133" name="Text Box 27"/>
          <p:cNvSpPr txBox="1">
            <a:spLocks noChangeArrowheads="1"/>
          </p:cNvSpPr>
          <p:nvPr/>
        </p:nvSpPr>
        <p:spPr bwMode="auto">
          <a:xfrm>
            <a:off x="3186113" y="4514850"/>
            <a:ext cx="5472112" cy="701675"/>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Wingdings" pitchFamily="2" charset="2"/>
              <a:defRPr sz="2400" b="1">
                <a:solidFill>
                  <a:srgbClr val="777777"/>
                </a:solidFill>
                <a:latin typeface="Palatino Linotype" pitchFamily="18" charset="0"/>
              </a:defRPr>
            </a:lvl1pPr>
            <a:lvl2pPr marL="742950" indent="-285750">
              <a:spcBef>
                <a:spcPct val="20000"/>
              </a:spcBef>
              <a:buClr>
                <a:srgbClr val="C90808"/>
              </a:buClr>
              <a:buFont typeface="Wingdings" pitchFamily="2" charset="2"/>
              <a:buChar char="w"/>
              <a:defRPr>
                <a:solidFill>
                  <a:srgbClr val="777777"/>
                </a:solidFill>
                <a:latin typeface="Palatino Linotype" pitchFamily="18" charset="0"/>
              </a:defRPr>
            </a:lvl2pPr>
            <a:lvl3pPr marL="1143000" indent="-228600">
              <a:spcBef>
                <a:spcPct val="20000"/>
              </a:spcBef>
              <a:buClr>
                <a:srgbClr val="C90808"/>
              </a:buClr>
              <a:buFont typeface="Wingdings" pitchFamily="2" charset="2"/>
              <a:buChar char="w"/>
              <a:defRPr>
                <a:solidFill>
                  <a:srgbClr val="777777"/>
                </a:solidFill>
                <a:latin typeface="Palatino Linotype" pitchFamily="18" charset="0"/>
              </a:defRPr>
            </a:lvl3pPr>
            <a:lvl4pPr marL="1600200" indent="-228600">
              <a:spcBef>
                <a:spcPct val="20000"/>
              </a:spcBef>
              <a:buClr>
                <a:srgbClr val="C90808"/>
              </a:buClr>
              <a:buFont typeface="Wingdings" pitchFamily="2" charset="2"/>
              <a:buChar char="w"/>
              <a:defRPr>
                <a:solidFill>
                  <a:srgbClr val="777777"/>
                </a:solidFill>
                <a:latin typeface="Palatino Linotype" pitchFamily="18" charset="0"/>
              </a:defRPr>
            </a:lvl4pPr>
            <a:lvl5pPr marL="2057400" indent="-228600">
              <a:spcBef>
                <a:spcPct val="20000"/>
              </a:spcBef>
              <a:buClr>
                <a:srgbClr val="C90808"/>
              </a:buClr>
              <a:buFont typeface="Wingdings" pitchFamily="2" charset="2"/>
              <a:buChar char="w"/>
              <a:defRPr>
                <a:solidFill>
                  <a:srgbClr val="777777"/>
                </a:solidFill>
                <a:latin typeface="Palatino Linotype" pitchFamily="18" charset="0"/>
              </a:defRPr>
            </a:lvl5pPr>
            <a:lvl6pPr marL="25146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6pPr>
            <a:lvl7pPr marL="29718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7pPr>
            <a:lvl8pPr marL="34290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8pPr>
            <a:lvl9pPr marL="38862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9pPr>
          </a:lstStyle>
          <a:p>
            <a:pPr>
              <a:spcBef>
                <a:spcPct val="50000"/>
              </a:spcBef>
              <a:buFontTx/>
              <a:buNone/>
            </a:pPr>
            <a:r>
              <a:rPr lang="en-US" altLang="en-US" sz="2000" b="0" dirty="0">
                <a:solidFill>
                  <a:schemeClr val="tx1"/>
                </a:solidFill>
                <a:latin typeface="Arial" charset="0"/>
              </a:rPr>
              <a:t>* High risk ignition source for materials having low MIE (minimum ignition energy). </a:t>
            </a:r>
          </a:p>
        </p:txBody>
      </p:sp>
      <p:sp>
        <p:nvSpPr>
          <p:cNvPr id="31" name="TextBox 30"/>
          <p:cNvSpPr txBox="1"/>
          <p:nvPr/>
        </p:nvSpPr>
        <p:spPr>
          <a:xfrm>
            <a:off x="6307138" y="5610255"/>
            <a:ext cx="2789237" cy="400110"/>
          </a:xfrm>
          <a:prstGeom prst="rect">
            <a:avLst/>
          </a:prstGeom>
          <a:noFill/>
        </p:spPr>
        <p:txBody>
          <a:bodyPr wrap="square" rtlCol="0">
            <a:spAutoFit/>
          </a:bodyPr>
          <a:lstStyle/>
          <a:p>
            <a:r>
              <a:rPr lang="en-US" sz="2000" b="1" dirty="0" smtClean="0">
                <a:solidFill>
                  <a:srgbClr val="7030A0"/>
                </a:solidFill>
              </a:rPr>
              <a:t>Source: BS&amp;B Systems</a:t>
            </a:r>
            <a:endParaRPr lang="en-US" sz="2000" b="1" dirty="0">
              <a:solidFill>
                <a:srgbClr val="7030A0"/>
              </a:solidFill>
            </a:endParaRPr>
          </a:p>
        </p:txBody>
      </p:sp>
    </p:spTree>
    <p:extLst>
      <p:ext uri="{BB962C8B-B14F-4D97-AF65-F5344CB8AC3E}">
        <p14:creationId xmlns:p14="http://schemas.microsoft.com/office/powerpoint/2010/main" val="1496721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9074" name="Rectangle 2"/>
          <p:cNvSpPr>
            <a:spLocks noGrp="1" noChangeArrowheads="1"/>
          </p:cNvSpPr>
          <p:nvPr>
            <p:ph type="title" idx="4294967295"/>
          </p:nvPr>
        </p:nvSpPr>
        <p:spPr>
          <a:xfrm>
            <a:off x="914400" y="0"/>
            <a:ext cx="8229600" cy="1143000"/>
          </a:xfrm>
        </p:spPr>
        <p:txBody>
          <a:bodyPr>
            <a:noAutofit/>
          </a:bodyPr>
          <a:lstStyle/>
          <a:p>
            <a:pPr>
              <a:defRPr/>
            </a:pPr>
            <a:r>
              <a:rPr lang="en-US" sz="4000" b="1" dirty="0" smtClean="0">
                <a:solidFill>
                  <a:schemeClr val="bg1"/>
                </a:solidFill>
              </a:rPr>
              <a:t>Bucket Elevator Protection:</a:t>
            </a:r>
            <a:br>
              <a:rPr lang="en-US" sz="4000" b="1" dirty="0" smtClean="0">
                <a:solidFill>
                  <a:schemeClr val="bg1"/>
                </a:solidFill>
              </a:rPr>
            </a:br>
            <a:r>
              <a:rPr lang="en-US" sz="4000" b="1" dirty="0" smtClean="0">
                <a:solidFill>
                  <a:schemeClr val="tx1"/>
                </a:solidFill>
              </a:rPr>
              <a:t>Suppression &amp; Isolation </a:t>
            </a:r>
          </a:p>
        </p:txBody>
      </p:sp>
      <p:pic>
        <p:nvPicPr>
          <p:cNvPr id="48134" name="Picture 4" title="Graphic - bucket elevator "/>
          <p:cNvPicPr>
            <a:picLocks noGrp="1" noChangeAspect="1" noChangeArrowheads="1"/>
          </p:cNvPicPr>
          <p:nvPr>
            <p:ph idx="4294967295"/>
          </p:nvPr>
        </p:nvPicPr>
        <p:blipFill>
          <a:blip r:embed="rId3">
            <a:extLst>
              <a:ext uri="{28A0092B-C50C-407E-A947-70E740481C1C}">
                <a14:useLocalDpi xmlns:a14="http://schemas.microsoft.com/office/drawing/2010/main"/>
              </a:ext>
            </a:extLst>
          </a:blip>
          <a:srcRect/>
          <a:stretch>
            <a:fillRect/>
          </a:stretch>
        </p:blipFill>
        <p:spPr>
          <a:xfrm>
            <a:off x="0" y="1150938"/>
            <a:ext cx="2330450" cy="4583112"/>
          </a:xfrm>
          <a:noFill/>
          <a:ln>
            <a:noFill/>
          </a:ln>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pic>
      <p:sp>
        <p:nvSpPr>
          <p:cNvPr id="48133" name="Text Box 3"/>
          <p:cNvSpPr txBox="1">
            <a:spLocks noChangeArrowheads="1"/>
          </p:cNvSpPr>
          <p:nvPr/>
        </p:nvSpPr>
        <p:spPr bwMode="auto">
          <a:xfrm>
            <a:off x="2819400" y="1228725"/>
            <a:ext cx="5967413" cy="3970318"/>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spcBef>
                <a:spcPct val="20000"/>
              </a:spcBef>
              <a:buFont typeface="Wingdings" pitchFamily="2" charset="2"/>
              <a:defRPr sz="2400" b="1">
                <a:solidFill>
                  <a:srgbClr val="777777"/>
                </a:solidFill>
                <a:latin typeface="Palatino Linotype" pitchFamily="18" charset="0"/>
              </a:defRPr>
            </a:lvl1pPr>
            <a:lvl2pPr marL="742950" indent="-285750">
              <a:spcBef>
                <a:spcPct val="20000"/>
              </a:spcBef>
              <a:buClr>
                <a:srgbClr val="C90808"/>
              </a:buClr>
              <a:buFont typeface="Wingdings" pitchFamily="2" charset="2"/>
              <a:buChar char="w"/>
              <a:defRPr>
                <a:solidFill>
                  <a:srgbClr val="777777"/>
                </a:solidFill>
                <a:latin typeface="Palatino Linotype" pitchFamily="18" charset="0"/>
              </a:defRPr>
            </a:lvl2pPr>
            <a:lvl3pPr marL="1143000" indent="-228600">
              <a:spcBef>
                <a:spcPct val="20000"/>
              </a:spcBef>
              <a:buClr>
                <a:srgbClr val="C90808"/>
              </a:buClr>
              <a:buFont typeface="Wingdings" pitchFamily="2" charset="2"/>
              <a:buChar char="w"/>
              <a:defRPr>
                <a:solidFill>
                  <a:srgbClr val="777777"/>
                </a:solidFill>
                <a:latin typeface="Palatino Linotype" pitchFamily="18" charset="0"/>
              </a:defRPr>
            </a:lvl3pPr>
            <a:lvl4pPr marL="1600200" indent="-228600">
              <a:spcBef>
                <a:spcPct val="20000"/>
              </a:spcBef>
              <a:buClr>
                <a:srgbClr val="C90808"/>
              </a:buClr>
              <a:buFont typeface="Wingdings" pitchFamily="2" charset="2"/>
              <a:buChar char="w"/>
              <a:defRPr>
                <a:solidFill>
                  <a:srgbClr val="777777"/>
                </a:solidFill>
                <a:latin typeface="Palatino Linotype" pitchFamily="18" charset="0"/>
              </a:defRPr>
            </a:lvl4pPr>
            <a:lvl5pPr marL="2057400" indent="-228600">
              <a:spcBef>
                <a:spcPct val="20000"/>
              </a:spcBef>
              <a:buClr>
                <a:srgbClr val="C90808"/>
              </a:buClr>
              <a:buFont typeface="Wingdings" pitchFamily="2" charset="2"/>
              <a:buChar char="w"/>
              <a:defRPr>
                <a:solidFill>
                  <a:srgbClr val="777777"/>
                </a:solidFill>
                <a:latin typeface="Palatino Linotype" pitchFamily="18" charset="0"/>
              </a:defRPr>
            </a:lvl5pPr>
            <a:lvl6pPr marL="25146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6pPr>
            <a:lvl7pPr marL="29718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7pPr>
            <a:lvl8pPr marL="34290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8pPr>
            <a:lvl9pPr marL="38862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9pPr>
          </a:lstStyle>
          <a:p>
            <a:pPr>
              <a:spcBef>
                <a:spcPct val="50000"/>
              </a:spcBef>
              <a:buFontTx/>
              <a:buNone/>
            </a:pPr>
            <a:r>
              <a:rPr lang="en-US" altLang="en-US" u="sng" dirty="0">
                <a:solidFill>
                  <a:schemeClr val="tx1"/>
                </a:solidFill>
                <a:latin typeface="Arial" charset="0"/>
              </a:rPr>
              <a:t>Single Leg Construction</a:t>
            </a:r>
            <a:r>
              <a:rPr lang="en-US" altLang="en-US" u="sng" dirty="0" smtClean="0">
                <a:solidFill>
                  <a:schemeClr val="tx1"/>
                </a:solidFill>
                <a:latin typeface="Arial" charset="0"/>
              </a:rPr>
              <a:t>:</a:t>
            </a:r>
            <a:endParaRPr lang="en-US" altLang="en-US" dirty="0">
              <a:solidFill>
                <a:schemeClr val="tx1"/>
              </a:solidFill>
              <a:latin typeface="Arial" charset="0"/>
            </a:endParaRPr>
          </a:p>
          <a:p>
            <a:pPr>
              <a:spcBef>
                <a:spcPct val="50000"/>
              </a:spcBef>
              <a:buFontTx/>
              <a:buAutoNum type="alphaLcPeriod"/>
            </a:pPr>
            <a:r>
              <a:rPr lang="en-US" altLang="en-US" b="0" dirty="0">
                <a:solidFill>
                  <a:schemeClr val="tx1"/>
                </a:solidFill>
                <a:latin typeface="Arial" charset="0"/>
              </a:rPr>
              <a:t>Protect the ‘head’ with suppression (red) and isolation (orange) cannons</a:t>
            </a:r>
          </a:p>
          <a:p>
            <a:pPr>
              <a:spcBef>
                <a:spcPct val="50000"/>
              </a:spcBef>
              <a:buFontTx/>
              <a:buAutoNum type="alphaLcPeriod"/>
            </a:pPr>
            <a:r>
              <a:rPr lang="en-US" altLang="en-US" b="0" dirty="0">
                <a:solidFill>
                  <a:schemeClr val="tx1"/>
                </a:solidFill>
                <a:latin typeface="Arial" charset="0"/>
              </a:rPr>
              <a:t>Protect the ‘boot’ with suppression (red) and isolation (orange) cannons</a:t>
            </a:r>
          </a:p>
          <a:p>
            <a:pPr>
              <a:spcBef>
                <a:spcPct val="50000"/>
              </a:spcBef>
              <a:buFontTx/>
              <a:buAutoNum type="alphaLcPeriod"/>
            </a:pPr>
            <a:r>
              <a:rPr lang="en-US" altLang="en-US" b="0" dirty="0">
                <a:solidFill>
                  <a:schemeClr val="tx1"/>
                </a:solidFill>
                <a:latin typeface="Arial" charset="0"/>
              </a:rPr>
              <a:t>Protect the legs with suppression (red) cannons triggered by sensors distributed to detect ignition at any </a:t>
            </a:r>
            <a:r>
              <a:rPr lang="en-US" altLang="en-US" b="0" dirty="0" smtClean="0">
                <a:solidFill>
                  <a:schemeClr val="tx1"/>
                </a:solidFill>
                <a:latin typeface="Arial" charset="0"/>
              </a:rPr>
              <a:t>location</a:t>
            </a:r>
            <a:endParaRPr lang="en-US" altLang="en-US" b="0" dirty="0">
              <a:solidFill>
                <a:schemeClr val="tx1"/>
              </a:solidFill>
              <a:latin typeface="Arial" charset="0"/>
            </a:endParaRPr>
          </a:p>
        </p:txBody>
      </p:sp>
      <p:sp>
        <p:nvSpPr>
          <p:cNvPr id="8" name="TextBox 7"/>
          <p:cNvSpPr txBox="1"/>
          <p:nvPr/>
        </p:nvSpPr>
        <p:spPr>
          <a:xfrm>
            <a:off x="6307138" y="5610255"/>
            <a:ext cx="2789237" cy="400110"/>
          </a:xfrm>
          <a:prstGeom prst="rect">
            <a:avLst/>
          </a:prstGeom>
          <a:noFill/>
        </p:spPr>
        <p:txBody>
          <a:bodyPr wrap="square" rtlCol="0">
            <a:spAutoFit/>
          </a:bodyPr>
          <a:lstStyle/>
          <a:p>
            <a:r>
              <a:rPr lang="en-US" sz="2000" b="1" dirty="0" smtClean="0">
                <a:solidFill>
                  <a:srgbClr val="7030A0"/>
                </a:solidFill>
              </a:rPr>
              <a:t>Source: BS&amp;B Systems</a:t>
            </a:r>
            <a:endParaRPr lang="en-US" sz="2000" b="1" dirty="0">
              <a:solidFill>
                <a:srgbClr val="7030A0"/>
              </a:solidFill>
            </a:endParaRPr>
          </a:p>
        </p:txBody>
      </p:sp>
    </p:spTree>
    <p:extLst>
      <p:ext uri="{BB962C8B-B14F-4D97-AF65-F5344CB8AC3E}">
        <p14:creationId xmlns:p14="http://schemas.microsoft.com/office/powerpoint/2010/main" val="39758670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8050" name="Rectangle 2"/>
          <p:cNvSpPr>
            <a:spLocks noGrp="1" noChangeArrowheads="1"/>
          </p:cNvSpPr>
          <p:nvPr>
            <p:ph type="title" idx="4294967295"/>
          </p:nvPr>
        </p:nvSpPr>
        <p:spPr>
          <a:xfrm>
            <a:off x="914400" y="0"/>
            <a:ext cx="8229600" cy="1143000"/>
          </a:xfrm>
        </p:spPr>
        <p:txBody>
          <a:bodyPr>
            <a:noAutofit/>
          </a:bodyPr>
          <a:lstStyle/>
          <a:p>
            <a:pPr>
              <a:defRPr/>
            </a:pPr>
            <a:r>
              <a:rPr lang="en-US" sz="4000" b="1" dirty="0" smtClean="0">
                <a:solidFill>
                  <a:schemeClr val="bg1"/>
                </a:solidFill>
              </a:rPr>
              <a:t>Bucket Elevator Protection:</a:t>
            </a:r>
            <a:br>
              <a:rPr lang="en-US" sz="4000" b="1" dirty="0" smtClean="0">
                <a:solidFill>
                  <a:schemeClr val="bg1"/>
                </a:solidFill>
              </a:rPr>
            </a:br>
            <a:r>
              <a:rPr lang="en-US" sz="4000" b="1" dirty="0" smtClean="0">
                <a:solidFill>
                  <a:schemeClr val="tx1"/>
                </a:solidFill>
              </a:rPr>
              <a:t>Suppression &amp; Isolation  </a:t>
            </a:r>
          </a:p>
        </p:txBody>
      </p:sp>
      <p:pic>
        <p:nvPicPr>
          <p:cNvPr id="49158" name="Picture 4" title="Graphic - bucket elevator "/>
          <p:cNvPicPr>
            <a:picLocks noGrp="1" noChangeAspect="1" noChangeArrowheads="1"/>
          </p:cNvPicPr>
          <p:nvPr>
            <p:ph idx="4294967295"/>
          </p:nvPr>
        </p:nvPicPr>
        <p:blipFill>
          <a:blip r:embed="rId3">
            <a:extLst>
              <a:ext uri="{28A0092B-C50C-407E-A947-70E740481C1C}">
                <a14:useLocalDpi xmlns:a14="http://schemas.microsoft.com/office/drawing/2010/main"/>
              </a:ext>
            </a:extLst>
          </a:blip>
          <a:srcRect/>
          <a:stretch>
            <a:fillRect/>
          </a:stretch>
        </p:blipFill>
        <p:spPr>
          <a:xfrm>
            <a:off x="0" y="1228725"/>
            <a:ext cx="2509838" cy="4641850"/>
          </a:xfrm>
          <a:noFill/>
          <a:ln>
            <a:noFill/>
          </a:ln>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pic>
      <p:sp>
        <p:nvSpPr>
          <p:cNvPr id="49157" name="Text Box 3"/>
          <p:cNvSpPr txBox="1">
            <a:spLocks noChangeArrowheads="1"/>
          </p:cNvSpPr>
          <p:nvPr/>
        </p:nvSpPr>
        <p:spPr bwMode="auto">
          <a:xfrm>
            <a:off x="3352800" y="1228725"/>
            <a:ext cx="5119688" cy="433965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spcBef>
                <a:spcPct val="20000"/>
              </a:spcBef>
              <a:buFont typeface="Wingdings" pitchFamily="2" charset="2"/>
              <a:defRPr sz="2400" b="1">
                <a:solidFill>
                  <a:srgbClr val="777777"/>
                </a:solidFill>
                <a:latin typeface="Palatino Linotype" pitchFamily="18" charset="0"/>
              </a:defRPr>
            </a:lvl1pPr>
            <a:lvl2pPr marL="742950" indent="-285750">
              <a:spcBef>
                <a:spcPct val="20000"/>
              </a:spcBef>
              <a:buClr>
                <a:srgbClr val="C90808"/>
              </a:buClr>
              <a:buFont typeface="Wingdings" pitchFamily="2" charset="2"/>
              <a:buChar char="w"/>
              <a:defRPr>
                <a:solidFill>
                  <a:srgbClr val="777777"/>
                </a:solidFill>
                <a:latin typeface="Palatino Linotype" pitchFamily="18" charset="0"/>
              </a:defRPr>
            </a:lvl2pPr>
            <a:lvl3pPr marL="1143000" indent="-228600">
              <a:spcBef>
                <a:spcPct val="20000"/>
              </a:spcBef>
              <a:buClr>
                <a:srgbClr val="C90808"/>
              </a:buClr>
              <a:buFont typeface="Wingdings" pitchFamily="2" charset="2"/>
              <a:buChar char="w"/>
              <a:defRPr>
                <a:solidFill>
                  <a:srgbClr val="777777"/>
                </a:solidFill>
                <a:latin typeface="Palatino Linotype" pitchFamily="18" charset="0"/>
              </a:defRPr>
            </a:lvl3pPr>
            <a:lvl4pPr marL="1600200" indent="-228600">
              <a:spcBef>
                <a:spcPct val="20000"/>
              </a:spcBef>
              <a:buClr>
                <a:srgbClr val="C90808"/>
              </a:buClr>
              <a:buFont typeface="Wingdings" pitchFamily="2" charset="2"/>
              <a:buChar char="w"/>
              <a:defRPr>
                <a:solidFill>
                  <a:srgbClr val="777777"/>
                </a:solidFill>
                <a:latin typeface="Palatino Linotype" pitchFamily="18" charset="0"/>
              </a:defRPr>
            </a:lvl4pPr>
            <a:lvl5pPr marL="2057400" indent="-228600">
              <a:spcBef>
                <a:spcPct val="20000"/>
              </a:spcBef>
              <a:buClr>
                <a:srgbClr val="C90808"/>
              </a:buClr>
              <a:buFont typeface="Wingdings" pitchFamily="2" charset="2"/>
              <a:buChar char="w"/>
              <a:defRPr>
                <a:solidFill>
                  <a:srgbClr val="777777"/>
                </a:solidFill>
                <a:latin typeface="Palatino Linotype" pitchFamily="18" charset="0"/>
              </a:defRPr>
            </a:lvl5pPr>
            <a:lvl6pPr marL="25146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6pPr>
            <a:lvl7pPr marL="29718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7pPr>
            <a:lvl8pPr marL="34290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8pPr>
            <a:lvl9pPr marL="38862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9pPr>
          </a:lstStyle>
          <a:p>
            <a:pPr>
              <a:spcBef>
                <a:spcPct val="50000"/>
              </a:spcBef>
              <a:buFontTx/>
              <a:buNone/>
            </a:pPr>
            <a:r>
              <a:rPr lang="en-US" altLang="en-US" u="sng" dirty="0">
                <a:solidFill>
                  <a:schemeClr val="tx1"/>
                </a:solidFill>
                <a:latin typeface="Arial" charset="0"/>
              </a:rPr>
              <a:t>Double Leg Construction:</a:t>
            </a:r>
          </a:p>
          <a:p>
            <a:pPr>
              <a:spcBef>
                <a:spcPct val="50000"/>
              </a:spcBef>
              <a:buFontTx/>
              <a:buAutoNum type="alphaLcPeriod"/>
            </a:pPr>
            <a:r>
              <a:rPr lang="en-US" altLang="en-US" b="0" dirty="0">
                <a:solidFill>
                  <a:schemeClr val="tx1"/>
                </a:solidFill>
                <a:latin typeface="Arial" charset="0"/>
              </a:rPr>
              <a:t>Protect the ‘head’ with suppression (red) and isolation (orange) cannons</a:t>
            </a:r>
          </a:p>
          <a:p>
            <a:pPr>
              <a:spcBef>
                <a:spcPct val="50000"/>
              </a:spcBef>
              <a:buFontTx/>
              <a:buAutoNum type="alphaLcPeriod"/>
            </a:pPr>
            <a:r>
              <a:rPr lang="en-US" altLang="en-US" b="0" dirty="0">
                <a:solidFill>
                  <a:schemeClr val="tx1"/>
                </a:solidFill>
                <a:latin typeface="Arial" charset="0"/>
              </a:rPr>
              <a:t>Protect the ‘boot’ with suppression (red) and isolation (orange) cannons</a:t>
            </a:r>
          </a:p>
          <a:p>
            <a:pPr>
              <a:spcBef>
                <a:spcPct val="50000"/>
              </a:spcBef>
              <a:buFontTx/>
              <a:buAutoNum type="alphaLcPeriod"/>
            </a:pPr>
            <a:r>
              <a:rPr lang="en-US" altLang="en-US" b="0" dirty="0">
                <a:solidFill>
                  <a:schemeClr val="tx1"/>
                </a:solidFill>
                <a:latin typeface="Arial" charset="0"/>
              </a:rPr>
              <a:t>Protect the legs with isolation (orange) cannons as flame propagation barriers*</a:t>
            </a:r>
          </a:p>
        </p:txBody>
      </p:sp>
    </p:spTree>
    <p:extLst>
      <p:ext uri="{BB962C8B-B14F-4D97-AF65-F5344CB8AC3E}">
        <p14:creationId xmlns:p14="http://schemas.microsoft.com/office/powerpoint/2010/main" val="38530478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altLang="en-US" dirty="0" smtClean="0">
                <a:effectLst>
                  <a:outerShdw blurRad="38100" dist="38100" dir="2700000" algn="tl">
                    <a:srgbClr val="C0C0C0"/>
                  </a:outerShdw>
                </a:effectLst>
                <a:latin typeface="Times New Roman" pitchFamily="18" charset="0"/>
              </a:rPr>
              <a:t>And They Happen Today…</a:t>
            </a:r>
          </a:p>
        </p:txBody>
      </p:sp>
      <p:sp>
        <p:nvSpPr>
          <p:cNvPr id="11267" name="Content Placeholder 2"/>
          <p:cNvSpPr>
            <a:spLocks noGrp="1"/>
          </p:cNvSpPr>
          <p:nvPr>
            <p:ph idx="1"/>
          </p:nvPr>
        </p:nvSpPr>
        <p:spPr/>
        <p:txBody>
          <a:bodyPr/>
          <a:lstStyle/>
          <a:p>
            <a:pPr eaLnBrk="1" hangingPunct="1"/>
            <a:r>
              <a:rPr lang="en-US" altLang="en-US" dirty="0" smtClean="0"/>
              <a:t>Since 1979 there have been over:</a:t>
            </a:r>
          </a:p>
          <a:p>
            <a:pPr lvl="1" eaLnBrk="1" hangingPunct="1"/>
            <a:r>
              <a:rPr lang="en-US" altLang="en-US" sz="2400" dirty="0" smtClean="0"/>
              <a:t>184 deaths </a:t>
            </a:r>
          </a:p>
          <a:p>
            <a:pPr lvl="1" eaLnBrk="1" hangingPunct="1"/>
            <a:r>
              <a:rPr lang="en-US" altLang="en-US" sz="2400" dirty="0" smtClean="0"/>
              <a:t>677 recorded injuries in the US due to grain dust explosions </a:t>
            </a:r>
          </a:p>
          <a:p>
            <a:pPr lvl="1" eaLnBrk="1" hangingPunct="1"/>
            <a:r>
              <a:rPr lang="en-US" altLang="en-US" sz="2400" dirty="0" smtClean="0"/>
              <a:t>An average of 12 grain dust explosions per year in the US</a:t>
            </a:r>
          </a:p>
          <a:p>
            <a:pPr marL="339725" lvl="1" indent="-339725">
              <a:buFont typeface="Arial" panose="020B0604020202020204" pitchFamily="34" charset="0"/>
              <a:buChar char="•"/>
            </a:pPr>
            <a:r>
              <a:rPr lang="en-US" altLang="en-US" sz="3200" dirty="0" smtClean="0"/>
              <a:t>In the last decade, injuries and deaths have been greatly reduced even though grain handling volume has significantly increased</a:t>
            </a:r>
            <a:endParaRPr lang="en-US" altLang="en-US" sz="3200" dirty="0"/>
          </a:p>
          <a:p>
            <a:pPr marL="457200" lvl="1" indent="0" eaLnBrk="1" hangingPunct="1">
              <a:buNone/>
            </a:pPr>
            <a:endParaRPr lang="en-US" altLang="en-US" sz="2400" dirty="0" smtClean="0"/>
          </a:p>
        </p:txBody>
      </p:sp>
    </p:spTree>
    <p:extLst>
      <p:ext uri="{BB962C8B-B14F-4D97-AF65-F5344CB8AC3E}">
        <p14:creationId xmlns:p14="http://schemas.microsoft.com/office/powerpoint/2010/main" val="3676581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OSHA Regulations</a:t>
            </a:r>
          </a:p>
        </p:txBody>
      </p:sp>
      <p:sp>
        <p:nvSpPr>
          <p:cNvPr id="3" name="Content Placeholder 2"/>
          <p:cNvSpPr>
            <a:spLocks noGrp="1"/>
          </p:cNvSpPr>
          <p:nvPr>
            <p:ph idx="1"/>
          </p:nvPr>
        </p:nvSpPr>
        <p:spPr/>
        <p:txBody>
          <a:bodyPr/>
          <a:lstStyle/>
          <a:p>
            <a:r>
              <a:rPr lang="en-US" dirty="0" smtClean="0"/>
              <a:t>Worker Responsibilities</a:t>
            </a:r>
          </a:p>
          <a:p>
            <a:pPr lvl="1"/>
            <a:r>
              <a:rPr lang="en-US" dirty="0"/>
              <a:t>Section 5(b) of the </a:t>
            </a:r>
            <a:r>
              <a:rPr lang="en-US" dirty="0" smtClean="0"/>
              <a:t>OSH </a:t>
            </a:r>
            <a:r>
              <a:rPr lang="en-US" dirty="0"/>
              <a:t>Act states that each employee shall comply with occupational safety and health standards and all applicable rules, regulations and orders. </a:t>
            </a:r>
            <a:endParaRPr lang="en-US" dirty="0" smtClean="0"/>
          </a:p>
          <a:p>
            <a:pPr lvl="1"/>
            <a:r>
              <a:rPr lang="en-US" dirty="0" smtClean="0"/>
              <a:t>Workers </a:t>
            </a:r>
            <a:r>
              <a:rPr lang="en-US" dirty="0"/>
              <a:t>are encouraged to follow all appropriate safety and health rules, and wear protective equipment while working.</a:t>
            </a:r>
            <a:endParaRPr lang="en-US" dirty="0" smtClean="0"/>
          </a:p>
          <a:p>
            <a:pPr lvl="1"/>
            <a:endParaRPr lang="en-US" dirty="0"/>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64486398"/>
      </p:ext>
    </p:extLst>
  </p:cSld>
  <p:clrMapOvr>
    <a:masterClrMapping/>
  </p:clrMapOvr>
  <p:transition advTm="265"/>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OSHA </a:t>
            </a:r>
            <a:r>
              <a:rPr lang="en-US" dirty="0" smtClean="0"/>
              <a:t>Regulations </a:t>
            </a:r>
            <a:endParaRPr lang="en-US" dirty="0"/>
          </a:p>
        </p:txBody>
      </p:sp>
      <p:sp>
        <p:nvSpPr>
          <p:cNvPr id="3" name="Content Placeholder 2"/>
          <p:cNvSpPr>
            <a:spLocks noGrp="1"/>
          </p:cNvSpPr>
          <p:nvPr>
            <p:ph idx="1"/>
          </p:nvPr>
        </p:nvSpPr>
        <p:spPr>
          <a:xfrm>
            <a:off x="76200" y="1219200"/>
            <a:ext cx="9067800" cy="4800600"/>
          </a:xfrm>
        </p:spPr>
        <p:txBody>
          <a:bodyPr>
            <a:normAutofit/>
          </a:bodyPr>
          <a:lstStyle/>
          <a:p>
            <a:r>
              <a:rPr lang="en-US" b="1" dirty="0" smtClean="0"/>
              <a:t>Worker rights and responsibilities</a:t>
            </a:r>
          </a:p>
          <a:p>
            <a:pPr lvl="1"/>
            <a:r>
              <a:rPr lang="en-US" dirty="0"/>
              <a:t>Right to a safe and healthful workplace</a:t>
            </a:r>
          </a:p>
          <a:p>
            <a:pPr lvl="1"/>
            <a:r>
              <a:rPr lang="en-US" dirty="0"/>
              <a:t>Right to know about hazardous chemicals</a:t>
            </a:r>
          </a:p>
          <a:p>
            <a:pPr lvl="1"/>
            <a:r>
              <a:rPr lang="en-US" dirty="0"/>
              <a:t>Right to information about injuries and illnesses in your workplace</a:t>
            </a:r>
          </a:p>
          <a:p>
            <a:pPr lvl="1"/>
            <a:r>
              <a:rPr lang="en-US" dirty="0"/>
              <a:t>Right to complain or request hazard correction from employer</a:t>
            </a:r>
          </a:p>
          <a:p>
            <a:pPr lvl="1"/>
            <a:r>
              <a:rPr lang="en-US" dirty="0"/>
              <a:t>Right to training</a:t>
            </a:r>
          </a:p>
          <a:p>
            <a:pPr lvl="1"/>
            <a:r>
              <a:rPr lang="en-US" dirty="0"/>
              <a:t>Right </a:t>
            </a:r>
            <a:r>
              <a:rPr lang="en-US" dirty="0" smtClean="0"/>
              <a:t>to access hazard </a:t>
            </a:r>
            <a:r>
              <a:rPr lang="en-US" dirty="0"/>
              <a:t>exposure and medical records</a:t>
            </a:r>
          </a:p>
          <a:p>
            <a:pPr lvl="1"/>
            <a:r>
              <a:rPr lang="en-US" dirty="0"/>
              <a:t>Right to file a complaint with OSHA</a:t>
            </a:r>
          </a:p>
          <a:p>
            <a:pPr lvl="1"/>
            <a:r>
              <a:rPr lang="en-US" dirty="0"/>
              <a:t>Right to participate in an OSHA inspection</a:t>
            </a:r>
          </a:p>
          <a:p>
            <a:pPr lvl="1"/>
            <a:r>
              <a:rPr lang="en-US" dirty="0"/>
              <a:t>Right to be free from retaliation for exercising safety and health </a:t>
            </a:r>
            <a:r>
              <a:rPr lang="en-US" dirty="0" smtClean="0"/>
              <a:t>rights</a:t>
            </a:r>
          </a:p>
          <a:p>
            <a:endParaRPr lang="en-US" dirty="0"/>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89202497"/>
      </p:ext>
    </p:extLst>
  </p:cSld>
  <p:clrMapOvr>
    <a:masterClrMapping/>
  </p:clrMapOvr>
  <p:transition advTm="72"/>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OSHA </a:t>
            </a:r>
            <a:r>
              <a:rPr lang="en-US" dirty="0" smtClean="0"/>
              <a:t>Regulations  </a:t>
            </a:r>
            <a:endParaRPr lang="en-US" dirty="0"/>
          </a:p>
        </p:txBody>
      </p:sp>
      <p:sp>
        <p:nvSpPr>
          <p:cNvPr id="3" name="Content Placeholder 2"/>
          <p:cNvSpPr>
            <a:spLocks noGrp="1"/>
          </p:cNvSpPr>
          <p:nvPr>
            <p:ph idx="1"/>
          </p:nvPr>
        </p:nvSpPr>
        <p:spPr>
          <a:xfrm>
            <a:off x="457200" y="1295400"/>
            <a:ext cx="8229600" cy="5013960"/>
          </a:xfrm>
        </p:spPr>
        <p:txBody>
          <a:bodyPr>
            <a:normAutofit/>
          </a:bodyPr>
          <a:lstStyle/>
          <a:p>
            <a:r>
              <a:rPr lang="en-US" dirty="0" smtClean="0"/>
              <a:t>Employer Responsibilities</a:t>
            </a:r>
          </a:p>
          <a:p>
            <a:pPr lvl="1"/>
            <a:r>
              <a:rPr lang="en-US" sz="2700" dirty="0"/>
              <a:t>Provide a workplace free from recognized hazards &amp; comply with OSHA standards</a:t>
            </a:r>
          </a:p>
          <a:p>
            <a:pPr lvl="1"/>
            <a:r>
              <a:rPr lang="en-US" sz="2700" dirty="0"/>
              <a:t>Provide training required by OSHA standards</a:t>
            </a:r>
          </a:p>
          <a:p>
            <a:pPr lvl="1"/>
            <a:r>
              <a:rPr lang="en-US" sz="2700" dirty="0"/>
              <a:t>Keep records of injuries and illnesses</a:t>
            </a:r>
          </a:p>
          <a:p>
            <a:pPr lvl="1"/>
            <a:r>
              <a:rPr lang="en-US" sz="2700" dirty="0"/>
              <a:t>Provide medical exams and access to exposure and medical records</a:t>
            </a:r>
          </a:p>
          <a:p>
            <a:pPr lvl="1"/>
            <a:r>
              <a:rPr lang="en-US" sz="2700" dirty="0"/>
              <a:t>Not discriminate against workers who exercise their rights</a:t>
            </a:r>
          </a:p>
          <a:p>
            <a:pPr lvl="1"/>
            <a:r>
              <a:rPr lang="en-US" sz="2700" dirty="0"/>
              <a:t>Post OSHA citations and abatement verification notices </a:t>
            </a:r>
          </a:p>
          <a:p>
            <a:pPr lvl="1"/>
            <a:r>
              <a:rPr lang="en-US" sz="2700" dirty="0"/>
              <a:t>Provide and pay for </a:t>
            </a:r>
            <a:r>
              <a:rPr lang="en-US" sz="2700" dirty="0" smtClean="0"/>
              <a:t>PPE</a:t>
            </a:r>
            <a:endParaRPr lang="en-US" sz="2700" dirty="0"/>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116465180"/>
      </p:ext>
    </p:extLst>
  </p:cSld>
  <p:clrMapOvr>
    <a:masterClrMapping/>
  </p:clrMapOvr>
  <p:transition advTm="224"/>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OSHA </a:t>
            </a:r>
            <a:r>
              <a:rPr lang="en-US" dirty="0" smtClean="0"/>
              <a:t>Regulations   </a:t>
            </a:r>
            <a:endParaRPr lang="en-US" dirty="0"/>
          </a:p>
        </p:txBody>
      </p:sp>
      <p:sp>
        <p:nvSpPr>
          <p:cNvPr id="3" name="Content Placeholder 2"/>
          <p:cNvSpPr>
            <a:spLocks noGrp="1"/>
          </p:cNvSpPr>
          <p:nvPr>
            <p:ph idx="1"/>
          </p:nvPr>
        </p:nvSpPr>
        <p:spPr>
          <a:xfrm>
            <a:off x="457200" y="1371600"/>
            <a:ext cx="8229600" cy="4937760"/>
          </a:xfrm>
        </p:spPr>
        <p:txBody>
          <a:bodyPr>
            <a:normAutofit fontScale="77500" lnSpcReduction="20000"/>
          </a:bodyPr>
          <a:lstStyle/>
          <a:p>
            <a:r>
              <a:rPr lang="en-US" sz="3600" dirty="0"/>
              <a:t>If you, your co-workers and/or your union representative determine that an OSHA inspection is needed to get workplace hazards corrected, you have several options.</a:t>
            </a:r>
          </a:p>
          <a:p>
            <a:pPr lvl="1"/>
            <a:r>
              <a:rPr lang="en-US" sz="3100" dirty="0"/>
              <a:t>You can download the complaint form from OSHA's website, complete it and mail or fax it to OSHA. A written, signed complaint submitted to the OSHA area or State Plan office is most likely to result in an onsite inspection.</a:t>
            </a:r>
          </a:p>
          <a:p>
            <a:pPr lvl="1"/>
            <a:r>
              <a:rPr lang="en-US" sz="3100" dirty="0"/>
              <a:t>You can file a complaint online. However, most online complaints are handled by OSHA's phone/fax system, which means they are resolved informally over the phone.</a:t>
            </a:r>
          </a:p>
          <a:p>
            <a:pPr lvl="1"/>
            <a:r>
              <a:rPr lang="en-US" sz="3100" dirty="0"/>
              <a:t>You can telephone or visit your </a:t>
            </a:r>
            <a:r>
              <a:rPr lang="en-US" sz="3100" dirty="0" smtClean="0"/>
              <a:t>local, </a:t>
            </a:r>
            <a:r>
              <a:rPr lang="en-US" sz="3100" dirty="0"/>
              <a:t>regional or area office to discuss your concerns. After </a:t>
            </a:r>
            <a:r>
              <a:rPr lang="en-US" sz="3100" dirty="0" smtClean="0"/>
              <a:t>the discussion</a:t>
            </a:r>
            <a:r>
              <a:rPr lang="en-US" sz="3100" dirty="0"/>
              <a:t>, OSHA staff can give or send you a complaint form if you wish to file.</a:t>
            </a:r>
          </a:p>
          <a:p>
            <a:pPr lvl="1"/>
            <a:r>
              <a:rPr lang="en-US" sz="3100" dirty="0"/>
              <a:t>Note that if a hazard is life-threatening, call the Regional or local office or </a:t>
            </a:r>
            <a:r>
              <a:rPr lang="en-US" sz="3100" dirty="0" smtClean="0"/>
              <a:t>1-800-321-OSHA immediately</a:t>
            </a:r>
            <a:r>
              <a:rPr lang="en-US" sz="3100" dirty="0"/>
              <a:t>.</a:t>
            </a:r>
          </a:p>
          <a:p>
            <a:endParaRPr lang="en-US" dirty="0"/>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940865250"/>
      </p:ext>
    </p:extLst>
  </p:cSld>
  <p:clrMapOvr>
    <a:masterClrMapping/>
  </p:clrMapOvr>
  <p:transition advTm="265"/>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OSHA </a:t>
            </a:r>
            <a:r>
              <a:rPr lang="en-US" dirty="0" smtClean="0"/>
              <a:t>Regulations    </a:t>
            </a:r>
            <a:endParaRPr lang="en-US" dirty="0"/>
          </a:p>
        </p:txBody>
      </p:sp>
      <p:sp>
        <p:nvSpPr>
          <p:cNvPr id="3" name="Content Placeholder 2"/>
          <p:cNvSpPr>
            <a:spLocks noGrp="1"/>
          </p:cNvSpPr>
          <p:nvPr>
            <p:ph idx="1"/>
          </p:nvPr>
        </p:nvSpPr>
        <p:spPr/>
        <p:txBody>
          <a:bodyPr/>
          <a:lstStyle/>
          <a:p>
            <a:r>
              <a:rPr lang="en-US" dirty="0" smtClean="0"/>
              <a:t>Whistleblower Protection</a:t>
            </a:r>
          </a:p>
          <a:p>
            <a:pPr lvl="1"/>
            <a:r>
              <a:rPr lang="en-US" dirty="0"/>
              <a:t>You may file a complaint with OSHA if your employer retaliates against you by taking </a:t>
            </a:r>
            <a:r>
              <a:rPr lang="en-US" dirty="0" smtClean="0"/>
              <a:t>unfavorable personnel </a:t>
            </a:r>
            <a:r>
              <a:rPr lang="en-US" dirty="0"/>
              <a:t>action because you engaged in protected activity relating to </a:t>
            </a:r>
            <a:r>
              <a:rPr lang="en-US" dirty="0" smtClean="0"/>
              <a:t>workplace safety and health</a:t>
            </a:r>
            <a:endParaRPr lang="en-US" sz="600" dirty="0" smtClean="0"/>
          </a:p>
          <a:p>
            <a:pPr lvl="1"/>
            <a:r>
              <a:rPr lang="en-US" dirty="0" smtClean="0"/>
              <a:t>Complaints must be filed in writing, following OSHA guidelines</a:t>
            </a:r>
          </a:p>
          <a:p>
            <a:pPr lvl="1"/>
            <a:endParaRPr lang="en-US" dirty="0" smtClean="0"/>
          </a:p>
          <a:p>
            <a:pPr lvl="1"/>
            <a:endParaRPr lang="en-US" dirty="0"/>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52953710"/>
      </p:ext>
    </p:extLst>
  </p:cSld>
  <p:clrMapOvr>
    <a:masterClrMapping/>
  </p:clrMapOvr>
  <p:transition advTm="224"/>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Learning Objectives – Module III </a:t>
            </a:r>
            <a:endParaRPr lang="en-US" dirty="0"/>
          </a:p>
        </p:txBody>
      </p:sp>
      <p:sp>
        <p:nvSpPr>
          <p:cNvPr id="3" name="Footer Placeholder 2"/>
          <p:cNvSpPr>
            <a:spLocks noGrp="1"/>
          </p:cNvSpPr>
          <p:nvPr>
            <p:ph type="ftr" sz="quarter" idx="11"/>
          </p:nvPr>
        </p:nvSpPr>
        <p:spPr/>
        <p:txBody>
          <a:bodyPr/>
          <a:lstStyle/>
          <a:p>
            <a:endParaRPr lang="en-US"/>
          </a:p>
        </p:txBody>
      </p:sp>
      <p:sp>
        <p:nvSpPr>
          <p:cNvPr id="4" name="Content Placeholder 2"/>
          <p:cNvSpPr txBox="1">
            <a:spLocks/>
          </p:cNvSpPr>
          <p:nvPr/>
        </p:nvSpPr>
        <p:spPr>
          <a:xfrm>
            <a:off x="457200" y="1600200"/>
            <a:ext cx="8229600" cy="3733800"/>
          </a:xfrm>
          <a:prstGeom prst="rect">
            <a:avLst/>
          </a:prstGeom>
        </p:spPr>
        <p:txBody>
          <a:bodyPr>
            <a:normAutofit/>
          </a:bodyPr>
          <a:lstStyle/>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Char char=""/>
              <a:tabLst/>
              <a:defRP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Become aware of the safety precautions</a:t>
            </a:r>
            <a:r>
              <a:rPr kumimoji="0" lang="en-US" sz="3200" b="1" i="0" u="none" strike="noStrike" kern="1200" cap="none" spc="0" normalizeH="0" noProof="0" dirty="0" smtClean="0">
                <a:ln>
                  <a:noFill/>
                </a:ln>
                <a:solidFill>
                  <a:schemeClr val="tx1"/>
                </a:solidFill>
                <a:effectLst/>
                <a:uLnTx/>
                <a:uFillTx/>
                <a:latin typeface="+mn-lt"/>
                <a:ea typeface="+mn-ea"/>
                <a:cs typeface="+mn-cs"/>
              </a:rPr>
              <a:t> available for bucket elevators</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a:t>
            </a: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Char char=""/>
              <a:tabLst/>
              <a:defRP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Learn about dust explosion suppression devices</a:t>
            </a: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None/>
              <a:tabLst/>
              <a:defRPr/>
            </a:pPr>
            <a:endParaRPr kumimoji="0" lang="en-US" sz="3200" b="1"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4019577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p:cNvSpPr>
            <a:spLocks noGrp="1"/>
          </p:cNvSpPr>
          <p:nvPr>
            <p:ph type="title"/>
          </p:nvPr>
        </p:nvSpPr>
        <p:spPr/>
        <p:txBody>
          <a:bodyPr/>
          <a:lstStyle/>
          <a:p>
            <a:r>
              <a:rPr lang="en-US" dirty="0" smtClean="0"/>
              <a:t>Dust fire &amp; explosion pentagon</a:t>
            </a:r>
            <a:endParaRPr lang="en-US" dirty="0"/>
          </a:p>
        </p:txBody>
      </p:sp>
      <p:pic>
        <p:nvPicPr>
          <p:cNvPr id="20482" name="Content Placeholder 3" title="Picture - dust fire &amp; explosion pentagon (ignition source, confinement of dust cloud, oxygen in air, combustible dust, dispersion of dust particles)"/>
          <p:cNvPicPr>
            <a:picLocks noGrp="1" noChangeAspect="1"/>
          </p:cNvPicPr>
          <p:nvPr>
            <p:ph idx="4294967295"/>
          </p:nvPr>
        </p:nvPicPr>
        <p:blipFill>
          <a:blip r:embed="rId3" cstate="email">
            <a:extLst>
              <a:ext uri="{28A0092B-C50C-407E-A947-70E740481C1C}">
                <a14:useLocalDpi xmlns:a14="http://schemas.microsoft.com/office/drawing/2010/main"/>
              </a:ext>
            </a:extLst>
          </a:blip>
          <a:srcRect/>
          <a:stretch>
            <a:fillRect/>
          </a:stretch>
        </p:blipFill>
        <p:spPr>
          <a:xfrm>
            <a:off x="1143000" y="836814"/>
            <a:ext cx="6648450" cy="4946650"/>
          </a:xfrm>
        </p:spPr>
      </p:pic>
      <p:sp>
        <p:nvSpPr>
          <p:cNvPr id="3" name="TextBox 2"/>
          <p:cNvSpPr txBox="1"/>
          <p:nvPr/>
        </p:nvSpPr>
        <p:spPr>
          <a:xfrm>
            <a:off x="6781800" y="5807075"/>
            <a:ext cx="1295400" cy="369332"/>
          </a:xfrm>
          <a:prstGeom prst="rect">
            <a:avLst/>
          </a:prstGeom>
          <a:noFill/>
        </p:spPr>
        <p:txBody>
          <a:bodyPr wrap="square" rtlCol="0">
            <a:spAutoFit/>
          </a:bodyPr>
          <a:lstStyle/>
          <a:p>
            <a:r>
              <a:rPr lang="en-US" dirty="0" smtClean="0"/>
              <a:t>Photo: KSU</a:t>
            </a:r>
            <a:endParaRPr lang="en-US" dirty="0"/>
          </a:p>
        </p:txBody>
      </p:sp>
    </p:spTree>
    <p:extLst>
      <p:ext uri="{BB962C8B-B14F-4D97-AF65-F5344CB8AC3E}">
        <p14:creationId xmlns:p14="http://schemas.microsoft.com/office/powerpoint/2010/main" val="26170535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7033</Words>
  <Application>Microsoft Office PowerPoint</Application>
  <PresentationFormat>On-screen Show (4:3)</PresentationFormat>
  <Paragraphs>684</Paragraphs>
  <Slides>85</Slides>
  <Notes>78</Notes>
  <HiddenSlides>0</HiddenSlides>
  <MMClips>0</MMClips>
  <ScaleCrop>false</ScaleCrop>
  <HeadingPairs>
    <vt:vector size="4" baseType="variant">
      <vt:variant>
        <vt:lpstr>Theme</vt:lpstr>
      </vt:variant>
      <vt:variant>
        <vt:i4>1</vt:i4>
      </vt:variant>
      <vt:variant>
        <vt:lpstr>Slide Titles</vt:lpstr>
      </vt:variant>
      <vt:variant>
        <vt:i4>85</vt:i4>
      </vt:variant>
    </vt:vector>
  </HeadingPairs>
  <TitlesOfParts>
    <vt:vector size="86" baseType="lpstr">
      <vt:lpstr>Office Theme</vt:lpstr>
      <vt:lpstr>Advanced Methods of Grain Dust Control!</vt:lpstr>
      <vt:lpstr>Grain Dust Control</vt:lpstr>
      <vt:lpstr>Disclaimer</vt:lpstr>
      <vt:lpstr>Module –I Introduction to Combustible Dust</vt:lpstr>
      <vt:lpstr>Learning Objectives – Module I</vt:lpstr>
      <vt:lpstr>Grain dust explosion incidents from 2006-2012</vt:lpstr>
      <vt:lpstr>Grain dust explosion incidents from 2006-2012 by month</vt:lpstr>
      <vt:lpstr>And They Happen Today…</vt:lpstr>
      <vt:lpstr>Dust fire &amp; explosion pentagon</vt:lpstr>
      <vt:lpstr>Dust fire &amp; explosion pentagon </vt:lpstr>
      <vt:lpstr>Oxygen</vt:lpstr>
      <vt:lpstr>Fuel – Combustible Dust</vt:lpstr>
      <vt:lpstr>Ignition Source</vt:lpstr>
      <vt:lpstr>Dispersion</vt:lpstr>
      <vt:lpstr>Confinement</vt:lpstr>
      <vt:lpstr>Primary and Secondary Explosions</vt:lpstr>
      <vt:lpstr>Safety – Everyone’s Responsibility</vt:lpstr>
      <vt:lpstr>Grain Dust Concentration</vt:lpstr>
      <vt:lpstr>Extent of Damage by Dust Explosion</vt:lpstr>
      <vt:lpstr>Identifying Dust Hazards</vt:lpstr>
      <vt:lpstr>Preventing Ignition Sources</vt:lpstr>
      <vt:lpstr>Practicing Good Housekeeping</vt:lpstr>
      <vt:lpstr>Practicing Good Housekeeping </vt:lpstr>
      <vt:lpstr>Pentagon</vt:lpstr>
      <vt:lpstr>Learning Objectives – Module I </vt:lpstr>
      <vt:lpstr>Module-II Proper Grain unloading and grain handling</vt:lpstr>
      <vt:lpstr>Learning Objectives – Module II</vt:lpstr>
      <vt:lpstr>How Dust And Small Particles Separate</vt:lpstr>
      <vt:lpstr>Example:</vt:lpstr>
      <vt:lpstr>Grain Receiving</vt:lpstr>
      <vt:lpstr>Discussion</vt:lpstr>
      <vt:lpstr>Grain Receiving </vt:lpstr>
      <vt:lpstr>Grain Receiving  </vt:lpstr>
      <vt:lpstr>Materials Handling Techniques</vt:lpstr>
      <vt:lpstr>Example of Grain Turbulence: </vt:lpstr>
      <vt:lpstr>Spouting</vt:lpstr>
      <vt:lpstr>Spouting Types and Sizes</vt:lpstr>
      <vt:lpstr>Spouts</vt:lpstr>
      <vt:lpstr>Spout Liners</vt:lpstr>
      <vt:lpstr>Usage of Appropriate Spouting Design</vt:lpstr>
      <vt:lpstr>Avoid These Design in Spouts</vt:lpstr>
      <vt:lpstr>Bucket Elevators</vt:lpstr>
      <vt:lpstr>Bucket Elevators </vt:lpstr>
      <vt:lpstr>Typical elevator explosion venting for a single casing leg</vt:lpstr>
      <vt:lpstr>Typical elevator explosion venting for a double casing leg</vt:lpstr>
      <vt:lpstr>Materials Handling Techniques </vt:lpstr>
      <vt:lpstr>Perform Maintenance in Equipment</vt:lpstr>
      <vt:lpstr>Avoid Possible Hazards</vt:lpstr>
      <vt:lpstr>Avoid Possible Hazards </vt:lpstr>
      <vt:lpstr>Performed Maintenance in Equipment</vt:lpstr>
      <vt:lpstr>Safeguards in Materials Handling Equipment</vt:lpstr>
      <vt:lpstr>Safeguards in Materials Handling Equipment </vt:lpstr>
      <vt:lpstr>Materials Handling Techniques  </vt:lpstr>
      <vt:lpstr>Materials Handling Techniques   </vt:lpstr>
      <vt:lpstr>Learning Objectives – Module II </vt:lpstr>
      <vt:lpstr>Module III Advanced Engineering Controls</vt:lpstr>
      <vt:lpstr>Learning Objectives – Module III</vt:lpstr>
      <vt:lpstr>Safety Precautions</vt:lpstr>
      <vt:lpstr>Sensors for Bucket Elevators</vt:lpstr>
      <vt:lpstr>Sensors for Bucket Elevators </vt:lpstr>
      <vt:lpstr>Sensors for Bucket Elevators  </vt:lpstr>
      <vt:lpstr>Explosion Suppression Systems</vt:lpstr>
      <vt:lpstr>Dust Explosion Protection Options</vt:lpstr>
      <vt:lpstr>Group Activity!</vt:lpstr>
      <vt:lpstr>Venting</vt:lpstr>
      <vt:lpstr>Vent Closures</vt:lpstr>
      <vt:lpstr>Vent Closures </vt:lpstr>
      <vt:lpstr>Vent Closures  </vt:lpstr>
      <vt:lpstr>Flameless Venting</vt:lpstr>
      <vt:lpstr>Explosion Suppression</vt:lpstr>
      <vt:lpstr>Deflagration Suppression</vt:lpstr>
      <vt:lpstr>Suppression System Advantages</vt:lpstr>
      <vt:lpstr>Isolation of equipment</vt:lpstr>
      <vt:lpstr>Explosion Isolation Methods</vt:lpstr>
      <vt:lpstr>Explosion Isolation Methods </vt:lpstr>
      <vt:lpstr>Chemical vs. Mechanical Isolation</vt:lpstr>
      <vt:lpstr>Bucket Elevator Protection: Suppression &amp; Isolation</vt:lpstr>
      <vt:lpstr>Bucket Elevator Protection: Suppression &amp; Isolation </vt:lpstr>
      <vt:lpstr>Bucket Elevator Protection: Suppression &amp; Isolation  </vt:lpstr>
      <vt:lpstr>OSHA Regulations</vt:lpstr>
      <vt:lpstr>OSHA Regulations </vt:lpstr>
      <vt:lpstr>OSHA Regulations  </vt:lpstr>
      <vt:lpstr>OSHA Regulations   </vt:lpstr>
      <vt:lpstr>OSHA Regulations    </vt:lpstr>
      <vt:lpstr>Learning Objectives – Module III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2017-11-09T20:40:53Z</dcterms:created>
  <dcterms:modified xsi:type="dcterms:W3CDTF">2018-02-06T17:35:29Z</dcterms:modified>
</cp:coreProperties>
</file>