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1.xml" ContentType="application/vnd.ms-office.activeX+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ctiveX/activeX2.xml" ContentType="application/vnd.ms-office.activeX+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767" r:id="rId2"/>
  </p:sldMasterIdLst>
  <p:notesMasterIdLst>
    <p:notesMasterId r:id="rId28"/>
  </p:notesMasterIdLst>
  <p:handoutMasterIdLst>
    <p:handoutMasterId r:id="rId29"/>
  </p:handoutMasterIdLst>
  <p:sldIdLst>
    <p:sldId id="256" r:id="rId3"/>
    <p:sldId id="366" r:id="rId4"/>
    <p:sldId id="399" r:id="rId5"/>
    <p:sldId id="331" r:id="rId6"/>
    <p:sldId id="384" r:id="rId7"/>
    <p:sldId id="390" r:id="rId8"/>
    <p:sldId id="400" r:id="rId9"/>
    <p:sldId id="401" r:id="rId10"/>
    <p:sldId id="402" r:id="rId11"/>
    <p:sldId id="403" r:id="rId12"/>
    <p:sldId id="392" r:id="rId13"/>
    <p:sldId id="391" r:id="rId14"/>
    <p:sldId id="393" r:id="rId15"/>
    <p:sldId id="395" r:id="rId16"/>
    <p:sldId id="394" r:id="rId17"/>
    <p:sldId id="396" r:id="rId18"/>
    <p:sldId id="397" r:id="rId19"/>
    <p:sldId id="407" r:id="rId20"/>
    <p:sldId id="410" r:id="rId21"/>
    <p:sldId id="411" r:id="rId22"/>
    <p:sldId id="408" r:id="rId23"/>
    <p:sldId id="287" r:id="rId24"/>
    <p:sldId id="376" r:id="rId25"/>
    <p:sldId id="347" r:id="rId26"/>
    <p:sldId id="285" r:id="rId27"/>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Rg st="1" end="29"/>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00"/>
    <a:srgbClr val="939541"/>
    <a:srgbClr val="497183"/>
    <a:srgbClr val="FFFFFF"/>
    <a:srgbClr val="009999"/>
    <a:srgbClr val="FF0000"/>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6" autoAdjust="0"/>
    <p:restoredTop sz="76383" autoAdjust="0"/>
  </p:normalViewPr>
  <p:slideViewPr>
    <p:cSldViewPr>
      <p:cViewPr varScale="1">
        <p:scale>
          <a:sx n="67" d="100"/>
          <a:sy n="67" d="100"/>
        </p:scale>
        <p:origin x="-1452" y="-102"/>
      </p:cViewPr>
      <p:guideLst>
        <p:guide orient="horz" pos="2160"/>
        <p:guide pos="2880"/>
      </p:guideLst>
    </p:cSldViewPr>
  </p:slideViewPr>
  <p:outlineViewPr>
    <p:cViewPr>
      <p:scale>
        <a:sx n="33" d="100"/>
        <a:sy n="33" d="100"/>
      </p:scale>
      <p:origin x="0" y="21200"/>
    </p:cViewPr>
  </p:outlineViewPr>
  <p:notesTextViewPr>
    <p:cViewPr>
      <p:scale>
        <a:sx n="100" d="100"/>
        <a:sy n="100" d="100"/>
      </p:scale>
      <p:origin x="0" y="0"/>
    </p:cViewPr>
  </p:notesTextViewPr>
  <p:sorterViewPr>
    <p:cViewPr>
      <p:scale>
        <a:sx n="128" d="100"/>
        <a:sy n="128" d="100"/>
      </p:scale>
      <p:origin x="0" y="850"/>
    </p:cViewPr>
  </p:sorterViewPr>
  <p:notesViewPr>
    <p:cSldViewPr snapToGrid="0" snapToObjects="1">
      <p:cViewPr varScale="1">
        <p:scale>
          <a:sx n="110" d="100"/>
          <a:sy n="110" d="100"/>
        </p:scale>
        <p:origin x="-4784" y="-112"/>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903" cy="464345"/>
          </a:xfrm>
          <a:prstGeom prst="rect">
            <a:avLst/>
          </a:prstGeom>
        </p:spPr>
        <p:txBody>
          <a:bodyPr vert="horz" lIns="90407" tIns="45203" rIns="90407" bIns="45203" rtlCol="0"/>
          <a:lstStyle>
            <a:lvl1pPr algn="l">
              <a:defRPr sz="1200"/>
            </a:lvl1pPr>
          </a:lstStyle>
          <a:p>
            <a:endParaRPr lang="en-US"/>
          </a:p>
        </p:txBody>
      </p:sp>
      <p:sp>
        <p:nvSpPr>
          <p:cNvPr id="3" name="Date Placeholder 2"/>
          <p:cNvSpPr>
            <a:spLocks noGrp="1"/>
          </p:cNvSpPr>
          <p:nvPr>
            <p:ph type="dt" sz="quarter" idx="1"/>
          </p:nvPr>
        </p:nvSpPr>
        <p:spPr>
          <a:xfrm>
            <a:off x="3884548" y="0"/>
            <a:ext cx="2971903" cy="464345"/>
          </a:xfrm>
          <a:prstGeom prst="rect">
            <a:avLst/>
          </a:prstGeom>
        </p:spPr>
        <p:txBody>
          <a:bodyPr vert="horz" lIns="90407" tIns="45203" rIns="90407" bIns="45203" rtlCol="0"/>
          <a:lstStyle>
            <a:lvl1pPr algn="r">
              <a:defRPr sz="1200"/>
            </a:lvl1pPr>
          </a:lstStyle>
          <a:p>
            <a:fld id="{1FBE430A-B1F4-4A06-8A9E-658BBA7C884A}" type="datetimeFigureOut">
              <a:rPr lang="en-US" smtClean="0"/>
              <a:pPr/>
              <a:t>3/19/2015</a:t>
            </a:fld>
            <a:endParaRPr lang="en-US"/>
          </a:p>
        </p:txBody>
      </p:sp>
      <p:sp>
        <p:nvSpPr>
          <p:cNvPr id="4" name="Footer Placeholder 3"/>
          <p:cNvSpPr>
            <a:spLocks noGrp="1"/>
          </p:cNvSpPr>
          <p:nvPr>
            <p:ph type="ftr" sz="quarter" idx="2"/>
          </p:nvPr>
        </p:nvSpPr>
        <p:spPr>
          <a:xfrm>
            <a:off x="1" y="8830471"/>
            <a:ext cx="2971903" cy="464345"/>
          </a:xfrm>
          <a:prstGeom prst="rect">
            <a:avLst/>
          </a:prstGeom>
        </p:spPr>
        <p:txBody>
          <a:bodyPr vert="horz" lIns="90407" tIns="45203" rIns="90407" bIns="45203" rtlCol="0" anchor="b"/>
          <a:lstStyle>
            <a:lvl1pPr algn="l">
              <a:defRPr sz="1200"/>
            </a:lvl1pPr>
          </a:lstStyle>
          <a:p>
            <a:endParaRPr lang="en-US"/>
          </a:p>
        </p:txBody>
      </p:sp>
      <p:sp>
        <p:nvSpPr>
          <p:cNvPr id="5" name="Slide Number Placeholder 4"/>
          <p:cNvSpPr>
            <a:spLocks noGrp="1"/>
          </p:cNvSpPr>
          <p:nvPr>
            <p:ph type="sldNum" sz="quarter" idx="3"/>
          </p:nvPr>
        </p:nvSpPr>
        <p:spPr>
          <a:xfrm>
            <a:off x="3884548" y="8830471"/>
            <a:ext cx="2971903" cy="464345"/>
          </a:xfrm>
          <a:prstGeom prst="rect">
            <a:avLst/>
          </a:prstGeom>
        </p:spPr>
        <p:txBody>
          <a:bodyPr vert="horz" lIns="90407" tIns="45203" rIns="90407" bIns="45203" rtlCol="0" anchor="b"/>
          <a:lstStyle>
            <a:lvl1pPr algn="r">
              <a:defRPr sz="1200"/>
            </a:lvl1pPr>
          </a:lstStyle>
          <a:p>
            <a:fld id="{1444E3CA-1371-408B-B191-6628FB87FB71}" type="slidenum">
              <a:rPr lang="en-US" smtClean="0"/>
              <a:pPr/>
              <a:t>‹#›</a:t>
            </a:fld>
            <a:endParaRPr lang="en-US"/>
          </a:p>
        </p:txBody>
      </p:sp>
    </p:spTree>
    <p:extLst>
      <p:ext uri="{BB962C8B-B14F-4D97-AF65-F5344CB8AC3E}">
        <p14:creationId xmlns:p14="http://schemas.microsoft.com/office/powerpoint/2010/main" val="178123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578"/>
          </a:xfrm>
          <a:prstGeom prst="rect">
            <a:avLst/>
          </a:prstGeom>
        </p:spPr>
        <p:txBody>
          <a:bodyPr vert="horz" lIns="92459" tIns="46230" rIns="92459" bIns="46230" rtlCol="0"/>
          <a:lstStyle>
            <a:lvl1pPr algn="l">
              <a:defRPr sz="1200">
                <a:ea typeface="+mn-ea"/>
              </a:defRPr>
            </a:lvl1pPr>
          </a:lstStyle>
          <a:p>
            <a:pPr>
              <a:defRPr/>
            </a:pPr>
            <a:endParaRPr lang="en-US"/>
          </a:p>
        </p:txBody>
      </p:sp>
      <p:sp>
        <p:nvSpPr>
          <p:cNvPr id="3" name="Date Placeholder 2"/>
          <p:cNvSpPr>
            <a:spLocks noGrp="1"/>
          </p:cNvSpPr>
          <p:nvPr>
            <p:ph type="dt" idx="1"/>
          </p:nvPr>
        </p:nvSpPr>
        <p:spPr>
          <a:xfrm>
            <a:off x="3884614" y="1"/>
            <a:ext cx="2971800" cy="464578"/>
          </a:xfrm>
          <a:prstGeom prst="rect">
            <a:avLst/>
          </a:prstGeom>
        </p:spPr>
        <p:txBody>
          <a:bodyPr vert="horz" wrap="square" lIns="92459" tIns="46230" rIns="92459" bIns="46230" numCol="1" anchor="t" anchorCtr="0" compatLnSpc="1">
            <a:prstTxWarp prst="textNoShape">
              <a:avLst/>
            </a:prstTxWarp>
          </a:bodyPr>
          <a:lstStyle>
            <a:lvl1pPr algn="r">
              <a:defRPr sz="1200"/>
            </a:lvl1pPr>
          </a:lstStyle>
          <a:p>
            <a:fld id="{D91B430E-8475-D143-B261-0C1F69B9B5D0}" type="datetimeFigureOut">
              <a:rPr lang="en-US"/>
              <a:pPr/>
              <a:t>3/19/2015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459" tIns="46230" rIns="92459" bIns="46230" rtlCol="0" anchor="ctr"/>
          <a:lstStyle/>
          <a:p>
            <a:pPr lvl="0"/>
            <a:endParaRPr lang="en-US" noProof="0" smtClean="0"/>
          </a:p>
        </p:txBody>
      </p:sp>
      <p:sp>
        <p:nvSpPr>
          <p:cNvPr id="5" name="Notes Placeholder 4"/>
          <p:cNvSpPr>
            <a:spLocks noGrp="1"/>
          </p:cNvSpPr>
          <p:nvPr>
            <p:ph type="body" sz="quarter" idx="3"/>
          </p:nvPr>
        </p:nvSpPr>
        <p:spPr>
          <a:xfrm>
            <a:off x="685800" y="4415911"/>
            <a:ext cx="5486400" cy="4182813"/>
          </a:xfrm>
          <a:prstGeom prst="rect">
            <a:avLst/>
          </a:prstGeom>
        </p:spPr>
        <p:txBody>
          <a:bodyPr vert="horz" lIns="92459" tIns="46230" rIns="92459" bIns="4623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204"/>
            <a:ext cx="2971800" cy="464577"/>
          </a:xfrm>
          <a:prstGeom prst="rect">
            <a:avLst/>
          </a:prstGeom>
        </p:spPr>
        <p:txBody>
          <a:bodyPr vert="horz" lIns="92459" tIns="46230" rIns="92459" bIns="46230" rtlCol="0" anchor="b"/>
          <a:lstStyle>
            <a:lvl1pPr algn="l">
              <a:defRPr sz="1200">
                <a:ea typeface="+mn-ea"/>
              </a:defRPr>
            </a:lvl1pPr>
          </a:lstStyle>
          <a:p>
            <a:pPr>
              <a:defRPr/>
            </a:pPr>
            <a:endParaRPr lang="en-US"/>
          </a:p>
        </p:txBody>
      </p:sp>
      <p:sp>
        <p:nvSpPr>
          <p:cNvPr id="7" name="Slide Number Placeholder 6"/>
          <p:cNvSpPr>
            <a:spLocks noGrp="1"/>
          </p:cNvSpPr>
          <p:nvPr>
            <p:ph type="sldNum" sz="quarter" idx="5"/>
          </p:nvPr>
        </p:nvSpPr>
        <p:spPr>
          <a:xfrm>
            <a:off x="3884614" y="8830204"/>
            <a:ext cx="2971800" cy="464577"/>
          </a:xfrm>
          <a:prstGeom prst="rect">
            <a:avLst/>
          </a:prstGeom>
        </p:spPr>
        <p:txBody>
          <a:bodyPr vert="horz" wrap="square" lIns="92459" tIns="46230" rIns="92459" bIns="46230" numCol="1" anchor="b" anchorCtr="0" compatLnSpc="1">
            <a:prstTxWarp prst="textNoShape">
              <a:avLst/>
            </a:prstTxWarp>
          </a:bodyPr>
          <a:lstStyle>
            <a:lvl1pPr algn="r">
              <a:defRPr sz="1200"/>
            </a:lvl1pPr>
          </a:lstStyle>
          <a:p>
            <a:fld id="{84AF704B-994D-2746-95F8-BF231379CF30}" type="slidenum">
              <a:rPr lang="en-US"/>
              <a:pPr/>
              <a:t>‹#›</a:t>
            </a:fld>
            <a:endParaRPr lang="en-US"/>
          </a:p>
        </p:txBody>
      </p:sp>
    </p:spTree>
    <p:extLst>
      <p:ext uri="{BB962C8B-B14F-4D97-AF65-F5344CB8AC3E}">
        <p14:creationId xmlns:p14="http://schemas.microsoft.com/office/powerpoint/2010/main" val="1135214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sha.gov/dsg/hazcom/effectivedate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sha.gov/dsg/hazcom/index.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1</a:t>
            </a:fld>
            <a:endParaRPr lang="en-US"/>
          </a:p>
        </p:txBody>
      </p:sp>
    </p:spTree>
    <p:extLst>
      <p:ext uri="{BB962C8B-B14F-4D97-AF65-F5344CB8AC3E}">
        <p14:creationId xmlns:p14="http://schemas.microsoft.com/office/powerpoint/2010/main" val="190753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ＭＳ Ｐゴシック" charset="0"/>
                <a:cs typeface="+mn-cs"/>
              </a:rPr>
              <a:t>*This date coincides with the EU implementation date for classification of mixtures</a:t>
            </a:r>
          </a:p>
          <a:p>
            <a:r>
              <a:rPr lang="en-US" sz="1200" b="0" i="0" kern="1200" dirty="0" smtClean="0">
                <a:solidFill>
                  <a:schemeClr val="tx1"/>
                </a:solidFill>
                <a:effectLst/>
                <a:latin typeface="+mn-lt"/>
                <a:ea typeface="ＭＳ Ｐゴシック" charset="0"/>
                <a:cs typeface="+mn-cs"/>
              </a:rPr>
              <a:t>During the phase-in period, employers would be required to be in compliance with either the existing HCS or the revised HCS, or both. OSHA recognizes that hazard communication programs will go through a period of time where labels and SDSs under both standards will be present in the workplace. This will be considered acceptable, and employers are not required to maintain two sets of labels and SDSs for compliance purposes.</a:t>
            </a:r>
          </a:p>
          <a:p>
            <a:endParaRPr lang="en-US" dirty="0" smtClean="0"/>
          </a:p>
          <a:p>
            <a:r>
              <a:rPr lang="en-US" sz="1200" b="0" i="0" kern="1200" dirty="0" smtClean="0">
                <a:solidFill>
                  <a:schemeClr val="tx1"/>
                </a:solidFill>
                <a:effectLst/>
                <a:latin typeface="+mn-lt"/>
                <a:ea typeface="ＭＳ Ｐゴシック" charset="0"/>
                <a:cs typeface="+mn-cs"/>
              </a:rPr>
              <a:t>OSHA is requiring that employees are trained on the new label elements (i.e., pictograms, hazard statements, precautionary statements, and signal words) and</a:t>
            </a:r>
            <a:r>
              <a:rPr lang="en-US" sz="1200" b="1" i="0" kern="1200" dirty="0" smtClean="0">
                <a:solidFill>
                  <a:schemeClr val="tx1"/>
                </a:solidFill>
                <a:effectLst/>
                <a:latin typeface="+mn-lt"/>
                <a:ea typeface="ＭＳ Ｐゴシック" charset="0"/>
                <a:cs typeface="+mn-cs"/>
              </a:rPr>
              <a:t> SDS format by December 1, 2013, </a:t>
            </a:r>
            <a:r>
              <a:rPr lang="en-US" sz="1200" b="0" i="0" kern="1200" dirty="0" smtClean="0">
                <a:solidFill>
                  <a:schemeClr val="tx1"/>
                </a:solidFill>
                <a:effectLst/>
                <a:latin typeface="+mn-lt"/>
                <a:ea typeface="ＭＳ Ｐゴシック" charset="0"/>
                <a:cs typeface="+mn-cs"/>
              </a:rPr>
              <a:t>while full compliance with the final rule will begin in 2015.  OSHA believes that American workplaces will soon begin to receive labels and SDSs that are consistent with the GHS, since many American and foreign chemical manufacturers have already begun to produce </a:t>
            </a:r>
            <a:r>
              <a:rPr lang="en-US" sz="1200" b="0" i="0" kern="1200" dirty="0" err="1" smtClean="0">
                <a:solidFill>
                  <a:schemeClr val="tx1"/>
                </a:solidFill>
                <a:effectLst/>
                <a:latin typeface="+mn-lt"/>
                <a:ea typeface="ＭＳ Ｐゴシック" charset="0"/>
                <a:cs typeface="+mn-cs"/>
              </a:rPr>
              <a:t>HazCom</a:t>
            </a:r>
            <a:r>
              <a:rPr lang="en-US" sz="1200" b="0" i="0" kern="1200" dirty="0" smtClean="0">
                <a:solidFill>
                  <a:schemeClr val="tx1"/>
                </a:solidFill>
                <a:effectLst/>
                <a:latin typeface="+mn-lt"/>
                <a:ea typeface="ＭＳ Ｐゴシック" charset="0"/>
                <a:cs typeface="+mn-cs"/>
              </a:rPr>
              <a:t> 2012/GHS-compliant labels and SDSs.  It is important to ensure that when employees begin to see the new labels and SDSs in their workplaces, they will be familiar with them, understand how to use them, and access the information effectively.  For more </a:t>
            </a:r>
            <a:r>
              <a:rPr lang="en-US" sz="1200" b="0" i="0" kern="1200" dirty="0" err="1" smtClean="0">
                <a:solidFill>
                  <a:schemeClr val="tx1"/>
                </a:solidFill>
                <a:effectLst/>
                <a:latin typeface="+mn-lt"/>
                <a:ea typeface="ＭＳ Ｐゴシック" charset="0"/>
                <a:cs typeface="+mn-cs"/>
              </a:rPr>
              <a:t>information,</a:t>
            </a:r>
            <a:r>
              <a:rPr lang="en-US" sz="1200" b="0" i="0" u="sng" kern="1200" dirty="0" err="1" smtClean="0">
                <a:solidFill>
                  <a:schemeClr val="tx1"/>
                </a:solidFill>
                <a:effectLst/>
                <a:latin typeface="+mn-lt"/>
                <a:ea typeface="ＭＳ Ｐゴシック" charset="0"/>
                <a:cs typeface="+mn-cs"/>
                <a:hlinkClick r:id="rId3" tooltip="Effective Dates"/>
              </a:rPr>
              <a:t>http</a:t>
            </a:r>
            <a:r>
              <a:rPr lang="en-US" sz="1200" b="0" i="0" u="sng" kern="1200" dirty="0" smtClean="0">
                <a:solidFill>
                  <a:schemeClr val="tx1"/>
                </a:solidFill>
                <a:effectLst/>
                <a:latin typeface="+mn-lt"/>
                <a:ea typeface="ＭＳ Ｐゴシック" charset="0"/>
                <a:cs typeface="+mn-cs"/>
                <a:hlinkClick r:id="rId3" tooltip="Effective Dates"/>
              </a:rPr>
              <a:t>://www.osha.gov/dsg/hazcom/effectivedates.html</a:t>
            </a:r>
            <a:r>
              <a:rPr lang="en-US" sz="1200" b="0" i="0" kern="1200" dirty="0" smtClean="0">
                <a:solidFill>
                  <a:schemeClr val="tx1"/>
                </a:solidFill>
                <a:effectLst/>
                <a:latin typeface="+mn-lt"/>
                <a:ea typeface="ＭＳ Ｐゴシック" charset="0"/>
                <a:cs typeface="+mn-cs"/>
              </a:rPr>
              <a:t>.</a:t>
            </a:r>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11</a:t>
            </a:fld>
            <a:endParaRPr lang="en-US"/>
          </a:p>
        </p:txBody>
      </p:sp>
    </p:spTree>
    <p:extLst>
      <p:ext uri="{BB962C8B-B14F-4D97-AF65-F5344CB8AC3E}">
        <p14:creationId xmlns:p14="http://schemas.microsoft.com/office/powerpoint/2010/main" val="4151196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ＭＳ Ｐゴシック" charset="0"/>
                <a:cs typeface="+mn-cs"/>
              </a:rPr>
              <a:t>OSHA has modified the Hazard Communication Standard (HCS) to adopt the GHS to improve safety and health of workers through more effective communications on chemical hazards. Since it was first promulgated in 1983, the HCS has provided employers and employees extensive information about the chemicals in their workplaces. The original standard is performance-oriented, allowing chemical manufacturers and importers to convey information on labels and material safety data sheets in whatever format they choose. While the available information has been helpful in improving employee safety and health, a more standardized approach to classifying the hazards and conveying the information will be more effective, and provide further improvements in American workplaces. The GHS provides such a standardized approach, including detailed criteria for determining what hazardous effects a chemical poses, as well as standardized label elements assigned by hazard class and category. This will enhance both employer and worker comprehension of the hazards, which will help to ensure appropriate handling and safe use of workplace chemicals. In addition, the safety data sheet requirements establish an order of information that is standardized. The harmonized format of the safety data sheets will enable employers, workers, health professionals, and emergency responders to access the information more efficiently and effectively, thus increasing their utility.</a:t>
            </a:r>
          </a:p>
          <a:p>
            <a:r>
              <a:rPr lang="en-US" sz="1200" b="0" i="0" kern="1200" dirty="0" smtClean="0">
                <a:solidFill>
                  <a:schemeClr val="tx1"/>
                </a:solidFill>
                <a:effectLst/>
                <a:latin typeface="+mn-lt"/>
                <a:ea typeface="ＭＳ Ｐゴシック" charset="0"/>
                <a:cs typeface="+mn-cs"/>
              </a:rPr>
              <a:t>Adoption of the GHS in the US and around the world will also help to improve information received from other countries—since the US is both a major importer and exporter of chemicals, American workers often see labels and safety data sheets from other countries. The diverse and sometimes conflicting national and international requirements can create confusion among those who seek to use hazard information effectively. For example, labels and safety data sheets may include symbols and hazard statements that are unfamiliar to readers or not well understood. Containers may be labeled with such a large volume of information that important statements are not easily recognized. Given the differences in hazard classification criteria, labels may also be incorrect when used in other countries. If countries around the world adopt the GHS, these problems will be minimized, and chemicals crossing borders will have consistent information, thus improving communication globally.</a:t>
            </a:r>
          </a:p>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12</a:t>
            </a:fld>
            <a:endParaRPr lang="en-US"/>
          </a:p>
        </p:txBody>
      </p:sp>
    </p:spTree>
    <p:extLst>
      <p:ext uri="{BB962C8B-B14F-4D97-AF65-F5344CB8AC3E}">
        <p14:creationId xmlns:p14="http://schemas.microsoft.com/office/powerpoint/2010/main" val="3086926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ＭＳ Ｐゴシック" charset="0"/>
                <a:cs typeface="+mn-cs"/>
              </a:rPr>
              <a:t>A. The three major areas of change are in hazard classification, labels, and safety data sheets.</a:t>
            </a:r>
          </a:p>
          <a:p>
            <a:r>
              <a:rPr lang="en-US" sz="1200" b="1" i="0" kern="1200" dirty="0" smtClean="0">
                <a:solidFill>
                  <a:schemeClr val="tx1"/>
                </a:solidFill>
                <a:effectLst/>
                <a:latin typeface="+mn-lt"/>
                <a:ea typeface="ＭＳ Ｐゴシック" charset="0"/>
                <a:cs typeface="+mn-cs"/>
              </a:rPr>
              <a:t>Hazard classification:</a:t>
            </a:r>
            <a:r>
              <a:rPr lang="en-US" sz="1200" b="0" i="0" kern="1200" dirty="0" smtClean="0">
                <a:solidFill>
                  <a:schemeClr val="tx1"/>
                </a:solidFill>
                <a:effectLst/>
                <a:latin typeface="+mn-lt"/>
                <a:ea typeface="ＭＳ Ｐゴシック" charset="0"/>
                <a:cs typeface="+mn-cs"/>
              </a:rPr>
              <a:t> The definitions of hazard have been changed to provide specific criteria for classification of health and physical hazards, as well as classification of mixtures. These specific criteria will help to ensure that evaluations of hazardous effects are consistent across manufacturers, and that labels and safety data sheets are more accurate as a result.</a:t>
            </a:r>
          </a:p>
          <a:p>
            <a:r>
              <a:rPr lang="en-US" sz="1200" b="1" i="0" kern="1200" dirty="0" smtClean="0">
                <a:solidFill>
                  <a:schemeClr val="tx1"/>
                </a:solidFill>
                <a:effectLst/>
                <a:latin typeface="+mn-lt"/>
                <a:ea typeface="ＭＳ Ｐゴシック" charset="0"/>
                <a:cs typeface="+mn-cs"/>
              </a:rPr>
              <a:t>Labels:</a:t>
            </a:r>
            <a:r>
              <a:rPr lang="en-US" sz="1200" b="0" i="0" kern="1200" dirty="0" smtClean="0">
                <a:solidFill>
                  <a:schemeClr val="tx1"/>
                </a:solidFill>
                <a:effectLst/>
                <a:latin typeface="+mn-lt"/>
                <a:ea typeface="ＭＳ Ｐゴシック" charset="0"/>
                <a:cs typeface="+mn-cs"/>
              </a:rPr>
              <a:t> Chemical manufacturers and importers will be required to provide a label that includes a harmonized signal word, pictogram, and hazard statement for each hazard class and category. Precautionary statements must also be provided.</a:t>
            </a:r>
          </a:p>
          <a:p>
            <a:r>
              <a:rPr lang="en-US" sz="1200" b="1" i="0" kern="1200" dirty="0" smtClean="0">
                <a:solidFill>
                  <a:schemeClr val="tx1"/>
                </a:solidFill>
                <a:effectLst/>
                <a:latin typeface="+mn-lt"/>
                <a:ea typeface="ＭＳ Ｐゴシック" charset="0"/>
                <a:cs typeface="+mn-cs"/>
              </a:rPr>
              <a:t>Safety Data Sheets:</a:t>
            </a:r>
            <a:r>
              <a:rPr lang="en-US" sz="1200" b="0" i="0" kern="1200" dirty="0" smtClean="0">
                <a:solidFill>
                  <a:schemeClr val="tx1"/>
                </a:solidFill>
                <a:effectLst/>
                <a:latin typeface="+mn-lt"/>
                <a:ea typeface="ＭＳ Ｐゴシック" charset="0"/>
                <a:cs typeface="+mn-cs"/>
              </a:rPr>
              <a:t> Will now have a specified 16-section format.</a:t>
            </a:r>
          </a:p>
          <a:p>
            <a:r>
              <a:rPr lang="en-US" sz="1200" b="0" i="0" kern="1200" dirty="0" smtClean="0">
                <a:solidFill>
                  <a:schemeClr val="tx1"/>
                </a:solidFill>
                <a:effectLst/>
                <a:latin typeface="+mn-lt"/>
                <a:ea typeface="ＭＳ Ｐゴシック" charset="0"/>
                <a:cs typeface="+mn-cs"/>
              </a:rPr>
              <a:t>The GHS does not include harmonized training provisions, but recognizes that training is essential to an effective hazard communication approach. The revised Hazard Communication Standard (HCS) requires that workers be re- trained within two years of the publication of the final rule to facilitate recognition and understanding of the new labels and safety data sheets.</a:t>
            </a:r>
          </a:p>
          <a:p>
            <a:r>
              <a:rPr lang="en-US" sz="1200" b="0" i="0" kern="1200" dirty="0" smtClean="0">
                <a:solidFill>
                  <a:schemeClr val="tx1"/>
                </a:solidFill>
                <a:effectLst/>
                <a:latin typeface="+mn-lt"/>
                <a:ea typeface="ＭＳ Ｐゴシック" charset="0"/>
                <a:cs typeface="+mn-cs"/>
              </a:rPr>
              <a:t>For a side-by-side comparison of the current HCS and the final revised HCS please see OSHA's hazard communication safety and health topics webpage </a:t>
            </a:r>
            <a:r>
              <a:rPr lang="en-US" sz="1200" b="0" i="0" kern="1200" dirty="0" err="1" smtClean="0">
                <a:solidFill>
                  <a:schemeClr val="tx1"/>
                </a:solidFill>
                <a:effectLst/>
                <a:latin typeface="+mn-lt"/>
                <a:ea typeface="ＭＳ Ｐゴシック" charset="0"/>
                <a:cs typeface="+mn-cs"/>
              </a:rPr>
              <a:t>at:</a:t>
            </a:r>
            <a:r>
              <a:rPr lang="en-US" sz="1200" b="0" i="0" u="sng" kern="1200" dirty="0" err="1" smtClean="0">
                <a:solidFill>
                  <a:schemeClr val="tx1"/>
                </a:solidFill>
                <a:effectLst/>
                <a:latin typeface="+mn-lt"/>
                <a:ea typeface="ＭＳ Ｐゴシック" charset="0"/>
                <a:cs typeface="+mn-cs"/>
                <a:hlinkClick r:id="rId3" tooltip="Hazard Communications"/>
              </a:rPr>
              <a:t>http</a:t>
            </a:r>
            <a:r>
              <a:rPr lang="en-US" sz="1200" b="0" i="0" u="sng" kern="1200" dirty="0" smtClean="0">
                <a:solidFill>
                  <a:schemeClr val="tx1"/>
                </a:solidFill>
                <a:effectLst/>
                <a:latin typeface="+mn-lt"/>
                <a:ea typeface="ＭＳ Ｐゴシック" charset="0"/>
                <a:cs typeface="+mn-cs"/>
                <a:hlinkClick r:id="rId3" tooltip="Hazard Communications"/>
              </a:rPr>
              <a:t>://www.osha.gov/dsg/hazcom/index.html</a:t>
            </a:r>
            <a:endParaRPr lang="en-US" sz="1200" b="0" i="0" kern="1200" dirty="0" smtClean="0">
              <a:solidFill>
                <a:schemeClr val="tx1"/>
              </a:solidFill>
              <a:effectLst/>
              <a:latin typeface="+mn-lt"/>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13</a:t>
            </a:fld>
            <a:endParaRPr lang="en-US"/>
          </a:p>
        </p:txBody>
      </p:sp>
    </p:spTree>
    <p:extLst>
      <p:ext uri="{BB962C8B-B14F-4D97-AF65-F5344CB8AC3E}">
        <p14:creationId xmlns:p14="http://schemas.microsoft.com/office/powerpoint/2010/main" val="12273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ＭＳ Ｐゴシック" charset="0"/>
                <a:cs typeface="+mn-cs"/>
              </a:rPr>
              <a:t>Under the current Hazard Communication Standard (HCS), the label preparer must provide the identity of the chemical, and the appropriate hazard warnings. This may be done in a variety of ways, and the method to convey the information is left to the preparer. Under the revised HCS, once the hazard classification is completed, the standard specifies what information is to be provided for each hazard class and category. Labels will require the following elements:</a:t>
            </a:r>
          </a:p>
          <a:p>
            <a:r>
              <a:rPr lang="en-US" sz="1200" b="1" i="0" kern="1200" dirty="0" smtClean="0">
                <a:solidFill>
                  <a:schemeClr val="tx1"/>
                </a:solidFill>
                <a:effectLst/>
                <a:latin typeface="+mn-lt"/>
                <a:ea typeface="ＭＳ Ｐゴシック" charset="0"/>
                <a:cs typeface="+mn-cs"/>
              </a:rPr>
              <a:t>Pictogram:</a:t>
            </a:r>
            <a:r>
              <a:rPr lang="en-US" sz="1200" b="0" i="0" kern="1200" dirty="0" smtClean="0">
                <a:solidFill>
                  <a:schemeClr val="tx1"/>
                </a:solidFill>
                <a:effectLst/>
                <a:latin typeface="+mn-lt"/>
                <a:ea typeface="ＭＳ Ｐゴシック" charset="0"/>
                <a:cs typeface="+mn-cs"/>
              </a:rPr>
              <a:t> a symbol plus other graphic elements, such as a border, background pattern, or color that is intended to convey specific information about the hazards of a chemical. Each pictogram consists of a different symbol on a white background within a red square frame set on a point (i.e. a red diamond). There are nine pictograms under the GHS. However, only eight pictograms are required under the HCS.</a:t>
            </a:r>
          </a:p>
          <a:p>
            <a:r>
              <a:rPr lang="en-US" sz="1200" b="1" i="0" kern="1200" dirty="0" smtClean="0">
                <a:solidFill>
                  <a:schemeClr val="tx1"/>
                </a:solidFill>
                <a:effectLst/>
                <a:latin typeface="+mn-lt"/>
                <a:ea typeface="ＭＳ Ｐゴシック" charset="0"/>
                <a:cs typeface="+mn-cs"/>
              </a:rPr>
              <a:t>Signal words:</a:t>
            </a:r>
            <a:r>
              <a:rPr lang="en-US" sz="1200" b="0" i="0" kern="1200" dirty="0" smtClean="0">
                <a:solidFill>
                  <a:schemeClr val="tx1"/>
                </a:solidFill>
                <a:effectLst/>
                <a:latin typeface="+mn-lt"/>
                <a:ea typeface="ＭＳ Ｐゴシック" charset="0"/>
                <a:cs typeface="+mn-cs"/>
              </a:rPr>
              <a:t> a single word used to indicate the relative level of severity of hazard and alert the reader to a potential hazard on the label. The signal words used are "danger" and "warning." "Danger" is used for the more severe hazards, while "warning" is used for less severe hazards.</a:t>
            </a:r>
          </a:p>
          <a:p>
            <a:r>
              <a:rPr lang="en-US" sz="1200" b="1" i="0" kern="1200" dirty="0" smtClean="0">
                <a:solidFill>
                  <a:schemeClr val="tx1"/>
                </a:solidFill>
                <a:effectLst/>
                <a:latin typeface="+mn-lt"/>
                <a:ea typeface="ＭＳ Ｐゴシック" charset="0"/>
                <a:cs typeface="+mn-cs"/>
              </a:rPr>
              <a:t>Hazard Statement:</a:t>
            </a:r>
            <a:r>
              <a:rPr lang="en-US" sz="1200" b="0" i="0" kern="1200" dirty="0" smtClean="0">
                <a:solidFill>
                  <a:schemeClr val="tx1"/>
                </a:solidFill>
                <a:effectLst/>
                <a:latin typeface="+mn-lt"/>
                <a:ea typeface="ＭＳ Ｐゴシック" charset="0"/>
                <a:cs typeface="+mn-cs"/>
              </a:rPr>
              <a:t> a statement assigned to a hazard class and category that describes the nature of the hazard(s) of a chemical, including, where appropriate, the degree of hazard.</a:t>
            </a:r>
          </a:p>
          <a:p>
            <a:r>
              <a:rPr lang="en-US" sz="1200" b="1" i="0" kern="1200" dirty="0" smtClean="0">
                <a:solidFill>
                  <a:schemeClr val="tx1"/>
                </a:solidFill>
                <a:effectLst/>
                <a:latin typeface="+mn-lt"/>
                <a:ea typeface="ＭＳ Ｐゴシック" charset="0"/>
                <a:cs typeface="+mn-cs"/>
              </a:rPr>
              <a:t>Precautionary Statement:</a:t>
            </a:r>
            <a:r>
              <a:rPr lang="en-US" sz="1200" b="0" i="0" kern="1200" dirty="0" smtClean="0">
                <a:solidFill>
                  <a:schemeClr val="tx1"/>
                </a:solidFill>
                <a:effectLst/>
                <a:latin typeface="+mn-lt"/>
                <a:ea typeface="ＭＳ Ｐゴシック" charset="0"/>
                <a:cs typeface="+mn-cs"/>
              </a:rPr>
              <a:t> a phrase that describes recommended measures to be taken to minimize or prevent adverse effects resulting from exposure to a hazardous chemical, or improper storage or handling of a hazardous chemical.</a:t>
            </a:r>
          </a:p>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14</a:t>
            </a:fld>
            <a:endParaRPr lang="en-US"/>
          </a:p>
        </p:txBody>
      </p:sp>
    </p:spTree>
    <p:extLst>
      <p:ext uri="{BB962C8B-B14F-4D97-AF65-F5344CB8AC3E}">
        <p14:creationId xmlns:p14="http://schemas.microsoft.com/office/powerpoint/2010/main" val="1198330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ＭＳ Ｐゴシック" charset="0"/>
                <a:cs typeface="+mn-cs"/>
              </a:rPr>
              <a:t> Instructor Notes:</a:t>
            </a:r>
          </a:p>
          <a:p>
            <a:endParaRPr lang="en-US" sz="1200" b="0" i="0" kern="1200" dirty="0" smtClean="0">
              <a:solidFill>
                <a:schemeClr val="tx1"/>
              </a:solidFill>
              <a:effectLst/>
              <a:latin typeface="+mn-lt"/>
              <a:ea typeface="ＭＳ Ｐゴシック" charset="0"/>
              <a:cs typeface="+mn-cs"/>
            </a:endParaRPr>
          </a:p>
          <a:p>
            <a:r>
              <a:rPr lang="en-US" sz="1200" b="0" i="0" kern="1200" dirty="0" smtClean="0">
                <a:solidFill>
                  <a:schemeClr val="tx1"/>
                </a:solidFill>
                <a:effectLst/>
                <a:latin typeface="+mn-lt"/>
                <a:ea typeface="ＭＳ Ｐゴシック" charset="0"/>
                <a:cs typeface="+mn-cs"/>
              </a:rPr>
              <a:t>There are nine pictograms under the GHS to convey the health, physical and environmental hazards. The final Hazard Communication Standard (HCS) requires eight of these pictograms, the exception being the environmental pictogram, as environmental hazards are not within OSHA's jurisdiction. The hazard pictograms and their corresponding hazards are shown on</a:t>
            </a:r>
            <a:r>
              <a:rPr lang="en-US" sz="1200" b="0" i="0" kern="1200" baseline="0" dirty="0" smtClean="0">
                <a:solidFill>
                  <a:schemeClr val="tx1"/>
                </a:solidFill>
                <a:effectLst/>
                <a:latin typeface="+mn-lt"/>
                <a:ea typeface="ＭＳ Ｐゴシック" charset="0"/>
                <a:cs typeface="+mn-cs"/>
              </a:rPr>
              <a:t> this slide.</a:t>
            </a:r>
          </a:p>
          <a:p>
            <a:endParaRPr lang="en-US" sz="1200" b="0" i="0" kern="1200" baseline="0" dirty="0" smtClean="0">
              <a:solidFill>
                <a:schemeClr val="tx1"/>
              </a:solidFill>
              <a:effectLst/>
              <a:latin typeface="+mn-lt"/>
              <a:ea typeface="ＭＳ Ｐゴシック" charset="0"/>
              <a:cs typeface="+mn-cs"/>
            </a:endParaRPr>
          </a:p>
          <a:p>
            <a:r>
              <a:rPr lang="en-US" sz="1200" b="1" i="0" kern="1200" dirty="0" smtClean="0">
                <a:solidFill>
                  <a:schemeClr val="tx1"/>
                </a:solidFill>
                <a:effectLst/>
                <a:latin typeface="+mn-lt"/>
                <a:ea typeface="ＭＳ Ｐゴシック" charset="0"/>
                <a:cs typeface="+mn-cs"/>
              </a:rPr>
              <a:t>Pont</a:t>
            </a:r>
            <a:r>
              <a:rPr lang="en-US" sz="1200" b="1" i="0" kern="1200" baseline="0" dirty="0" smtClean="0">
                <a:solidFill>
                  <a:schemeClr val="tx1"/>
                </a:solidFill>
                <a:effectLst/>
                <a:latin typeface="+mn-lt"/>
                <a:ea typeface="ＭＳ Ｐゴシック" charset="0"/>
                <a:cs typeface="+mn-cs"/>
              </a:rPr>
              <a:t> out the red borders and explain the reasoning.</a:t>
            </a:r>
            <a:endParaRPr lang="en-US" sz="1200" b="1" i="0" kern="1200" dirty="0" smtClean="0">
              <a:solidFill>
                <a:schemeClr val="tx1"/>
              </a:solidFill>
              <a:effectLst/>
              <a:latin typeface="+mn-lt"/>
              <a:ea typeface="ＭＳ Ｐゴシック" charset="0"/>
              <a:cs typeface="+mn-cs"/>
            </a:endParaRPr>
          </a:p>
          <a:p>
            <a:r>
              <a:rPr lang="en-US" sz="1200" b="0" i="0" kern="1200" dirty="0" smtClean="0">
                <a:solidFill>
                  <a:schemeClr val="tx1"/>
                </a:solidFill>
                <a:effectLst/>
                <a:latin typeface="+mn-lt"/>
                <a:ea typeface="ＭＳ Ｐゴシック" charset="0"/>
                <a:cs typeface="+mn-cs"/>
              </a:rPr>
              <a:t>Under the revised Hazard Communication Standard (HCS), pictograms must have red borders. OSHA believes that the use of the red frame will increase recognition and comprehensibility. Therefore, the red frame is required regardless of whether the shipment is domestic or international.</a:t>
            </a:r>
          </a:p>
          <a:p>
            <a:r>
              <a:rPr lang="en-US" sz="1200" b="1" i="0" kern="1200" dirty="0" smtClean="0">
                <a:solidFill>
                  <a:schemeClr val="tx1"/>
                </a:solidFill>
                <a:effectLst/>
                <a:latin typeface="+mn-lt"/>
                <a:ea typeface="ＭＳ Ｐゴシック" charset="0"/>
                <a:cs typeface="+mn-cs"/>
              </a:rPr>
              <a:t>Will OSHA allow blank red borders?</a:t>
            </a:r>
            <a:endParaRPr lang="en-US" sz="1200" b="0" i="0" kern="1200" dirty="0" smtClean="0">
              <a:solidFill>
                <a:schemeClr val="tx1"/>
              </a:solidFill>
              <a:effectLst/>
              <a:latin typeface="+mn-lt"/>
              <a:ea typeface="ＭＳ Ｐゴシック" charset="0"/>
              <a:cs typeface="+mn-cs"/>
            </a:endParaRPr>
          </a:p>
          <a:p>
            <a:r>
              <a:rPr lang="en-US" sz="1200" b="0" i="0" kern="1200" dirty="0" smtClean="0">
                <a:solidFill>
                  <a:schemeClr val="tx1"/>
                </a:solidFill>
                <a:effectLst/>
                <a:latin typeface="+mn-lt"/>
                <a:ea typeface="ＭＳ Ｐゴシック" charset="0"/>
                <a:cs typeface="+mn-cs"/>
              </a:rPr>
              <a:t>A. The revised Hazard Communication Standard (HCS) requires that all red borders printed on the label have a symbol printed inside it. If OSHA were to allow blank red borders, workers may be confused about what they mean and concerned that some information is missing. OSHA has determined that prohibiting the use of blank red borders on labels is necessary to provide the maximum recognition and impact of warning labels and to ensure that users do not get desensitized to the warnings placed on labels.</a:t>
            </a:r>
          </a:p>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15</a:t>
            </a:fld>
            <a:endParaRPr lang="en-US"/>
          </a:p>
        </p:txBody>
      </p:sp>
    </p:spTree>
    <p:extLst>
      <p:ext uri="{BB962C8B-B14F-4D97-AF65-F5344CB8AC3E}">
        <p14:creationId xmlns:p14="http://schemas.microsoft.com/office/powerpoint/2010/main" val="1862835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ＭＳ Ｐゴシック" charset="0"/>
                <a:cs typeface="+mn-cs"/>
              </a:rPr>
              <a:t>How will workplace labeling provisions be changing under the revised Hazard Communication Standard?</a:t>
            </a:r>
            <a:endParaRPr lang="en-US" sz="1200" b="0" i="0" kern="1200" dirty="0" smtClean="0">
              <a:solidFill>
                <a:schemeClr val="tx1"/>
              </a:solidFill>
              <a:effectLst/>
              <a:latin typeface="+mn-lt"/>
              <a:ea typeface="ＭＳ Ｐゴシック" charset="0"/>
              <a:cs typeface="+mn-cs"/>
            </a:endParaRPr>
          </a:p>
          <a:p>
            <a:r>
              <a:rPr lang="en-US" sz="1200" b="0" i="0" kern="1200" dirty="0" smtClean="0">
                <a:solidFill>
                  <a:schemeClr val="tx1"/>
                </a:solidFill>
                <a:effectLst/>
                <a:latin typeface="+mn-lt"/>
                <a:ea typeface="ＭＳ Ｐゴシック" charset="0"/>
                <a:cs typeface="+mn-cs"/>
              </a:rPr>
              <a:t>A. The current standard provides employers with flexibility regarding the type of system to be used in their workplaces and OSHA has retained that flexibility in the revised Hazard Communication Standard (HCS). Employers may choose to label workplace containers either with the same label that would be on shipped containers for the chemical under the revised rule, or with label alternatives that meet the requirements for the standard. Alternative labeling systems such as the National Fire Protection Association (NFPA) 704 Hazard Rating and the Hazardous Material Identification System (HMIS) are permitted for workplace containers. However, the information supplied on these labels must be consistent with the revised HCS, e.g., no conflicting hazard warnings or pictograms.</a:t>
            </a:r>
          </a:p>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16</a:t>
            </a:fld>
            <a:endParaRPr lang="en-US"/>
          </a:p>
        </p:txBody>
      </p:sp>
    </p:spTree>
    <p:extLst>
      <p:ext uri="{BB962C8B-B14F-4D97-AF65-F5344CB8AC3E}">
        <p14:creationId xmlns:p14="http://schemas.microsoft.com/office/powerpoint/2010/main" val="446911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ＭＳ Ｐゴシック" charset="0"/>
                <a:cs typeface="+mn-cs"/>
              </a:rPr>
              <a:t>The information required on the safety data sheet (SDS) will remain essentially the same as that in the current standard (</a:t>
            </a:r>
            <a:r>
              <a:rPr lang="en-US" sz="1200" b="0" i="0" kern="1200" dirty="0" err="1" smtClean="0">
                <a:solidFill>
                  <a:schemeClr val="tx1"/>
                </a:solidFill>
                <a:effectLst/>
                <a:latin typeface="+mn-lt"/>
                <a:ea typeface="ＭＳ Ｐゴシック" charset="0"/>
                <a:cs typeface="+mn-cs"/>
              </a:rPr>
              <a:t>HazCom</a:t>
            </a:r>
            <a:r>
              <a:rPr lang="en-US" sz="1200" b="0" i="0" kern="1200" dirty="0" smtClean="0">
                <a:solidFill>
                  <a:schemeClr val="tx1"/>
                </a:solidFill>
                <a:effectLst/>
                <a:latin typeface="+mn-lt"/>
                <a:ea typeface="ＭＳ Ｐゴシック" charset="0"/>
                <a:cs typeface="+mn-cs"/>
              </a:rPr>
              <a:t> 1994). </a:t>
            </a:r>
            <a:r>
              <a:rPr lang="en-US" sz="1200" b="0" i="0" kern="1200" dirty="0" err="1" smtClean="0">
                <a:solidFill>
                  <a:schemeClr val="tx1"/>
                </a:solidFill>
                <a:effectLst/>
                <a:latin typeface="+mn-lt"/>
                <a:ea typeface="ＭＳ Ｐゴシック" charset="0"/>
                <a:cs typeface="+mn-cs"/>
              </a:rPr>
              <a:t>HazCom</a:t>
            </a:r>
            <a:r>
              <a:rPr lang="en-US" sz="1200" b="0" i="0" kern="1200" dirty="0" smtClean="0">
                <a:solidFill>
                  <a:schemeClr val="tx1"/>
                </a:solidFill>
                <a:effectLst/>
                <a:latin typeface="+mn-lt"/>
                <a:ea typeface="ＭＳ Ｐゴシック" charset="0"/>
                <a:cs typeface="+mn-cs"/>
              </a:rPr>
              <a:t> 1994 indicates what information has to be included on an SDS, but does not specify a format for presentation or order of information. The revised Hazard Communication Standard (</a:t>
            </a:r>
            <a:r>
              <a:rPr lang="en-US" sz="1200" b="0" i="0" kern="1200" dirty="0" err="1" smtClean="0">
                <a:solidFill>
                  <a:schemeClr val="tx1"/>
                </a:solidFill>
                <a:effectLst/>
                <a:latin typeface="+mn-lt"/>
                <a:ea typeface="ＭＳ Ｐゴシック" charset="0"/>
                <a:cs typeface="+mn-cs"/>
              </a:rPr>
              <a:t>HazCom</a:t>
            </a:r>
            <a:r>
              <a:rPr lang="en-US" sz="1200" b="0" i="0" kern="1200" dirty="0" smtClean="0">
                <a:solidFill>
                  <a:schemeClr val="tx1"/>
                </a:solidFill>
                <a:effectLst/>
                <a:latin typeface="+mn-lt"/>
                <a:ea typeface="ＭＳ Ｐゴシック" charset="0"/>
                <a:cs typeface="+mn-cs"/>
              </a:rPr>
              <a:t> 2012) requires that the information on the SDS be presented using specific headings in a specified sequence.</a:t>
            </a:r>
          </a:p>
          <a:p>
            <a:r>
              <a:rPr lang="en-US" sz="1200" b="0" i="0" kern="1200" dirty="0" smtClean="0">
                <a:solidFill>
                  <a:schemeClr val="tx1"/>
                </a:solidFill>
                <a:effectLst/>
                <a:latin typeface="+mn-lt"/>
                <a:ea typeface="ＭＳ Ｐゴシック" charset="0"/>
                <a:cs typeface="+mn-cs"/>
              </a:rPr>
              <a:t>Paragraph (g) of the final rule provides the headings of information to be included on the SDS and the order in which they are to be provided. In addition, Appendix D provides the information to be included under each heading. The SDS format is the same as the ANSI standard format which is widely used in the U.S. and is already familiar to many employees.</a:t>
            </a:r>
          </a:p>
          <a:p>
            <a:endParaRPr lang="en-US" sz="1200" b="0" i="0" kern="1200" dirty="0" smtClean="0">
              <a:solidFill>
                <a:schemeClr val="tx1"/>
              </a:solidFill>
              <a:effectLst/>
              <a:latin typeface="+mn-lt"/>
              <a:ea typeface="ＭＳ Ｐゴシック" charset="0"/>
              <a:cs typeface="+mn-cs"/>
            </a:endParaRPr>
          </a:p>
          <a:p>
            <a:r>
              <a:rPr lang="en-US" sz="1200" b="0" i="0" kern="1200" dirty="0" smtClean="0">
                <a:solidFill>
                  <a:schemeClr val="tx1"/>
                </a:solidFill>
                <a:effectLst/>
                <a:latin typeface="+mn-lt"/>
                <a:ea typeface="ＭＳ Ｐゴシック" charset="0"/>
                <a:cs typeface="+mn-cs"/>
              </a:rPr>
              <a:t>The SDS must also contain Sections 12-15, to be consistent with the United Nations' Globally Harmonized System of Classification and Labeling of Chemicals (GHS). Although the headings for Sections 12-15 are mandatory, OSHA will not enforce the content of these four sections because these sections are within other agencies' jurisdictions.</a:t>
            </a:r>
          </a:p>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17</a:t>
            </a:fld>
            <a:endParaRPr lang="en-US"/>
          </a:p>
        </p:txBody>
      </p:sp>
    </p:spTree>
    <p:extLst>
      <p:ext uri="{BB962C8B-B14F-4D97-AF65-F5344CB8AC3E}">
        <p14:creationId xmlns:p14="http://schemas.microsoft.com/office/powerpoint/2010/main" val="954416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ＭＳ Ｐゴシック" charset="0"/>
                <a:cs typeface="+mn-cs"/>
              </a:rPr>
              <a:t> Instructor Notes:</a:t>
            </a:r>
          </a:p>
          <a:p>
            <a:endParaRPr lang="en-US" sz="1200" b="0" i="0" kern="1200" dirty="0" smtClean="0">
              <a:solidFill>
                <a:schemeClr val="tx1"/>
              </a:solidFill>
              <a:effectLst/>
              <a:latin typeface="+mn-lt"/>
              <a:ea typeface="ＭＳ Ｐゴシック" charset="0"/>
              <a:cs typeface="+mn-cs"/>
            </a:endParaRPr>
          </a:p>
          <a:p>
            <a:r>
              <a:rPr lang="en-US" sz="1200" b="0" i="0" kern="1200" dirty="0" smtClean="0">
                <a:solidFill>
                  <a:schemeClr val="tx1"/>
                </a:solidFill>
                <a:effectLst/>
                <a:latin typeface="+mn-lt"/>
                <a:ea typeface="ＭＳ Ｐゴシック" charset="0"/>
                <a:cs typeface="+mn-cs"/>
              </a:rPr>
              <a:t>There are nine pictograms under the GHS to convey the health, physical and environmental hazards. The final Hazard Communication Standard (HCS) requires eight of these pictograms, the exception being the environmental pictogram, as environmental hazards are not within OSHA's jurisdiction. The hazard pictograms and their corresponding hazards are shown on</a:t>
            </a:r>
            <a:r>
              <a:rPr lang="en-US" sz="1200" b="0" i="0" kern="1200" baseline="0" dirty="0" smtClean="0">
                <a:solidFill>
                  <a:schemeClr val="tx1"/>
                </a:solidFill>
                <a:effectLst/>
                <a:latin typeface="+mn-lt"/>
                <a:ea typeface="ＭＳ Ｐゴシック" charset="0"/>
                <a:cs typeface="+mn-cs"/>
              </a:rPr>
              <a:t> this slide.</a:t>
            </a:r>
          </a:p>
          <a:p>
            <a:endParaRPr lang="en-US" sz="1200" b="0" i="0" kern="1200" baseline="0" dirty="0" smtClean="0">
              <a:solidFill>
                <a:schemeClr val="tx1"/>
              </a:solidFill>
              <a:effectLst/>
              <a:latin typeface="+mn-lt"/>
              <a:ea typeface="ＭＳ Ｐゴシック" charset="0"/>
              <a:cs typeface="+mn-cs"/>
            </a:endParaRPr>
          </a:p>
          <a:p>
            <a:r>
              <a:rPr lang="en-US" sz="1200" b="1" i="0" kern="1200" dirty="0" smtClean="0">
                <a:solidFill>
                  <a:schemeClr val="tx1"/>
                </a:solidFill>
                <a:effectLst/>
                <a:latin typeface="+mn-lt"/>
                <a:ea typeface="ＭＳ Ｐゴシック" charset="0"/>
                <a:cs typeface="+mn-cs"/>
              </a:rPr>
              <a:t>Pont</a:t>
            </a:r>
            <a:r>
              <a:rPr lang="en-US" sz="1200" b="1" i="0" kern="1200" baseline="0" dirty="0" smtClean="0">
                <a:solidFill>
                  <a:schemeClr val="tx1"/>
                </a:solidFill>
                <a:effectLst/>
                <a:latin typeface="+mn-lt"/>
                <a:ea typeface="ＭＳ Ｐゴシック" charset="0"/>
                <a:cs typeface="+mn-cs"/>
              </a:rPr>
              <a:t> out the red borders and explain the reasoning.</a:t>
            </a:r>
            <a:endParaRPr lang="en-US" sz="1200" b="1" i="0" kern="1200" dirty="0" smtClean="0">
              <a:solidFill>
                <a:schemeClr val="tx1"/>
              </a:solidFill>
              <a:effectLst/>
              <a:latin typeface="+mn-lt"/>
              <a:ea typeface="ＭＳ Ｐゴシック" charset="0"/>
              <a:cs typeface="+mn-cs"/>
            </a:endParaRPr>
          </a:p>
          <a:p>
            <a:r>
              <a:rPr lang="en-US" sz="1200" b="0" i="0" kern="1200" dirty="0" smtClean="0">
                <a:solidFill>
                  <a:schemeClr val="tx1"/>
                </a:solidFill>
                <a:effectLst/>
                <a:latin typeface="+mn-lt"/>
                <a:ea typeface="ＭＳ Ｐゴシック" charset="0"/>
                <a:cs typeface="+mn-cs"/>
              </a:rPr>
              <a:t>Under the revised Hazard Communication Standard (HCS), pictograms must have red borders. OSHA believes that the use of the red frame will increase recognition and comprehensibility. Therefore, the red frame is required regardless of whether the shipment is domestic or international.</a:t>
            </a:r>
          </a:p>
          <a:p>
            <a:r>
              <a:rPr lang="en-US" sz="1200" b="1" i="0" kern="1200" dirty="0" smtClean="0">
                <a:solidFill>
                  <a:schemeClr val="tx1"/>
                </a:solidFill>
                <a:effectLst/>
                <a:latin typeface="+mn-lt"/>
                <a:ea typeface="ＭＳ Ｐゴシック" charset="0"/>
                <a:cs typeface="+mn-cs"/>
              </a:rPr>
              <a:t>Will OSHA allow blank red borders?</a:t>
            </a:r>
            <a:endParaRPr lang="en-US" sz="1200" b="0" i="0" kern="1200" dirty="0" smtClean="0">
              <a:solidFill>
                <a:schemeClr val="tx1"/>
              </a:solidFill>
              <a:effectLst/>
              <a:latin typeface="+mn-lt"/>
              <a:ea typeface="ＭＳ Ｐゴシック" charset="0"/>
              <a:cs typeface="+mn-cs"/>
            </a:endParaRPr>
          </a:p>
          <a:p>
            <a:r>
              <a:rPr lang="en-US" sz="1200" b="0" i="0" kern="1200" dirty="0" smtClean="0">
                <a:solidFill>
                  <a:schemeClr val="tx1"/>
                </a:solidFill>
                <a:effectLst/>
                <a:latin typeface="+mn-lt"/>
                <a:ea typeface="ＭＳ Ｐゴシック" charset="0"/>
                <a:cs typeface="+mn-cs"/>
              </a:rPr>
              <a:t>A. The revised Hazard Communication Standard (HCS) requires that all red borders printed on the label have a symbol printed inside it. If OSHA were to allow blank red borders, workers may be confused about what they mean and concerned that some information is missing. OSHA has determined that prohibiting the use of blank red borders on labels is necessary to provide the maximum recognition and impact of warning labels and to ensure that users do not get desensitized to the warnings placed on labels.</a:t>
            </a:r>
          </a:p>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18</a:t>
            </a:fld>
            <a:endParaRPr lang="en-US"/>
          </a:p>
        </p:txBody>
      </p:sp>
    </p:spTree>
    <p:extLst>
      <p:ext uri="{BB962C8B-B14F-4D97-AF65-F5344CB8AC3E}">
        <p14:creationId xmlns:p14="http://schemas.microsoft.com/office/powerpoint/2010/main" val="1862835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ＭＳ Ｐゴシック" charset="0"/>
                <a:cs typeface="+mn-cs"/>
              </a:rPr>
              <a:t>OSHA estimates that over 5 million workplaces in the United States would be affected by the revised Hazard Communication Standard (HCS). These are all those workplaces where employees—a total of approximately 43 million of them—could be exposed to hazardous chemicals. Included among these 5 million workplaces are an estimated 90,000 establishments that create hazardous chemicals; these chemical producers employ almost 3 million workers.</a:t>
            </a:r>
          </a:p>
          <a:p>
            <a:r>
              <a:rPr lang="en-US" sz="1200" b="1" i="0" kern="1200" dirty="0" smtClean="0">
                <a:solidFill>
                  <a:schemeClr val="tx1"/>
                </a:solidFill>
                <a:effectLst/>
                <a:latin typeface="+mn-lt"/>
                <a:ea typeface="ＭＳ Ｐゴシック" charset="0"/>
                <a:cs typeface="+mn-cs"/>
              </a:rPr>
              <a:t>Q: What are the estimated overall costs for industry to comply with the revised Hazard Communication Standard?</a:t>
            </a:r>
            <a:endParaRPr lang="en-US" sz="1200" b="0" i="0" kern="1200" dirty="0" smtClean="0">
              <a:solidFill>
                <a:schemeClr val="tx1"/>
              </a:solidFill>
              <a:effectLst/>
              <a:latin typeface="+mn-lt"/>
              <a:ea typeface="ＭＳ Ｐゴシック" charset="0"/>
              <a:cs typeface="+mn-cs"/>
            </a:endParaRPr>
          </a:p>
          <a:p>
            <a:r>
              <a:rPr lang="en-US" sz="1200" b="0" i="0" kern="1200" dirty="0" smtClean="0">
                <a:solidFill>
                  <a:schemeClr val="tx1"/>
                </a:solidFill>
                <a:effectLst/>
                <a:latin typeface="+mn-lt"/>
                <a:ea typeface="ＭＳ Ｐゴシック" charset="0"/>
                <a:cs typeface="+mn-cs"/>
              </a:rPr>
              <a:t>A: The revised Hazard Communications Standard's (HCS) total cost, an estimated $201 million a year on an annualized basis for the entire United States, is the sum of four major cost elements. (1) OSHA estimates that the cost of classifying chemical hazards in accordance with the GHS criteria and revising safety data sheets and labels to meet new format and content requirements would be $22.5 million a year on an annualized basis. (2) OSHA estimates that training for employees to become familiar with new warning symbols and the revised safety data sheet format under GHS would cost $95.4 million a year on an annualized basis. (3) OSHA estimated annualized costs of $59 million a year for management to become familiar with the new GHS system and to engage in other management-related activities as may be necessary for industry's adoption of GHS. (4) OSHA estimated annualized costs of $24.1 million for printing packaging and labels for hazardous chemicals in color.</a:t>
            </a:r>
          </a:p>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19</a:t>
            </a:fld>
            <a:endParaRPr lang="en-US"/>
          </a:p>
        </p:txBody>
      </p:sp>
    </p:spTree>
    <p:extLst>
      <p:ext uri="{BB962C8B-B14F-4D97-AF65-F5344CB8AC3E}">
        <p14:creationId xmlns:p14="http://schemas.microsoft.com/office/powerpoint/2010/main" val="988427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ＭＳ Ｐゴシック" charset="0"/>
                <a:cs typeface="+mn-cs"/>
              </a:rPr>
              <a:t>OSHA expects that the modifications to the Hazard Communication Standard (HCS) will result in increased safety and health for the affected employees and reduce the numbers of accidents, fatalities, injuries, and illnesses associated with exposures to hazardous chemicals. The GHS revisions to the HCS standard for labeling and safety data sheets would enable employees exposed to workplace chemicals to more quickly obtain and to more easily understand information about the hazards associated with those chemicals. In addition, the revisions to HCS are expected to improve the use of appropriate exposure controls and work practices that can reduce the safety and health risks associated with exposure to hazardous chemicals.</a:t>
            </a:r>
          </a:p>
          <a:p>
            <a:r>
              <a:rPr lang="en-US" sz="1200" b="0" i="0" kern="1200" dirty="0" smtClean="0">
                <a:solidFill>
                  <a:schemeClr val="tx1"/>
                </a:solidFill>
                <a:effectLst/>
                <a:latin typeface="+mn-lt"/>
                <a:ea typeface="ＭＳ Ｐゴシック" charset="0"/>
                <a:cs typeface="+mn-cs"/>
              </a:rPr>
              <a:t>OSHA estimates that the revised HCS will result in the prevention of 43 fatalities and 585 injuries and illnesses (318 non-lost-workday injuries and illnesses, 203 lost-workday injuries and illnesses, and 64 chronic illnesses) annually. The monetized value of this reduction in occupational risks is an estimated $250 million a year on an annualized basis.</a:t>
            </a:r>
          </a:p>
          <a:p>
            <a:r>
              <a:rPr lang="en-US" sz="1200" b="0" i="0" kern="1200" dirty="0" smtClean="0">
                <a:solidFill>
                  <a:schemeClr val="tx1"/>
                </a:solidFill>
                <a:effectLst/>
                <a:latin typeface="+mn-lt"/>
                <a:ea typeface="ＭＳ Ｐゴシック" charset="0"/>
                <a:cs typeface="+mn-cs"/>
              </a:rPr>
              <a:t>OSHA estimates that the revised HCS will result in savings of $475.2 million from productivity improvements for health and safety managers and logistics personnel, $32.2 million during periodic updating of SDSs and labels, and $285.3 million from simplified hazard communication training.</a:t>
            </a:r>
          </a:p>
          <a:p>
            <a:r>
              <a:rPr lang="en-US" sz="1200" b="0" i="0" kern="1200" dirty="0" smtClean="0">
                <a:solidFill>
                  <a:schemeClr val="tx1"/>
                </a:solidFill>
                <a:effectLst/>
                <a:latin typeface="+mn-lt"/>
                <a:ea typeface="ＭＳ Ｐゴシック" charset="0"/>
                <a:cs typeface="+mn-cs"/>
              </a:rPr>
              <a:t>OSHA anticipates that, in addition to safety and health benefits, the revised HCS will result in four types of productivity benefits: (1) for chemical manufacturers, because they will need to produce fewer SDSs in future years; (2) for employers, in providing training to new employees as required by the existing OSHA HCS through the improved consistency of the labels and SDSs. (3) for firms engaging in, or considering engaging in, international trade.</a:t>
            </a:r>
          </a:p>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20</a:t>
            </a:fld>
            <a:endParaRPr lang="en-US"/>
          </a:p>
        </p:txBody>
      </p:sp>
    </p:spTree>
    <p:extLst>
      <p:ext uri="{BB962C8B-B14F-4D97-AF65-F5344CB8AC3E}">
        <p14:creationId xmlns:p14="http://schemas.microsoft.com/office/powerpoint/2010/main" val="1208626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r>
              <a:rPr lang="en-US" b="1" dirty="0" smtClean="0"/>
              <a:t>What does OSHA do?</a:t>
            </a:r>
          </a:p>
          <a:p>
            <a:r>
              <a:rPr lang="en-US" dirty="0" smtClean="0"/>
              <a:t>OSHA employs the following strategies to help employers and employees reduce injuries, illnesses, and deaths on the job:</a:t>
            </a:r>
          </a:p>
          <a:p>
            <a:r>
              <a:rPr lang="en-US" dirty="0" smtClean="0"/>
              <a:t>Enforcement – making sure OSHA Regulations are followed </a:t>
            </a:r>
          </a:p>
          <a:p>
            <a:r>
              <a:rPr lang="en-US" dirty="0" smtClean="0"/>
              <a:t>Assistance – outreach &amp; training to employers and employees </a:t>
            </a:r>
          </a:p>
          <a:p>
            <a:r>
              <a:rPr lang="en-US" dirty="0" smtClean="0"/>
              <a:t>Cooperation – partnerships and alliances through voluntary programs </a:t>
            </a:r>
          </a:p>
          <a:p>
            <a:r>
              <a:rPr lang="en-US" dirty="0" smtClean="0"/>
              <a:t>OSHA promotes workplace safety and health by:</a:t>
            </a:r>
          </a:p>
          <a:p>
            <a:r>
              <a:rPr lang="en-US" dirty="0" smtClean="0"/>
              <a:t>Implementing new (or improved) safety and health management systems. </a:t>
            </a:r>
          </a:p>
          <a:p>
            <a:r>
              <a:rPr lang="en-US" dirty="0" smtClean="0"/>
              <a:t>Completing worksite inspections. Companies failing to OSHA Regulations may be cited and/or fined. </a:t>
            </a:r>
          </a:p>
          <a:p>
            <a:r>
              <a:rPr lang="en-US" dirty="0" smtClean="0"/>
              <a:t>Promoting cooperative programs including Voluntary Protection Programs, OSHA Strategic Partnerships, and other industry Alliances. </a:t>
            </a:r>
          </a:p>
          <a:p>
            <a:r>
              <a:rPr lang="en-US" dirty="0" smtClean="0"/>
              <a:t>Establishing specific rights and responsibilities of employees and employers. </a:t>
            </a:r>
          </a:p>
          <a:p>
            <a:r>
              <a:rPr lang="en-US" dirty="0" smtClean="0"/>
              <a:t>Supporting innovation in dealing with workplace hazards. </a:t>
            </a:r>
          </a:p>
          <a:p>
            <a:r>
              <a:rPr lang="en-US" dirty="0" smtClean="0"/>
              <a:t>Establishing recordkeeping and reporting requirements for employers. </a:t>
            </a:r>
          </a:p>
          <a:p>
            <a:r>
              <a:rPr lang="en-US" dirty="0" smtClean="0"/>
              <a:t>Developing training programs for occupational safety and health personnel. </a:t>
            </a:r>
          </a:p>
          <a:p>
            <a:r>
              <a:rPr lang="en-US" dirty="0" smtClean="0"/>
              <a:t>Partnering with states that operate their own occupational safety and health programs. </a:t>
            </a:r>
          </a:p>
          <a:p>
            <a:r>
              <a:rPr lang="en-US" dirty="0" smtClean="0"/>
              <a:t>Supporting the OSHA Consultation Program. </a:t>
            </a:r>
          </a:p>
          <a:p>
            <a:endParaRPr lang="en-US" dirty="0" smtClean="0"/>
          </a:p>
        </p:txBody>
      </p:sp>
      <p:sp>
        <p:nvSpPr>
          <p:cNvPr id="4" name="Slide Number Placeholder 3"/>
          <p:cNvSpPr>
            <a:spLocks noGrp="1"/>
          </p:cNvSpPr>
          <p:nvPr>
            <p:ph type="sldNum" sz="quarter" idx="5"/>
          </p:nvPr>
        </p:nvSpPr>
        <p:spPr/>
        <p:txBody>
          <a:bodyPr/>
          <a:lstStyle/>
          <a:p>
            <a:pPr>
              <a:defRPr/>
            </a:pPr>
            <a:fld id="{1A344BBF-571E-4A03-8229-175AD4E93B7B}" type="slidenum">
              <a:rPr lang="en-US" smtClean="0"/>
              <a:pPr>
                <a:defRPr/>
              </a:pPr>
              <a:t>2</a:t>
            </a:fld>
            <a:endParaRPr lang="en-US"/>
          </a:p>
        </p:txBody>
      </p:sp>
    </p:spTree>
    <p:extLst>
      <p:ext uri="{BB962C8B-B14F-4D97-AF65-F5344CB8AC3E}">
        <p14:creationId xmlns:p14="http://schemas.microsoft.com/office/powerpoint/2010/main" val="2278684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22</a:t>
            </a:fld>
            <a:endParaRPr lang="en-US"/>
          </a:p>
        </p:txBody>
      </p:sp>
    </p:spTree>
    <p:extLst>
      <p:ext uri="{BB962C8B-B14F-4D97-AF65-F5344CB8AC3E}">
        <p14:creationId xmlns:p14="http://schemas.microsoft.com/office/powerpoint/2010/main" val="895332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555" indent="-282521">
              <a:defRPr>
                <a:solidFill>
                  <a:schemeClr val="tx1"/>
                </a:solidFill>
                <a:latin typeface="Arial" charset="0"/>
              </a:defRPr>
            </a:lvl2pPr>
            <a:lvl3pPr marL="1130084" indent="-226017">
              <a:defRPr>
                <a:solidFill>
                  <a:schemeClr val="tx1"/>
                </a:solidFill>
                <a:latin typeface="Arial" charset="0"/>
              </a:defRPr>
            </a:lvl3pPr>
            <a:lvl4pPr marL="1582118" indent="-226017">
              <a:defRPr>
                <a:solidFill>
                  <a:schemeClr val="tx1"/>
                </a:solidFill>
                <a:latin typeface="Arial" charset="0"/>
              </a:defRPr>
            </a:lvl4pPr>
            <a:lvl5pPr marL="2034151" indent="-226017">
              <a:defRPr>
                <a:solidFill>
                  <a:schemeClr val="tx1"/>
                </a:solidFill>
                <a:latin typeface="Arial" charset="0"/>
              </a:defRPr>
            </a:lvl5pPr>
            <a:lvl6pPr marL="2486185" indent="-226017" eaLnBrk="0" fontAlgn="base" hangingPunct="0">
              <a:spcBef>
                <a:spcPct val="0"/>
              </a:spcBef>
              <a:spcAft>
                <a:spcPct val="0"/>
              </a:spcAft>
              <a:defRPr>
                <a:solidFill>
                  <a:schemeClr val="tx1"/>
                </a:solidFill>
                <a:latin typeface="Arial" charset="0"/>
              </a:defRPr>
            </a:lvl6pPr>
            <a:lvl7pPr marL="2938219" indent="-226017" eaLnBrk="0" fontAlgn="base" hangingPunct="0">
              <a:spcBef>
                <a:spcPct val="0"/>
              </a:spcBef>
              <a:spcAft>
                <a:spcPct val="0"/>
              </a:spcAft>
              <a:defRPr>
                <a:solidFill>
                  <a:schemeClr val="tx1"/>
                </a:solidFill>
                <a:latin typeface="Arial" charset="0"/>
              </a:defRPr>
            </a:lvl7pPr>
            <a:lvl8pPr marL="3390252" indent="-226017" eaLnBrk="0" fontAlgn="base" hangingPunct="0">
              <a:spcBef>
                <a:spcPct val="0"/>
              </a:spcBef>
              <a:spcAft>
                <a:spcPct val="0"/>
              </a:spcAft>
              <a:defRPr>
                <a:solidFill>
                  <a:schemeClr val="tx1"/>
                </a:solidFill>
                <a:latin typeface="Arial" charset="0"/>
              </a:defRPr>
            </a:lvl8pPr>
            <a:lvl9pPr marL="3842286" indent="-226017" eaLnBrk="0" fontAlgn="base" hangingPunct="0">
              <a:spcBef>
                <a:spcPct val="0"/>
              </a:spcBef>
              <a:spcAft>
                <a:spcPct val="0"/>
              </a:spcAft>
              <a:defRPr>
                <a:solidFill>
                  <a:schemeClr val="tx1"/>
                </a:solidFill>
                <a:latin typeface="Arial" charset="0"/>
              </a:defRPr>
            </a:lvl9pPr>
          </a:lstStyle>
          <a:p>
            <a:r>
              <a:rPr lang="en-US" smtClean="0"/>
              <a:t>11006115 Copyright </a:t>
            </a:r>
            <a:r>
              <a:rPr lang="en-US" smtClean="0">
                <a:latin typeface="Symbol" pitchFamily="18" charset="2"/>
              </a:rPr>
              <a:t>ã1999 </a:t>
            </a:r>
            <a:r>
              <a:rPr lang="en-US" smtClean="0"/>
              <a:t>Business &amp; Legal Reports, Inc.</a:t>
            </a:r>
          </a:p>
          <a:p>
            <a:endParaRPr lang="en-US" sz="1400">
              <a:latin typeface="Times New Roman" pitchFamily="18" charset="0"/>
            </a:endParaRPr>
          </a:p>
          <a:p>
            <a:endParaRPr lang="en-US">
              <a:latin typeface="Times New Roman" pitchFamily="18" charset="0"/>
            </a:endParaRPr>
          </a:p>
        </p:txBody>
      </p:sp>
      <p:sp>
        <p:nvSpPr>
          <p:cNvPr id="4301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555" indent="-282521">
              <a:defRPr>
                <a:solidFill>
                  <a:schemeClr val="tx1"/>
                </a:solidFill>
                <a:latin typeface="Arial" charset="0"/>
              </a:defRPr>
            </a:lvl2pPr>
            <a:lvl3pPr marL="1130084" indent="-226017">
              <a:defRPr>
                <a:solidFill>
                  <a:schemeClr val="tx1"/>
                </a:solidFill>
                <a:latin typeface="Arial" charset="0"/>
              </a:defRPr>
            </a:lvl3pPr>
            <a:lvl4pPr marL="1582118" indent="-226017">
              <a:defRPr>
                <a:solidFill>
                  <a:schemeClr val="tx1"/>
                </a:solidFill>
                <a:latin typeface="Arial" charset="0"/>
              </a:defRPr>
            </a:lvl4pPr>
            <a:lvl5pPr marL="2034151" indent="-226017">
              <a:defRPr>
                <a:solidFill>
                  <a:schemeClr val="tx1"/>
                </a:solidFill>
                <a:latin typeface="Arial" charset="0"/>
              </a:defRPr>
            </a:lvl5pPr>
            <a:lvl6pPr marL="2486185" indent="-226017" eaLnBrk="0" fontAlgn="base" hangingPunct="0">
              <a:spcBef>
                <a:spcPct val="0"/>
              </a:spcBef>
              <a:spcAft>
                <a:spcPct val="0"/>
              </a:spcAft>
              <a:defRPr>
                <a:solidFill>
                  <a:schemeClr val="tx1"/>
                </a:solidFill>
                <a:latin typeface="Arial" charset="0"/>
              </a:defRPr>
            </a:lvl6pPr>
            <a:lvl7pPr marL="2938219" indent="-226017" eaLnBrk="0" fontAlgn="base" hangingPunct="0">
              <a:spcBef>
                <a:spcPct val="0"/>
              </a:spcBef>
              <a:spcAft>
                <a:spcPct val="0"/>
              </a:spcAft>
              <a:defRPr>
                <a:solidFill>
                  <a:schemeClr val="tx1"/>
                </a:solidFill>
                <a:latin typeface="Arial" charset="0"/>
              </a:defRPr>
            </a:lvl7pPr>
            <a:lvl8pPr marL="3390252" indent="-226017" eaLnBrk="0" fontAlgn="base" hangingPunct="0">
              <a:spcBef>
                <a:spcPct val="0"/>
              </a:spcBef>
              <a:spcAft>
                <a:spcPct val="0"/>
              </a:spcAft>
              <a:defRPr>
                <a:solidFill>
                  <a:schemeClr val="tx1"/>
                </a:solidFill>
                <a:latin typeface="Arial" charset="0"/>
              </a:defRPr>
            </a:lvl8pPr>
            <a:lvl9pPr marL="3842286" indent="-226017" eaLnBrk="0" fontAlgn="base" hangingPunct="0">
              <a:spcBef>
                <a:spcPct val="0"/>
              </a:spcBef>
              <a:spcAft>
                <a:spcPct val="0"/>
              </a:spcAft>
              <a:defRPr>
                <a:solidFill>
                  <a:schemeClr val="tx1"/>
                </a:solidFill>
                <a:latin typeface="Arial" charset="0"/>
              </a:defRPr>
            </a:lvl9pPr>
          </a:lstStyle>
          <a:p>
            <a:fld id="{FE41EA89-29C7-4D80-8C1B-9EE8B34001EB}" type="slidenum">
              <a:rPr lang="en-US" smtClean="0">
                <a:latin typeface="Times New Roman" pitchFamily="18" charset="0"/>
              </a:rPr>
              <a:pPr/>
              <a:t>23</a:t>
            </a:fld>
            <a:endParaRPr lang="en-US" smtClean="0">
              <a:latin typeface="Times New Roman" pitchFamily="18" charset="0"/>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mtClean="0"/>
              <a:t>	OSHA is here to assist you in preventing injuries by providing training and assistance to ALL individuals. For more in formation please contact OSHA.</a:t>
            </a:r>
          </a:p>
          <a:p>
            <a:pPr>
              <a:buFontTx/>
              <a:buNone/>
            </a:pPr>
            <a:endParaRPr lang="en-US" smtClean="0"/>
          </a:p>
          <a:p>
            <a:endParaRPr lang="en-US" smtClean="0"/>
          </a:p>
        </p:txBody>
      </p:sp>
    </p:spTree>
    <p:extLst>
      <p:ext uri="{BB962C8B-B14F-4D97-AF65-F5344CB8AC3E}">
        <p14:creationId xmlns:p14="http://schemas.microsoft.com/office/powerpoint/2010/main" val="3718546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25</a:t>
            </a:fld>
            <a:endParaRPr lang="en-US"/>
          </a:p>
        </p:txBody>
      </p:sp>
    </p:spTree>
    <p:extLst>
      <p:ext uri="{BB962C8B-B14F-4D97-AF65-F5344CB8AC3E}">
        <p14:creationId xmlns:p14="http://schemas.microsoft.com/office/powerpoint/2010/main" val="1403786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4</a:t>
            </a:fld>
            <a:endParaRPr lang="en-US"/>
          </a:p>
        </p:txBody>
      </p:sp>
    </p:spTree>
    <p:extLst>
      <p:ext uri="{BB962C8B-B14F-4D97-AF65-F5344CB8AC3E}">
        <p14:creationId xmlns:p14="http://schemas.microsoft.com/office/powerpoint/2010/main" val="71357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ＭＳ Ｐゴシック" charset="0"/>
                <a:cs typeface="+mn-cs"/>
              </a:rPr>
              <a:t>The Globally Harmonized System (GHS) is an international approach to hazard communication, providing agreed criteria for classification of chemical hazards, and a standardized approach to label elements and safety data sheets. The GHS was negotiated in a multi-year process by hazard communication experts from many different countries, international organizations, and stakeholder groups. It is based on major existing systems around the world, including OSHA's Hazard Communication Standard and the chemical classification and labeling systems of other US agencies.</a:t>
            </a:r>
          </a:p>
          <a:p>
            <a:endParaRPr lang="en-US" sz="1200" b="0" i="0" kern="1200" dirty="0" smtClean="0">
              <a:solidFill>
                <a:schemeClr val="tx1"/>
              </a:solidFill>
              <a:effectLst/>
              <a:latin typeface="+mn-lt"/>
              <a:ea typeface="ＭＳ Ｐゴシック" charset="0"/>
              <a:cs typeface="+mn-cs"/>
            </a:endParaRPr>
          </a:p>
          <a:p>
            <a:r>
              <a:rPr lang="en-US" sz="1200" b="0" i="0" kern="1200" dirty="0" smtClean="0">
                <a:solidFill>
                  <a:schemeClr val="tx1"/>
                </a:solidFill>
                <a:effectLst/>
                <a:latin typeface="+mn-lt"/>
                <a:ea typeface="ＭＳ Ｐゴシック" charset="0"/>
                <a:cs typeface="+mn-cs"/>
              </a:rPr>
              <a:t>The result of this negotiation process is the United Nations' document entitled "Globally Harmonized System of Classification and Labeling of Chemicals," commonly referred to as The Purple Book. This document provides harmonized classification criteria for health, physical, and environmental hazards of chemicals. It also includes standardized label elements that are assigned to these hazard classes and categories, and provide the appropriate signal words, pictograms, and hazard and precautionary statements to convey the hazards to users. A standardized order of information for safety data sheets is also provided. These recommendations can be used by regulatory authorities such as OSHA to establish mandatory requirements for hazard communication, but do not constitute a model regulation.</a:t>
            </a:r>
            <a:endParaRPr lang="en-US" sz="1200" b="0" i="0" kern="1200" dirty="0">
              <a:solidFill>
                <a:schemeClr val="tx1"/>
              </a:solidFill>
              <a:effectLst/>
              <a:latin typeface="+mn-lt"/>
              <a:ea typeface="ＭＳ Ｐゴシック" charset="0"/>
              <a:cs typeface="+mn-cs"/>
            </a:endParaRPr>
          </a:p>
        </p:txBody>
      </p:sp>
      <p:sp>
        <p:nvSpPr>
          <p:cNvPr id="4" name="Slide Number Placeholder 3"/>
          <p:cNvSpPr>
            <a:spLocks noGrp="1"/>
          </p:cNvSpPr>
          <p:nvPr>
            <p:ph type="sldNum" sz="quarter" idx="10"/>
          </p:nvPr>
        </p:nvSpPr>
        <p:spPr/>
        <p:txBody>
          <a:bodyPr/>
          <a:lstStyle/>
          <a:p>
            <a:fld id="{84AF704B-994D-2746-95F8-BF231379CF30}" type="slidenum">
              <a:rPr lang="en-US" smtClean="0"/>
              <a:pPr/>
              <a:t>5</a:t>
            </a:fld>
            <a:endParaRPr lang="en-US"/>
          </a:p>
        </p:txBody>
      </p:sp>
    </p:spTree>
    <p:extLst>
      <p:ext uri="{BB962C8B-B14F-4D97-AF65-F5344CB8AC3E}">
        <p14:creationId xmlns:p14="http://schemas.microsoft.com/office/powerpoint/2010/main" val="3926600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ＭＳ Ｐゴシック" charset="0"/>
                <a:cs typeface="+mn-cs"/>
              </a:rPr>
              <a:t>A standardized order of information for safety data sheets is also provided. These recommendations can be used by regulatory authorities such as OSHA to establish mandatory requirements for hazard communication, but do not constitute a model regulation.</a:t>
            </a:r>
          </a:p>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6</a:t>
            </a:fld>
            <a:endParaRPr lang="en-US"/>
          </a:p>
        </p:txBody>
      </p:sp>
    </p:spTree>
    <p:extLst>
      <p:ext uri="{BB962C8B-B14F-4D97-AF65-F5344CB8AC3E}">
        <p14:creationId xmlns:p14="http://schemas.microsoft.com/office/powerpoint/2010/main" val="664907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ＭＳ Ｐゴシック" charset="0"/>
                <a:cs typeface="+mn-cs"/>
              </a:rPr>
              <a:t>The GHS Classification and Communication elements are the foundation of programs to ensure the safe use of chemicals, as shown in Figure 2.1. The first two steps in any program to ensure the safe use of chemicals are to identify intrinsic hazard(s) (i.e., classification) and then to communicate that information. The design of the GHS communication elements reflect the different needs of various target audiences, such as workers and consumers. To proceed further up the pyramid, some existing national programs also include risk management systems as part of an overall program on the sound management of chemicals. The general goal of these systems is to minimize exposure, resulting in reduced risk. The systems vary in focus and include activities such as establishing exposure limits, recommending exposure monitoring methods and creating engineering controls. However, the target audiences of such systems are generally limited to workplace settings. With or without formal risk management systems, the GHS is designed to promote the safe use of chemicals.</a:t>
            </a:r>
          </a:p>
          <a:p>
            <a:endParaRPr lang="en-US" sz="1200" b="0" i="0" kern="1200" dirty="0" smtClean="0">
              <a:solidFill>
                <a:schemeClr val="tx1"/>
              </a:solidFill>
              <a:effectLst/>
              <a:latin typeface="+mn-lt"/>
              <a:ea typeface="ＭＳ Ｐゴシック" charset="0"/>
              <a:cs typeface="+mn-cs"/>
            </a:endParaRPr>
          </a:p>
          <a:p>
            <a:r>
              <a:rPr lang="en-US" sz="1200" b="1" i="0" kern="1200" dirty="0" smtClean="0">
                <a:solidFill>
                  <a:schemeClr val="tx1"/>
                </a:solidFill>
                <a:effectLst/>
                <a:latin typeface="+mn-lt"/>
                <a:ea typeface="ＭＳ Ｐゴシック" charset="0"/>
                <a:cs typeface="+mn-cs"/>
              </a:rPr>
              <a:t>2.1 Are all chemicals covered by the GHS?</a:t>
            </a:r>
            <a:r>
              <a:rPr lang="en-US" dirty="0" smtClean="0"/>
              <a:t/>
            </a:r>
            <a:br>
              <a:rPr lang="en-US" dirty="0" smtClean="0"/>
            </a:br>
            <a:r>
              <a:rPr lang="en-US" sz="1200" b="0" i="0" kern="1200" dirty="0" smtClean="0">
                <a:solidFill>
                  <a:schemeClr val="tx1"/>
                </a:solidFill>
                <a:effectLst/>
                <a:latin typeface="+mn-lt"/>
                <a:ea typeface="ＭＳ Ｐゴシック" charset="0"/>
                <a:cs typeface="+mn-cs"/>
              </a:rPr>
              <a:t>The GHS covers all hazardous chemicals. There are no complete exemptions from the scope of the GHS for a particular type of chemical or product. The term "chemical" is used broadly to include substances, products, mixtures, preparations, or any other terms that may be used by existing systems. The goal of the GHS is to identify the intrinsic hazards of chemical substances and mixtures and to convey hazard information about these hazards. The GHS is not intended to harmonize risk assessment procedures or risk management decisions, as described above.</a:t>
            </a:r>
            <a:br>
              <a:rPr lang="en-US" sz="1200" b="0" i="0" kern="1200" dirty="0" smtClean="0">
                <a:solidFill>
                  <a:schemeClr val="tx1"/>
                </a:solidFill>
                <a:effectLst/>
                <a:latin typeface="+mn-lt"/>
                <a:ea typeface="ＭＳ Ｐゴシック" charset="0"/>
                <a:cs typeface="+mn-cs"/>
              </a:rPr>
            </a:br>
            <a:r>
              <a:rPr lang="en-US" sz="1200" b="0" i="0" kern="1200" dirty="0" smtClean="0">
                <a:solidFill>
                  <a:schemeClr val="tx1"/>
                </a:solidFill>
                <a:effectLst/>
                <a:latin typeface="+mn-lt"/>
                <a:ea typeface="ＭＳ Ｐゴシック" charset="0"/>
                <a:cs typeface="+mn-cs"/>
              </a:rPr>
              <a:t/>
            </a:r>
            <a:br>
              <a:rPr lang="en-US" sz="1200" b="0" i="0" kern="1200" dirty="0" smtClean="0">
                <a:solidFill>
                  <a:schemeClr val="tx1"/>
                </a:solidFill>
                <a:effectLst/>
                <a:latin typeface="+mn-lt"/>
                <a:ea typeface="ＭＳ Ｐゴシック" charset="0"/>
                <a:cs typeface="+mn-cs"/>
              </a:rPr>
            </a:br>
            <a:r>
              <a:rPr lang="en-US" sz="1200" b="0" i="0" kern="1200" dirty="0" smtClean="0">
                <a:solidFill>
                  <a:schemeClr val="tx1"/>
                </a:solidFill>
                <a:effectLst/>
                <a:latin typeface="+mn-lt"/>
                <a:ea typeface="ＭＳ Ｐゴシック" charset="0"/>
                <a:cs typeface="+mn-cs"/>
              </a:rPr>
              <a:t>"Articles" as defined in the OSHA Hazard Communication Standard (HCS) (29 CFR 1910.1200), or by similar definitions, are outside the scope of the GHS. Chemical inventory (e.g., TSCA, EINECS, etc.) and chemical control requirements in various countries are not harmonized by the </a:t>
            </a:r>
            <a:r>
              <a:rPr lang="en-US" sz="1200" b="0" i="0" kern="1200" dirty="0" err="1" smtClean="0">
                <a:solidFill>
                  <a:schemeClr val="tx1"/>
                </a:solidFill>
                <a:effectLst/>
                <a:latin typeface="+mn-lt"/>
                <a:ea typeface="ＭＳ Ｐゴシック" charset="0"/>
                <a:cs typeface="+mn-cs"/>
              </a:rPr>
              <a:t>GHS.Classification</a:t>
            </a:r>
            <a:r>
              <a:rPr lang="en-US" sz="1200" b="0" i="0" kern="1200" dirty="0" smtClean="0">
                <a:solidFill>
                  <a:schemeClr val="tx1"/>
                </a:solidFill>
                <a:effectLst/>
                <a:latin typeface="+mn-lt"/>
                <a:ea typeface="ＭＳ Ｐゴシック" charset="0"/>
                <a:cs typeface="+mn-cs"/>
              </a:rPr>
              <a:t> in the GHS is criteria-based, not limiting coverage to a list that can become outdated. It is not anticipated that the GHS will develop or maintain an international classification authority or international classification list. Several countries currently maintain regulatory lists. GHS classification criteria can be used to reclassify chemicals on lists, if desired. Existing lists, such as those provide by organizations that evaluate cancer hazards, could be used in conjunction with the GHS to promote harmonization.</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7</a:t>
            </a:fld>
            <a:endParaRPr lang="en-US"/>
          </a:p>
        </p:txBody>
      </p:sp>
    </p:spTree>
    <p:extLst>
      <p:ext uri="{BB962C8B-B14F-4D97-AF65-F5344CB8AC3E}">
        <p14:creationId xmlns:p14="http://schemas.microsoft.com/office/powerpoint/2010/main" val="2418529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ＭＳ Ｐゴシック" charset="0"/>
                <a:cs typeface="+mn-cs"/>
              </a:rPr>
              <a:t>The need for GHS labels and/or Safety Data Sheets is expected to vary by product category or stage in the chemical's lifecycle from research/production to end use. The sequence of lifecycle events is shown in Figure 2.2. For example, pharmaceuticals, food additives, cosmetics and pesticide residues in food will </a:t>
            </a:r>
            <a:r>
              <a:rPr lang="en-US" sz="1200" b="1" i="0" kern="1200" dirty="0" smtClean="0">
                <a:solidFill>
                  <a:schemeClr val="tx1"/>
                </a:solidFill>
                <a:effectLst/>
                <a:latin typeface="+mn-lt"/>
                <a:ea typeface="ＭＳ Ｐゴシック" charset="0"/>
                <a:cs typeface="+mn-cs"/>
              </a:rPr>
              <a:t>not</a:t>
            </a:r>
            <a:r>
              <a:rPr lang="en-US" sz="1200" b="0" i="0" kern="1200" dirty="0" smtClean="0">
                <a:solidFill>
                  <a:schemeClr val="tx1"/>
                </a:solidFill>
                <a:effectLst/>
                <a:latin typeface="+mn-lt"/>
                <a:ea typeface="ＭＳ Ｐゴシック" charset="0"/>
                <a:cs typeface="+mn-cs"/>
              </a:rPr>
              <a:t> be covered by the GHS at the point of consumption, but will be covered where workers may be exposed (workplaces), and in transport. Also, the medical use of human or veterinary pharmaceuticals is generally addressed in package inserts and is not part of existing hazard communication systems. Similarly, foods are generally not labeled under existing hazard communication systems. The exact requirements for labels and Safety Data Sheets will continue to be defined in national regulations. However, national requirements are expected to be consistent with the detailed discussion of scope provided in </a:t>
            </a:r>
            <a:r>
              <a:rPr lang="en-US" sz="1200" b="1" i="0" kern="1200" dirty="0" smtClean="0">
                <a:solidFill>
                  <a:schemeClr val="tx1"/>
                </a:solidFill>
                <a:effectLst/>
                <a:latin typeface="+mn-lt"/>
                <a:ea typeface="ＭＳ Ｐゴシック" charset="0"/>
                <a:cs typeface="+mn-cs"/>
              </a:rPr>
              <a:t>Chapter 1.1 of the GHS document</a:t>
            </a:r>
            <a:r>
              <a:rPr lang="en-US" sz="1200" b="0" i="0" kern="1200" dirty="0" smtClean="0">
                <a:solidFill>
                  <a:schemeClr val="tx1"/>
                </a:solidFill>
                <a:effectLst/>
                <a:latin typeface="+mn-lt"/>
                <a:ea typeface="ＭＳ Ｐゴシック" charset="0"/>
                <a:cs typeface="+mn-cs"/>
              </a:rPr>
              <a:t>.</a:t>
            </a:r>
            <a:r>
              <a:rPr lang="en-US" dirty="0" smtClean="0"/>
              <a:t/>
            </a:r>
            <a:br>
              <a:rPr lang="en-US" dirty="0" smtClean="0"/>
            </a:br>
            <a:r>
              <a:rPr lang="en-US" sz="1200" b="0" i="0" kern="1200" dirty="0" smtClean="0">
                <a:solidFill>
                  <a:schemeClr val="tx1"/>
                </a:solidFill>
                <a:effectLst/>
                <a:latin typeface="+mn-lt"/>
                <a:ea typeface="ＭＳ Ｐゴシック" charset="0"/>
                <a:cs typeface="+mn-cs"/>
              </a:rPr>
              <a:t> </a:t>
            </a:r>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8</a:t>
            </a:fld>
            <a:endParaRPr lang="en-US"/>
          </a:p>
        </p:txBody>
      </p:sp>
    </p:spTree>
    <p:extLst>
      <p:ext uri="{BB962C8B-B14F-4D97-AF65-F5344CB8AC3E}">
        <p14:creationId xmlns:p14="http://schemas.microsoft.com/office/powerpoint/2010/main" val="3086926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ＭＳ Ｐゴシック" charset="0"/>
                <a:cs typeface="+mn-cs"/>
              </a:rPr>
              <a:t>2.3 How will the GHS impact existing regulations?</a:t>
            </a:r>
            <a:r>
              <a:rPr lang="en-US" dirty="0" smtClean="0"/>
              <a:t/>
            </a:r>
            <a:br>
              <a:rPr lang="en-US" dirty="0" smtClean="0"/>
            </a:br>
            <a:r>
              <a:rPr lang="en-US" sz="1200" b="0" i="0" kern="1200" dirty="0" smtClean="0">
                <a:solidFill>
                  <a:schemeClr val="tx1"/>
                </a:solidFill>
                <a:effectLst/>
                <a:latin typeface="+mn-lt"/>
                <a:ea typeface="ＭＳ Ｐゴシック" charset="0"/>
                <a:cs typeface="+mn-cs"/>
              </a:rPr>
              <a:t>The GHS is a voluntary international system that imposes no binding treaty obligations on countries. To the extent that countries adopt the GHS into their systems, the regulatory changes would be binding for covered industries. For countries with existing systems, it is expected that the GHS components will be applied within the framework/infrastructure of existing hazard communication regulatory schemes. For example, exceptions and exemptions found in existing regulations would not be expected to change (e.g., transportation of limited quantities).</a:t>
            </a:r>
            <a:br>
              <a:rPr lang="en-US" sz="1200" b="0" i="0" kern="1200" dirty="0" smtClean="0">
                <a:solidFill>
                  <a:schemeClr val="tx1"/>
                </a:solidFill>
                <a:effectLst/>
                <a:latin typeface="+mn-lt"/>
                <a:ea typeface="ＭＳ Ｐゴシック" charset="0"/>
                <a:cs typeface="+mn-cs"/>
              </a:rPr>
            </a:br>
            <a:r>
              <a:rPr lang="en-US" sz="1200" b="0" i="0" kern="1200" dirty="0" smtClean="0">
                <a:solidFill>
                  <a:schemeClr val="tx1"/>
                </a:solidFill>
                <a:effectLst/>
                <a:latin typeface="+mn-lt"/>
                <a:ea typeface="ＭＳ Ｐゴシック" charset="0"/>
                <a:cs typeface="+mn-cs"/>
              </a:rPr>
              <a:t/>
            </a:r>
            <a:br>
              <a:rPr lang="en-US" sz="1200" b="0" i="0" kern="1200" dirty="0" smtClean="0">
                <a:solidFill>
                  <a:schemeClr val="tx1"/>
                </a:solidFill>
                <a:effectLst/>
                <a:latin typeface="+mn-lt"/>
                <a:ea typeface="ＭＳ Ｐゴシック" charset="0"/>
                <a:cs typeface="+mn-cs"/>
              </a:rPr>
            </a:br>
            <a:r>
              <a:rPr lang="en-US" sz="1200" b="1" i="1" kern="1200" dirty="0" smtClean="0">
                <a:solidFill>
                  <a:schemeClr val="tx1"/>
                </a:solidFill>
                <a:effectLst/>
                <a:latin typeface="+mn-lt"/>
                <a:ea typeface="ＭＳ Ｐゴシック" charset="0"/>
                <a:cs typeface="+mn-cs"/>
              </a:rPr>
              <a:t>However</a:t>
            </a:r>
            <a:r>
              <a:rPr lang="en-US" sz="1200" b="0" i="0" kern="1200" dirty="0" smtClean="0">
                <a:solidFill>
                  <a:schemeClr val="tx1"/>
                </a:solidFill>
                <a:effectLst/>
                <a:latin typeface="+mn-lt"/>
                <a:ea typeface="ＭＳ Ｐゴシック" charset="0"/>
                <a:cs typeface="+mn-cs"/>
              </a:rPr>
              <a:t>, the specific hazard criteria, classification processes, label elements and SDS requirements within an existing regulation will need to be modified to be consistent with the harmonized elements of the GHS. It is anticipated that </a:t>
            </a:r>
            <a:r>
              <a:rPr lang="en-US" sz="1200" b="1" i="0" kern="1200" dirty="0" smtClean="0">
                <a:solidFill>
                  <a:schemeClr val="tx1"/>
                </a:solidFill>
                <a:effectLst/>
                <a:latin typeface="+mn-lt"/>
                <a:ea typeface="ＭＳ Ｐゴシック" charset="0"/>
                <a:cs typeface="+mn-cs"/>
              </a:rPr>
              <a:t>ALL</a:t>
            </a:r>
            <a:r>
              <a:rPr lang="en-US" sz="1200" b="0" i="0" kern="1200" dirty="0" smtClean="0">
                <a:solidFill>
                  <a:schemeClr val="tx1"/>
                </a:solidFill>
                <a:effectLst/>
                <a:latin typeface="+mn-lt"/>
                <a:ea typeface="ＭＳ Ｐゴシック" charset="0"/>
                <a:cs typeface="+mn-cs"/>
              </a:rPr>
              <a:t> existing hazard communication systems will need to be changed in order to apply the GHS. For example, in the U.S. EPA and OSHA would be expected to require hazard pictograms/symbols on labels. Canada and the EU would be expected to adopt the GHS pictograms/symbols instead of those currently in use. The transport sector is expected to adopt the changed criteria (LD</a:t>
            </a:r>
            <a:r>
              <a:rPr lang="en-US" sz="1200" b="0" i="0" kern="1200" baseline="-25000" dirty="0" smtClean="0">
                <a:solidFill>
                  <a:schemeClr val="tx1"/>
                </a:solidFill>
                <a:effectLst/>
                <a:latin typeface="+mn-lt"/>
                <a:ea typeface="ＭＳ Ｐゴシック" charset="0"/>
                <a:cs typeface="+mn-cs"/>
              </a:rPr>
              <a:t>50</a:t>
            </a:r>
            <a:r>
              <a:rPr lang="en-US" sz="1200" b="0" i="0" kern="1200" dirty="0" smtClean="0">
                <a:solidFill>
                  <a:schemeClr val="tx1"/>
                </a:solidFill>
                <a:effectLst/>
                <a:latin typeface="+mn-lt"/>
                <a:ea typeface="ＭＳ Ｐゴシック" charset="0"/>
                <a:cs typeface="+mn-cs"/>
              </a:rPr>
              <a:t>/LC</a:t>
            </a:r>
            <a:r>
              <a:rPr lang="en-US" sz="1200" b="0" i="0" kern="1200" baseline="-25000" dirty="0" smtClean="0">
                <a:solidFill>
                  <a:schemeClr val="tx1"/>
                </a:solidFill>
                <a:effectLst/>
                <a:latin typeface="+mn-lt"/>
                <a:ea typeface="ＭＳ Ｐゴシック" charset="0"/>
                <a:cs typeface="+mn-cs"/>
              </a:rPr>
              <a:t>50</a:t>
            </a:r>
            <a:r>
              <a:rPr lang="en-US" sz="1200" b="0" i="0" kern="1200" dirty="0" smtClean="0">
                <a:solidFill>
                  <a:schemeClr val="tx1"/>
                </a:solidFill>
                <a:effectLst/>
                <a:latin typeface="+mn-lt"/>
                <a:ea typeface="ＭＳ Ｐゴシック" charset="0"/>
                <a:cs typeface="+mn-cs"/>
              </a:rPr>
              <a:t>) for the GHS Acute Toxicity Categories 1 - 3. OSHA HCS, WHMIS and the EU would all need to change their acute toxicity criteria.</a:t>
            </a:r>
            <a:br>
              <a:rPr lang="en-US" sz="1200" b="0" i="0" kern="1200" dirty="0" smtClean="0">
                <a:solidFill>
                  <a:schemeClr val="tx1"/>
                </a:solidFill>
                <a:effectLst/>
                <a:latin typeface="+mn-lt"/>
                <a:ea typeface="ＭＳ Ｐゴシック" charset="0"/>
                <a:cs typeface="+mn-cs"/>
              </a:rPr>
            </a:br>
            <a:r>
              <a:rPr lang="en-US" sz="1200" b="0" i="0" kern="1200" dirty="0" smtClean="0">
                <a:solidFill>
                  <a:schemeClr val="tx1"/>
                </a:solidFill>
                <a:effectLst/>
                <a:latin typeface="+mn-lt"/>
                <a:ea typeface="ＭＳ Ｐゴシック" charset="0"/>
                <a:cs typeface="+mn-cs"/>
              </a:rPr>
              <a:t/>
            </a:r>
            <a:br>
              <a:rPr lang="en-US" sz="1200" b="0" i="0" kern="1200" dirty="0" smtClean="0">
                <a:solidFill>
                  <a:schemeClr val="tx1"/>
                </a:solidFill>
                <a:effectLst/>
                <a:latin typeface="+mn-lt"/>
                <a:ea typeface="ＭＳ Ｐゴシック" charset="0"/>
                <a:cs typeface="+mn-cs"/>
              </a:rPr>
            </a:br>
            <a:r>
              <a:rPr lang="en-US" sz="1200" b="0" i="0" kern="1200" dirty="0" smtClean="0">
                <a:solidFill>
                  <a:schemeClr val="tx1"/>
                </a:solidFill>
                <a:effectLst/>
                <a:latin typeface="+mn-lt"/>
                <a:ea typeface="ＭＳ Ｐゴシック" charset="0"/>
                <a:cs typeface="+mn-cs"/>
              </a:rPr>
              <a:t>Test data already generated for the classification of chemicals under existing systems should be accepted when classifying these chemicals under the GHS, thereby avoiding duplicative testing and the unnecessary use of test animals.</a:t>
            </a:r>
          </a:p>
          <a:p>
            <a:endParaRPr lang="en-US" sz="1200" b="0" i="0" kern="1200" dirty="0" smtClean="0">
              <a:solidFill>
                <a:schemeClr val="tx1"/>
              </a:solidFill>
              <a:effectLst/>
              <a:latin typeface="+mn-lt"/>
              <a:ea typeface="ＭＳ Ｐゴシック" charset="0"/>
              <a:cs typeface="+mn-cs"/>
            </a:endParaRPr>
          </a:p>
          <a:p>
            <a:r>
              <a:rPr lang="en-US" sz="1200" b="1" i="0" kern="1200" dirty="0" smtClean="0">
                <a:solidFill>
                  <a:schemeClr val="tx1"/>
                </a:solidFill>
                <a:effectLst/>
                <a:latin typeface="+mn-lt"/>
                <a:ea typeface="ＭＳ Ｐゴシック" charset="0"/>
                <a:cs typeface="+mn-cs"/>
              </a:rPr>
              <a:t>2.4 What is meant by GHS Building Blocks?</a:t>
            </a:r>
            <a:r>
              <a:rPr lang="en-US" dirty="0" smtClean="0"/>
              <a:t/>
            </a:r>
            <a:br>
              <a:rPr lang="en-US" dirty="0" smtClean="0"/>
            </a:br>
            <a:r>
              <a:rPr lang="en-US" sz="1200" b="0" i="0" kern="1200" dirty="0" smtClean="0">
                <a:solidFill>
                  <a:schemeClr val="tx1"/>
                </a:solidFill>
                <a:effectLst/>
                <a:latin typeface="+mn-lt"/>
                <a:ea typeface="ＭＳ Ｐゴシック" charset="0"/>
                <a:cs typeface="+mn-cs"/>
              </a:rPr>
              <a:t>The GHS classification and communication requirements can be thought of as a collection of building blocks. In regulatory schemes, coverage and communication of hazards vary by the needs of target audiences/sectors. Accordingly, the GHS was designed to contain the hazard endpoints and communication tools necessary for application to known regulatory schemes.  The GHS is structured so that the appropriate elements for classification and communication, which address the target audiences, can be selected.</a:t>
            </a:r>
            <a:br>
              <a:rPr lang="en-US" sz="1200" b="0" i="0" kern="1200" dirty="0" smtClean="0">
                <a:solidFill>
                  <a:schemeClr val="tx1"/>
                </a:solidFill>
                <a:effectLst/>
                <a:latin typeface="+mn-lt"/>
                <a:ea typeface="ＭＳ Ｐゴシック" charset="0"/>
                <a:cs typeface="+mn-cs"/>
              </a:rPr>
            </a:br>
            <a:r>
              <a:rPr lang="en-US" sz="1200" b="0" i="0" kern="1200" dirty="0" smtClean="0">
                <a:solidFill>
                  <a:schemeClr val="tx1"/>
                </a:solidFill>
                <a:effectLst/>
                <a:latin typeface="+mn-lt"/>
                <a:ea typeface="ＭＳ Ｐゴシック" charset="0"/>
                <a:cs typeface="+mn-cs"/>
              </a:rPr>
              <a:t/>
            </a:r>
            <a:br>
              <a:rPr lang="en-US" sz="1200" b="0" i="0" kern="1200" dirty="0" smtClean="0">
                <a:solidFill>
                  <a:schemeClr val="tx1"/>
                </a:solidFill>
                <a:effectLst/>
                <a:latin typeface="+mn-lt"/>
                <a:ea typeface="ＭＳ Ｐゴシック" charset="0"/>
                <a:cs typeface="+mn-cs"/>
              </a:rPr>
            </a:br>
            <a:r>
              <a:rPr lang="en-US" sz="1200" b="0" i="0" kern="1200" dirty="0" smtClean="0">
                <a:solidFill>
                  <a:schemeClr val="tx1"/>
                </a:solidFill>
                <a:effectLst/>
                <a:latin typeface="+mn-lt"/>
                <a:ea typeface="ＭＳ Ｐゴシック" charset="0"/>
                <a:cs typeface="+mn-cs"/>
              </a:rPr>
              <a:t>The full range of harmonized elements is available to everyone, and should be used if a country or organization chooses to cover a certain effect when it adopts the GHS. The full range of these elements does not have to be adopted. Countries can determine which of the building blocks will be applied in different parts of their systems (consumer, workplace, transport, pesticides, etc.). For example, some options for implementing the GHS include:</a:t>
            </a:r>
            <a:r>
              <a:rPr lang="en-US" dirty="0" smtClean="0"/>
              <a:t/>
            </a:r>
            <a:br>
              <a:rPr lang="en-US" dirty="0" smtClean="0"/>
            </a:br>
            <a:r>
              <a:rPr lang="en-US" sz="1200" b="0" i="0" kern="1200" dirty="0" smtClean="0">
                <a:solidFill>
                  <a:schemeClr val="tx1"/>
                </a:solidFill>
                <a:effectLst/>
                <a:latin typeface="+mn-lt"/>
                <a:ea typeface="ＭＳ Ｐゴシック" charset="0"/>
                <a:cs typeface="+mn-cs"/>
              </a:rPr>
              <a:t>Not using a GHS class (e.g., cancer, hazardous to the aquatic environment, etc.);</a:t>
            </a:r>
          </a:p>
          <a:p>
            <a:r>
              <a:rPr lang="en-US" sz="1200" b="0" i="0" kern="1200" dirty="0" smtClean="0">
                <a:solidFill>
                  <a:schemeClr val="tx1"/>
                </a:solidFill>
                <a:effectLst/>
                <a:latin typeface="+mn-lt"/>
                <a:ea typeface="ＭＳ Ｐゴシック" charset="0"/>
                <a:cs typeface="+mn-cs"/>
              </a:rPr>
              <a:t>Not using a GHS category (normally at the beginning or end of a class, e.g., Acute Toxicity Cat. 5);</a:t>
            </a:r>
          </a:p>
          <a:p>
            <a:r>
              <a:rPr lang="en-US" sz="1200" b="0" i="0" kern="1200" dirty="0" smtClean="0">
                <a:solidFill>
                  <a:schemeClr val="tx1"/>
                </a:solidFill>
                <a:effectLst/>
                <a:latin typeface="+mn-lt"/>
                <a:ea typeface="ＭＳ Ｐゴシック" charset="0"/>
                <a:cs typeface="+mn-cs"/>
              </a:rPr>
              <a:t>Combining categories (e.g., Acute Toxicity Cat.# 1 and Cat.# 2; Skin Corrosion Cat.1A, 1B and 1C).</a:t>
            </a:r>
          </a:p>
          <a:p>
            <a:r>
              <a:rPr lang="en-US" sz="1200" b="1" i="0" kern="1200" dirty="0" smtClean="0">
                <a:solidFill>
                  <a:schemeClr val="tx1"/>
                </a:solidFill>
                <a:effectLst/>
                <a:latin typeface="+mn-lt"/>
                <a:ea typeface="ＭＳ Ｐゴシック" charset="0"/>
                <a:cs typeface="+mn-cs"/>
              </a:rPr>
              <a:t>2.5 How should the GHS Building Blocks by applied?</a:t>
            </a:r>
            <a:r>
              <a:rPr lang="en-US" dirty="0" smtClean="0"/>
              <a:t/>
            </a:r>
            <a:br>
              <a:rPr lang="en-US" dirty="0" smtClean="0"/>
            </a:br>
            <a:r>
              <a:rPr lang="en-US" sz="1200" b="0" i="0" kern="1200" dirty="0" smtClean="0">
                <a:solidFill>
                  <a:schemeClr val="tx1"/>
                </a:solidFill>
                <a:effectLst/>
                <a:latin typeface="+mn-lt"/>
                <a:ea typeface="ＭＳ Ｐゴシック" charset="0"/>
                <a:cs typeface="+mn-cs"/>
              </a:rPr>
              <a:t>Appropriate implementation of the GHS means that the hazards covered by a Competent Authority (CA) are covered consistently with the GHS criteria and requirements.  The EPA, Health Canada and OSHA are examples of Competent Authorities. Competent Authorities will decide how to apply the various elements of the GHS based on the CA needs and the needs of target audiences.</a:t>
            </a:r>
            <a:br>
              <a:rPr lang="en-US" sz="1200" b="0" i="0" kern="1200" dirty="0" smtClean="0">
                <a:solidFill>
                  <a:schemeClr val="tx1"/>
                </a:solidFill>
                <a:effectLst/>
                <a:latin typeface="+mn-lt"/>
                <a:ea typeface="ＭＳ Ｐゴシック" charset="0"/>
                <a:cs typeface="+mn-cs"/>
              </a:rPr>
            </a:br>
            <a:r>
              <a:rPr lang="en-US" sz="1200" b="0" i="0" kern="1200" dirty="0" smtClean="0">
                <a:solidFill>
                  <a:schemeClr val="tx1"/>
                </a:solidFill>
                <a:effectLst/>
                <a:latin typeface="+mn-lt"/>
                <a:ea typeface="ＭＳ Ｐゴシック" charset="0"/>
                <a:cs typeface="+mn-cs"/>
              </a:rPr>
              <a:t/>
            </a:r>
            <a:br>
              <a:rPr lang="en-US" sz="1200" b="0" i="0" kern="1200" dirty="0" smtClean="0">
                <a:solidFill>
                  <a:schemeClr val="tx1"/>
                </a:solidFill>
                <a:effectLst/>
                <a:latin typeface="+mn-lt"/>
                <a:ea typeface="ＭＳ Ｐゴシック" charset="0"/>
                <a:cs typeface="+mn-cs"/>
              </a:rPr>
            </a:br>
            <a:r>
              <a:rPr lang="en-US" sz="1200" b="0" i="0" kern="1200" dirty="0" smtClean="0">
                <a:solidFill>
                  <a:schemeClr val="tx1"/>
                </a:solidFill>
                <a:effectLst/>
                <a:latin typeface="+mn-lt"/>
                <a:ea typeface="ＭＳ Ｐゴシック" charset="0"/>
                <a:cs typeface="+mn-cs"/>
              </a:rPr>
              <a:t>When a regulatory scheme covers something that is in the GHS, and implements the GHS, that coverage should be consistent. Once an endpoint and subclasses are selected, as needed, the GHS classification criteria, assigned label elements and SDS provisions should be followed as specified in the GHS. If a regulatory system covers carcinogenicity, for example, it should follow the harmonized classification scheme, the harmonized label elements and, where appropriate, the SDS. Figure 2.3 shows some of the hazard endpoint/subcategory and hazard communication building block choices for the transport, workplace, consumer and pesticide sectors.</a:t>
            </a:r>
            <a:endParaRPr lang="en-US"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9</a:t>
            </a:fld>
            <a:endParaRPr lang="en-US"/>
          </a:p>
        </p:txBody>
      </p:sp>
    </p:spTree>
    <p:extLst>
      <p:ext uri="{BB962C8B-B14F-4D97-AF65-F5344CB8AC3E}">
        <p14:creationId xmlns:p14="http://schemas.microsoft.com/office/powerpoint/2010/main" val="3086926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ＭＳ Ｐゴシック" charset="0"/>
                <a:cs typeface="+mn-cs"/>
              </a:rPr>
              <a:t>2.5.1 Transport</a:t>
            </a:r>
            <a:r>
              <a:rPr lang="en-US" dirty="0" smtClean="0"/>
              <a:t/>
            </a:r>
            <a:br>
              <a:rPr lang="en-US" dirty="0" smtClean="0"/>
            </a:br>
            <a:r>
              <a:rPr lang="en-US" sz="1200" b="0" i="0" kern="1200" dirty="0" smtClean="0">
                <a:solidFill>
                  <a:schemeClr val="tx1"/>
                </a:solidFill>
                <a:effectLst/>
                <a:latin typeface="+mn-lt"/>
                <a:ea typeface="ＭＳ Ｐゴシック" charset="0"/>
                <a:cs typeface="+mn-cs"/>
              </a:rPr>
              <a:t>For transport, it is expected that application of the GHS will be similar to application of current transport requirements. GHS physical, acute and environmental hazard criteria are expected to be adopted in the transport sector.</a:t>
            </a:r>
          </a:p>
          <a:p>
            <a:r>
              <a:rPr lang="en-US" sz="1200" b="0" i="0" kern="1200" dirty="0" smtClean="0">
                <a:solidFill>
                  <a:schemeClr val="tx1"/>
                </a:solidFill>
                <a:effectLst/>
                <a:latin typeface="+mn-lt"/>
                <a:ea typeface="ＭＳ Ｐゴシック" charset="0"/>
                <a:cs typeface="+mn-cs"/>
              </a:rPr>
              <a:t>Containers of dangerous goods will have pictograms that address acute toxicity, physical hazards, and environmental hazards.</a:t>
            </a:r>
          </a:p>
          <a:p>
            <a:r>
              <a:rPr lang="en-US" sz="1200" b="0" i="0" kern="1200" dirty="0" smtClean="0">
                <a:solidFill>
                  <a:schemeClr val="tx1"/>
                </a:solidFill>
                <a:effectLst/>
                <a:latin typeface="+mn-lt"/>
                <a:ea typeface="ＭＳ Ｐゴシック" charset="0"/>
                <a:cs typeface="+mn-cs"/>
              </a:rPr>
              <a:t>GHS hazard communication elements such as signal words, hazard statements and SDS are not expected to be adopted in the transport sector.</a:t>
            </a:r>
          </a:p>
          <a:p>
            <a:r>
              <a:rPr lang="en-US" sz="1200" b="1" i="0" kern="1200" dirty="0" smtClean="0">
                <a:solidFill>
                  <a:schemeClr val="tx1"/>
                </a:solidFill>
                <a:effectLst/>
                <a:latin typeface="+mn-lt"/>
                <a:ea typeface="ＭＳ Ｐゴシック" charset="0"/>
                <a:cs typeface="+mn-cs"/>
              </a:rPr>
              <a:t>2.5.2 Workplace</a:t>
            </a:r>
            <a:r>
              <a:rPr lang="en-US" dirty="0" smtClean="0"/>
              <a:t/>
            </a:r>
            <a:br>
              <a:rPr lang="en-US" dirty="0" smtClean="0"/>
            </a:br>
            <a:r>
              <a:rPr lang="en-US" sz="1200" b="0" i="0" kern="1200" dirty="0" smtClean="0">
                <a:solidFill>
                  <a:schemeClr val="tx1"/>
                </a:solidFill>
                <a:effectLst/>
                <a:latin typeface="+mn-lt"/>
                <a:ea typeface="ＭＳ Ｐゴシック" charset="0"/>
                <a:cs typeface="+mn-cs"/>
              </a:rPr>
              <a:t>In the workplace, it is expected that most of the GHS elements will be adopted, including;·GHS physical and health hazard criteria, as appropriate;</a:t>
            </a:r>
          </a:p>
          <a:p>
            <a:r>
              <a:rPr lang="en-US" sz="1200" b="0" i="0" kern="1200" dirty="0" smtClean="0">
                <a:solidFill>
                  <a:schemeClr val="tx1"/>
                </a:solidFill>
                <a:effectLst/>
                <a:latin typeface="+mn-lt"/>
                <a:ea typeface="ＭＳ Ｐゴシック" charset="0"/>
                <a:cs typeface="+mn-cs"/>
              </a:rPr>
              <a:t>Labels that have the harmonized core information under the GHS (signal words, hazard statements and symbols, etc.);</a:t>
            </a:r>
          </a:p>
          <a:p>
            <a:r>
              <a:rPr lang="en-US" sz="1200" b="0" i="0" kern="1200" dirty="0" smtClean="0">
                <a:solidFill>
                  <a:schemeClr val="tx1"/>
                </a:solidFill>
                <a:effectLst/>
                <a:latin typeface="+mn-lt"/>
                <a:ea typeface="ＭＳ Ｐゴシック" charset="0"/>
                <a:cs typeface="+mn-cs"/>
              </a:rPr>
              <a:t>Safety Data Sheets;</a:t>
            </a:r>
          </a:p>
          <a:p>
            <a:r>
              <a:rPr lang="en-US" sz="1200" b="0" i="0" kern="1200" dirty="0" smtClean="0">
                <a:solidFill>
                  <a:schemeClr val="tx1"/>
                </a:solidFill>
                <a:effectLst/>
                <a:latin typeface="+mn-lt"/>
                <a:ea typeface="ＭＳ Ｐゴシック" charset="0"/>
                <a:cs typeface="+mn-cs"/>
              </a:rPr>
              <a:t>Employee training to help ensure effective communication is also anticipated;</a:t>
            </a:r>
          </a:p>
          <a:p>
            <a:r>
              <a:rPr lang="en-US" sz="1200" b="0" i="0" kern="1200" dirty="0" smtClean="0">
                <a:solidFill>
                  <a:schemeClr val="tx1"/>
                </a:solidFill>
                <a:effectLst/>
                <a:latin typeface="+mn-lt"/>
                <a:ea typeface="ＭＳ Ｐゴシック" charset="0"/>
                <a:cs typeface="+mn-cs"/>
              </a:rPr>
              <a:t>All workplace systems may not have the jurisdiction to adopt environmental hazards.</a:t>
            </a:r>
            <a:r>
              <a:rPr lang="en-US" dirty="0" smtClean="0"/>
              <a:t/>
            </a:r>
            <a:br>
              <a:rPr lang="en-US" dirty="0" smtClean="0"/>
            </a:br>
            <a:r>
              <a:rPr lang="en-US" dirty="0" smtClean="0"/>
              <a:t/>
            </a:r>
            <a:br>
              <a:rPr lang="en-US" dirty="0" smtClean="0"/>
            </a:br>
            <a:r>
              <a:rPr lang="en-US" sz="1200" b="1" i="0" kern="1200" dirty="0" smtClean="0">
                <a:solidFill>
                  <a:schemeClr val="tx1"/>
                </a:solidFill>
                <a:effectLst/>
                <a:latin typeface="+mn-lt"/>
                <a:ea typeface="ＭＳ Ｐゴシック" charset="0"/>
                <a:cs typeface="+mn-cs"/>
              </a:rPr>
              <a:t>2.5.3 Consumer</a:t>
            </a:r>
            <a:r>
              <a:rPr lang="en-US" sz="1200" b="0" i="0" kern="1200" dirty="0" smtClean="0">
                <a:solidFill>
                  <a:schemeClr val="tx1"/>
                </a:solidFill>
                <a:effectLst/>
                <a:latin typeface="+mn-lt"/>
                <a:ea typeface="ＭＳ Ｐゴシック" charset="0"/>
                <a:cs typeface="+mn-cs"/>
              </a:rPr>
              <a:t> </a:t>
            </a:r>
            <a:br>
              <a:rPr lang="en-US" sz="1200" b="0" i="0" kern="1200" dirty="0" smtClean="0">
                <a:solidFill>
                  <a:schemeClr val="tx1"/>
                </a:solidFill>
                <a:effectLst/>
                <a:latin typeface="+mn-lt"/>
                <a:ea typeface="ＭＳ Ｐゴシック" charset="0"/>
                <a:cs typeface="+mn-cs"/>
              </a:rPr>
            </a:br>
            <a:r>
              <a:rPr lang="en-US" sz="1200" b="0" i="0" kern="1200" dirty="0" smtClean="0">
                <a:solidFill>
                  <a:schemeClr val="tx1"/>
                </a:solidFill>
                <a:effectLst/>
                <a:latin typeface="+mn-lt"/>
                <a:ea typeface="ＭＳ Ｐゴシック" charset="0"/>
                <a:cs typeface="+mn-cs"/>
              </a:rPr>
              <a:t>For the consumer sector, it is expected that labels will be the primary focus of GHS </a:t>
            </a:r>
            <a:r>
              <a:rPr lang="en-US" sz="1200" b="0" i="0" kern="1200" dirty="0" err="1" smtClean="0">
                <a:solidFill>
                  <a:schemeClr val="tx1"/>
                </a:solidFill>
                <a:effectLst/>
                <a:latin typeface="+mn-lt"/>
                <a:ea typeface="ＭＳ Ｐゴシック" charset="0"/>
                <a:cs typeface="+mn-cs"/>
              </a:rPr>
              <a:t>application.·The</a:t>
            </a:r>
            <a:r>
              <a:rPr lang="en-US" sz="1200" b="0" i="0" kern="1200" dirty="0" smtClean="0">
                <a:solidFill>
                  <a:schemeClr val="tx1"/>
                </a:solidFill>
                <a:effectLst/>
                <a:latin typeface="+mn-lt"/>
                <a:ea typeface="ＭＳ Ｐゴシック" charset="0"/>
                <a:cs typeface="+mn-cs"/>
              </a:rPr>
              <a:t> appropriate GHS hazard criteria are expected to be adopted;</a:t>
            </a:r>
          </a:p>
          <a:p>
            <a:r>
              <a:rPr lang="en-US" sz="1200" b="0" i="0" kern="1200" dirty="0" smtClean="0">
                <a:solidFill>
                  <a:schemeClr val="tx1"/>
                </a:solidFill>
                <a:effectLst/>
                <a:latin typeface="+mn-lt"/>
                <a:ea typeface="ＭＳ Ｐゴシック" charset="0"/>
                <a:cs typeface="+mn-cs"/>
              </a:rPr>
              <a:t>These labels will include the core elements of the GHS (signal words, hazard statements and symbols, etc.), subject to some sector-specific considerations in certain systems (e.g., risk-based labelling).</a:t>
            </a:r>
          </a:p>
          <a:p>
            <a:r>
              <a:rPr lang="en-US" dirty="0" smtClean="0"/>
              <a:t/>
            </a:r>
            <a:br>
              <a:rPr lang="en-US" dirty="0" smtClean="0"/>
            </a:br>
            <a:r>
              <a:rPr lang="en-US" sz="1200" b="1" i="0" kern="1200" dirty="0" smtClean="0">
                <a:solidFill>
                  <a:schemeClr val="tx1"/>
                </a:solidFill>
                <a:effectLst/>
                <a:latin typeface="+mn-lt"/>
                <a:ea typeface="ＭＳ Ｐゴシック" charset="0"/>
                <a:cs typeface="+mn-cs"/>
              </a:rPr>
              <a:t>2.5.4 Pesticides</a:t>
            </a:r>
            <a:r>
              <a:rPr lang="en-US" sz="1200" b="0" i="0" kern="1200" dirty="0" smtClean="0">
                <a:solidFill>
                  <a:schemeClr val="tx1"/>
                </a:solidFill>
                <a:effectLst/>
                <a:latin typeface="+mn-lt"/>
                <a:ea typeface="ＭＳ Ｐゴシック" charset="0"/>
                <a:cs typeface="+mn-cs"/>
              </a:rPr>
              <a:t> </a:t>
            </a:r>
            <a:br>
              <a:rPr lang="en-US" sz="1200" b="0" i="0" kern="1200" dirty="0" smtClean="0">
                <a:solidFill>
                  <a:schemeClr val="tx1"/>
                </a:solidFill>
                <a:effectLst/>
                <a:latin typeface="+mn-lt"/>
                <a:ea typeface="ＭＳ Ｐゴシック" charset="0"/>
                <a:cs typeface="+mn-cs"/>
              </a:rPr>
            </a:br>
            <a:r>
              <a:rPr lang="en-US" sz="1200" b="0" i="0" kern="1200" dirty="0" smtClean="0">
                <a:solidFill>
                  <a:schemeClr val="tx1"/>
                </a:solidFill>
                <a:effectLst/>
                <a:latin typeface="+mn-lt"/>
                <a:ea typeface="ＭＳ Ｐゴシック" charset="0"/>
                <a:cs typeface="+mn-cs"/>
              </a:rPr>
              <a:t>For pesticides, it is expected that the GHS will be </a:t>
            </a:r>
            <a:r>
              <a:rPr lang="en-US" sz="1200" b="0" i="0" kern="1200" dirty="0" err="1" smtClean="0">
                <a:solidFill>
                  <a:schemeClr val="tx1"/>
                </a:solidFill>
                <a:effectLst/>
                <a:latin typeface="+mn-lt"/>
                <a:ea typeface="ＭＳ Ｐゴシック" charset="0"/>
                <a:cs typeface="+mn-cs"/>
              </a:rPr>
              <a:t>adopted.The</a:t>
            </a:r>
            <a:r>
              <a:rPr lang="en-US" sz="1200" b="0" i="0" kern="1200" dirty="0" smtClean="0">
                <a:solidFill>
                  <a:schemeClr val="tx1"/>
                </a:solidFill>
                <a:effectLst/>
                <a:latin typeface="+mn-lt"/>
                <a:ea typeface="ＭＳ Ｐゴシック" charset="0"/>
                <a:cs typeface="+mn-cs"/>
              </a:rPr>
              <a:t> appropriate GHS hazard criteria are expected to be adopted;</a:t>
            </a:r>
          </a:p>
          <a:p>
            <a:r>
              <a:rPr lang="en-US" sz="1200" b="0" i="0" kern="1200" dirty="0" smtClean="0">
                <a:solidFill>
                  <a:schemeClr val="tx1"/>
                </a:solidFill>
                <a:effectLst/>
                <a:latin typeface="+mn-lt"/>
                <a:ea typeface="ＭＳ Ｐゴシック" charset="0"/>
                <a:cs typeface="+mn-cs"/>
              </a:rPr>
              <a:t>Pesticide labels will include the core elements of the GHS (signal words, hazard statements and symbols, etc.), subject to some sector-specific considerations in certain systems.</a:t>
            </a:r>
          </a:p>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10</a:t>
            </a:fld>
            <a:endParaRPr lang="en-US"/>
          </a:p>
        </p:txBody>
      </p:sp>
    </p:spTree>
    <p:extLst>
      <p:ext uri="{BB962C8B-B14F-4D97-AF65-F5344CB8AC3E}">
        <p14:creationId xmlns:p14="http://schemas.microsoft.com/office/powerpoint/2010/main" val="3086926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fld id="{794FA1AB-2A3B-974A-BE3E-BCDC353105CE}"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664552422"/>
      </p:ext>
    </p:extLst>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2E6C9014-F517-E942-9DD3-257AE566C658}"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722052590"/>
      </p:ext>
    </p:extLst>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3EFB17AD-E348-F943-A81D-62142CA2DF71}"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06100693"/>
      </p:ext>
    </p:extLst>
  </p:cSld>
  <p:clrMapOvr>
    <a:masterClrMapping/>
  </p:clrMapOvr>
  <p:transition>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9050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0005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ln/>
        </p:spPr>
        <p:txBody>
          <a:bodyPr/>
          <a:lstStyle>
            <a:lvl1pPr>
              <a:defRPr/>
            </a:lvl1pPr>
          </a:lstStyle>
          <a:p>
            <a:fld id="{59D10C6D-489D-414F-9192-522908BB38FE}" type="slidenum">
              <a:rPr lang="en-US"/>
              <a:pPr/>
              <a:t>‹#›</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616340178"/>
      </p:ext>
    </p:extLst>
  </p:cSld>
  <p:clrMapOvr>
    <a:masterClrMapping/>
  </p:clrMapOvr>
  <p:transition>
    <p:cover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2400">
              <a:latin typeface="Times New Roman" pitchFamily="18"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2400">
              <a:latin typeface="Times New Roman" pitchFamily="18"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97285"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pPr lvl="0"/>
            <a:r>
              <a:rPr lang="en-US" noProof="0" smtClean="0"/>
              <a:t>Click to edit Master title style</a:t>
            </a:r>
          </a:p>
        </p:txBody>
      </p:sp>
      <p:sp>
        <p:nvSpPr>
          <p:cNvPr id="97286"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pPr lvl="0"/>
            <a:r>
              <a:rPr lang="en-US" noProof="0" smtClean="0"/>
              <a:t>Click to edit Master subtitle style</a:t>
            </a:r>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fld id="{63B3BF0B-D3E2-454E-B4BF-47C419FCA92A}" type="slidenum">
              <a:rPr lang="en-US" smtClean="0"/>
              <a:pPr/>
              <a:t>‹#›</a:t>
            </a:fld>
            <a:endParaRPr lang="en-US"/>
          </a:p>
        </p:txBody>
      </p:sp>
    </p:spTree>
    <p:extLst>
      <p:ext uri="{BB962C8B-B14F-4D97-AF65-F5344CB8AC3E}">
        <p14:creationId xmlns:p14="http://schemas.microsoft.com/office/powerpoint/2010/main" val="463708841"/>
      </p:ext>
    </p:extLst>
  </p:cSld>
  <p:clrMapOvr>
    <a:masterClrMapping/>
  </p:clrMapOvr>
  <p:transition>
    <p:cover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202D0B-5B67-A544-811C-0B31CB4ACC46}" type="slidenum">
              <a:rPr lang="en-US" smtClean="0"/>
              <a:pPr/>
              <a:t>‹#›</a:t>
            </a:fld>
            <a:endParaRPr lang="en-US"/>
          </a:p>
        </p:txBody>
      </p:sp>
    </p:spTree>
    <p:extLst>
      <p:ext uri="{BB962C8B-B14F-4D97-AF65-F5344CB8AC3E}">
        <p14:creationId xmlns:p14="http://schemas.microsoft.com/office/powerpoint/2010/main" val="4081509660"/>
      </p:ext>
    </p:extLst>
  </p:cSld>
  <p:clrMapOvr>
    <a:masterClrMapping/>
  </p:clrMapOvr>
  <p:transition>
    <p:cover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431226C-5E48-5B46-9DEE-68F187FCAF13}" type="slidenum">
              <a:rPr lang="en-US" smtClean="0"/>
              <a:pPr/>
              <a:t>‹#›</a:t>
            </a:fld>
            <a:endParaRPr lang="en-US"/>
          </a:p>
        </p:txBody>
      </p:sp>
    </p:spTree>
    <p:extLst>
      <p:ext uri="{BB962C8B-B14F-4D97-AF65-F5344CB8AC3E}">
        <p14:creationId xmlns:p14="http://schemas.microsoft.com/office/powerpoint/2010/main" val="2097970152"/>
      </p:ext>
    </p:extLst>
  </p:cSld>
  <p:clrMapOvr>
    <a:masterClrMapping/>
  </p:clrMapOvr>
  <p:transition>
    <p:cover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5E5F78B-7F46-4844-B26A-81E3821F0E17}" type="slidenum">
              <a:rPr lang="en-US" smtClean="0"/>
              <a:pPr/>
              <a:t>‹#›</a:t>
            </a:fld>
            <a:endParaRPr lang="en-US"/>
          </a:p>
        </p:txBody>
      </p:sp>
    </p:spTree>
    <p:extLst>
      <p:ext uri="{BB962C8B-B14F-4D97-AF65-F5344CB8AC3E}">
        <p14:creationId xmlns:p14="http://schemas.microsoft.com/office/powerpoint/2010/main" val="4007078122"/>
      </p:ext>
    </p:extLst>
  </p:cSld>
  <p:clrMapOvr>
    <a:masterClrMapping/>
  </p:clrMapOvr>
  <p:transition>
    <p:cover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2FA1D05-CFC2-444E-969D-7CDD9A9FF9F9}" type="slidenum">
              <a:rPr lang="en-US" smtClean="0"/>
              <a:pPr/>
              <a:t>‹#›</a:t>
            </a:fld>
            <a:endParaRPr lang="en-US"/>
          </a:p>
        </p:txBody>
      </p:sp>
    </p:spTree>
    <p:extLst>
      <p:ext uri="{BB962C8B-B14F-4D97-AF65-F5344CB8AC3E}">
        <p14:creationId xmlns:p14="http://schemas.microsoft.com/office/powerpoint/2010/main" val="2825928428"/>
      </p:ext>
    </p:extLst>
  </p:cSld>
  <p:clrMapOvr>
    <a:masterClrMapping/>
  </p:clrMapOvr>
  <p:transition>
    <p:cover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28070D4-AC35-D841-A794-B4FA40E354E4}" type="slidenum">
              <a:rPr lang="en-US" smtClean="0"/>
              <a:pPr/>
              <a:t>‹#›</a:t>
            </a:fld>
            <a:endParaRPr lang="en-US"/>
          </a:p>
        </p:txBody>
      </p:sp>
    </p:spTree>
    <p:extLst>
      <p:ext uri="{BB962C8B-B14F-4D97-AF65-F5344CB8AC3E}">
        <p14:creationId xmlns:p14="http://schemas.microsoft.com/office/powerpoint/2010/main" val="3595033161"/>
      </p:ext>
    </p:extLst>
  </p:cSld>
  <p:clrMapOvr>
    <a:masterClrMapping/>
  </p:clrMapOvr>
  <p:transition>
    <p:cover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D4DFB05-5377-414E-87CE-BF8C60D953FB}" type="slidenum">
              <a:rPr lang="en-US" smtClean="0"/>
              <a:pPr/>
              <a:t>‹#›</a:t>
            </a:fld>
            <a:endParaRPr lang="en-US"/>
          </a:p>
        </p:txBody>
      </p:sp>
    </p:spTree>
    <p:extLst>
      <p:ext uri="{BB962C8B-B14F-4D97-AF65-F5344CB8AC3E}">
        <p14:creationId xmlns:p14="http://schemas.microsoft.com/office/powerpoint/2010/main" val="3656265032"/>
      </p:ext>
    </p:extLst>
  </p:cSld>
  <p:clrMapOvr>
    <a:masterClrMapping/>
  </p:clrMapOvr>
  <p:transition>
    <p:cover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088A5E05-845D-0D40-AF22-2692DC8B90A3}"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679208840"/>
      </p:ext>
    </p:extLst>
  </p:cSld>
  <p:clrMapOvr>
    <a:masterClrMapping/>
  </p:clrMapOvr>
  <p:transition>
    <p:cover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C891C4F-900C-BC4A-80FE-4E355A83FEEB}" type="slidenum">
              <a:rPr lang="en-US" smtClean="0"/>
              <a:pPr/>
              <a:t>‹#›</a:t>
            </a:fld>
            <a:endParaRPr lang="en-US"/>
          </a:p>
        </p:txBody>
      </p:sp>
    </p:spTree>
    <p:extLst>
      <p:ext uri="{BB962C8B-B14F-4D97-AF65-F5344CB8AC3E}">
        <p14:creationId xmlns:p14="http://schemas.microsoft.com/office/powerpoint/2010/main" val="795826605"/>
      </p:ext>
    </p:extLst>
  </p:cSld>
  <p:clrMapOvr>
    <a:masterClrMapping/>
  </p:clrMapOvr>
  <p:transition>
    <p:cover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DC315E5-28F8-9040-B9A2-AA4D35E39280}" type="slidenum">
              <a:rPr lang="en-US" smtClean="0"/>
              <a:pPr/>
              <a:t>‹#›</a:t>
            </a:fld>
            <a:endParaRPr lang="en-US"/>
          </a:p>
        </p:txBody>
      </p:sp>
    </p:spTree>
    <p:extLst>
      <p:ext uri="{BB962C8B-B14F-4D97-AF65-F5344CB8AC3E}">
        <p14:creationId xmlns:p14="http://schemas.microsoft.com/office/powerpoint/2010/main" val="3003324778"/>
      </p:ext>
    </p:extLst>
  </p:cSld>
  <p:clrMapOvr>
    <a:masterClrMapping/>
  </p:clrMapOvr>
  <p:transition>
    <p:cover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5C5CE77-C305-1F4D-B1F2-75AF061849B8}" type="slidenum">
              <a:rPr lang="en-US" smtClean="0"/>
              <a:pPr/>
              <a:t>‹#›</a:t>
            </a:fld>
            <a:endParaRPr lang="en-US"/>
          </a:p>
        </p:txBody>
      </p:sp>
    </p:spTree>
    <p:extLst>
      <p:ext uri="{BB962C8B-B14F-4D97-AF65-F5344CB8AC3E}">
        <p14:creationId xmlns:p14="http://schemas.microsoft.com/office/powerpoint/2010/main" val="1769786724"/>
      </p:ext>
    </p:extLst>
  </p:cSld>
  <p:clrMapOvr>
    <a:masterClrMapping/>
  </p:clrMapOvr>
  <p:transition>
    <p:cover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F284047-78B0-8D43-B9A0-01F67AC846AF}" type="slidenum">
              <a:rPr lang="en-US" smtClean="0"/>
              <a:pPr/>
              <a:t>‹#›</a:t>
            </a:fld>
            <a:endParaRPr lang="en-US"/>
          </a:p>
        </p:txBody>
      </p:sp>
    </p:spTree>
    <p:extLst>
      <p:ext uri="{BB962C8B-B14F-4D97-AF65-F5344CB8AC3E}">
        <p14:creationId xmlns:p14="http://schemas.microsoft.com/office/powerpoint/2010/main" val="1359393162"/>
      </p:ext>
    </p:extLst>
  </p:cSld>
  <p:clrMapOvr>
    <a:masterClrMapping/>
  </p:clrMapOvr>
  <p:transition>
    <p:cover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98E24D7-9340-1F43-B564-1D7951EEF10F}" type="slidenum">
              <a:rPr lang="en-US" smtClean="0"/>
              <a:pPr/>
              <a:t>‹#›</a:t>
            </a:fld>
            <a:endParaRPr lang="en-US"/>
          </a:p>
        </p:txBody>
      </p:sp>
    </p:spTree>
    <p:extLst>
      <p:ext uri="{BB962C8B-B14F-4D97-AF65-F5344CB8AC3E}">
        <p14:creationId xmlns:p14="http://schemas.microsoft.com/office/powerpoint/2010/main" val="3587983312"/>
      </p:ext>
    </p:extLst>
  </p:cSld>
  <p:clrMapOvr>
    <a:masterClrMapping/>
  </p:clrMapOvr>
  <p:transition>
    <p:cover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fld id="{A0222560-6B44-C143-8977-E52049FD2519}"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325890016"/>
      </p:ext>
    </p:extLst>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fld id="{532BFCA1-B30B-0846-82A8-884F738D2FFC}"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558922170"/>
      </p:ext>
    </p:extLst>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fld id="{9A6CB2F3-A13E-E248-9D93-CF41EC8D7CF8}" type="slidenum">
              <a:rPr lang="en-US"/>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057856312"/>
      </p:ext>
    </p:extLst>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fld id="{DF3B4693-0862-5E4B-B447-8B9184D84563}" type="slidenum">
              <a:rPr lang="en-US"/>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453029191"/>
      </p:ext>
    </p:extLst>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65D5BC8A-D27A-404E-B32C-BB4F669789A4}" type="slidenum">
              <a:rPr lang="en-US"/>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509190939"/>
      </p:ext>
    </p:extLst>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fld id="{85426540-6758-5641-B51E-0F0F9FC4133C}" type="slidenum">
              <a:rPr lang="en-US"/>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endParaRPr lang="en-US"/>
          </a:p>
        </p:txBody>
      </p:sp>
    </p:spTree>
    <p:extLst>
      <p:ext uri="{BB962C8B-B14F-4D97-AF65-F5344CB8AC3E}">
        <p14:creationId xmlns:p14="http://schemas.microsoft.com/office/powerpoint/2010/main" val="3804410821"/>
      </p:ext>
    </p:extLst>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22D3D404-FBE2-264E-BE5A-16315A10525D}"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447164243"/>
      </p:ext>
    </p:extLst>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2051"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a:solidFill>
                  <a:srgbClr val="FFFFFF"/>
                </a:solidFill>
              </a:defRPr>
            </a:lvl1pPr>
          </a:lstStyle>
          <a:p>
            <a:fld id="{8F808998-ABCB-1746-8679-9CAADDB490A7}" type="slidenum">
              <a:rPr lang="en-US"/>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ea typeface="+mn-ea"/>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ea typeface="+mn-ea"/>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ransition>
    <p:cover dir="r"/>
  </p:transition>
  <p:timing>
    <p:tnLst>
      <p:par>
        <p:cTn id="1" dur="indefinite" restart="never" nodeType="tmRoot"/>
      </p:par>
    </p:tnLst>
  </p:timing>
  <p:txStyles>
    <p:titleStyle>
      <a:lvl1pPr algn="l" rtl="0" eaLnBrk="0" fontAlgn="base" hangingPunct="0">
        <a:spcBef>
          <a:spcPct val="0"/>
        </a:spcBef>
        <a:spcAft>
          <a:spcPct val="0"/>
        </a:spcAft>
        <a:defRPr sz="4600" kern="1200" spc="-100">
          <a:solidFill>
            <a:schemeClr val="tx2"/>
          </a:solidFill>
          <a:latin typeface="+mj-lt"/>
          <a:ea typeface="ＭＳ Ｐゴシック" charset="0"/>
          <a:cs typeface="+mj-cs"/>
        </a:defRPr>
      </a:lvl1pPr>
      <a:lvl2pPr algn="l" rtl="0" eaLnBrk="0" fontAlgn="base" hangingPunct="0">
        <a:spcBef>
          <a:spcPct val="0"/>
        </a:spcBef>
        <a:spcAft>
          <a:spcPct val="0"/>
        </a:spcAft>
        <a:defRPr sz="4600">
          <a:solidFill>
            <a:schemeClr val="tx2"/>
          </a:solidFill>
          <a:latin typeface="Cambria" pitchFamily="18" charset="0"/>
          <a:ea typeface="ＭＳ Ｐゴシック" charset="0"/>
        </a:defRPr>
      </a:lvl2pPr>
      <a:lvl3pPr algn="l" rtl="0" eaLnBrk="0" fontAlgn="base" hangingPunct="0">
        <a:spcBef>
          <a:spcPct val="0"/>
        </a:spcBef>
        <a:spcAft>
          <a:spcPct val="0"/>
        </a:spcAft>
        <a:defRPr sz="4600">
          <a:solidFill>
            <a:schemeClr val="tx2"/>
          </a:solidFill>
          <a:latin typeface="Cambria" pitchFamily="18" charset="0"/>
          <a:ea typeface="ＭＳ Ｐゴシック" charset="0"/>
        </a:defRPr>
      </a:lvl3pPr>
      <a:lvl4pPr algn="l" rtl="0" eaLnBrk="0" fontAlgn="base" hangingPunct="0">
        <a:spcBef>
          <a:spcPct val="0"/>
        </a:spcBef>
        <a:spcAft>
          <a:spcPct val="0"/>
        </a:spcAft>
        <a:defRPr sz="4600">
          <a:solidFill>
            <a:schemeClr val="tx2"/>
          </a:solidFill>
          <a:latin typeface="Cambria" pitchFamily="18" charset="0"/>
          <a:ea typeface="ＭＳ Ｐゴシック" charset="0"/>
        </a:defRPr>
      </a:lvl4pPr>
      <a:lvl5pPr algn="l" rtl="0" eaLnBrk="0" fontAlgn="base" hangingPunct="0">
        <a:spcBef>
          <a:spcPct val="0"/>
        </a:spcBef>
        <a:spcAft>
          <a:spcPct val="0"/>
        </a:spcAft>
        <a:defRPr sz="4600">
          <a:solidFill>
            <a:schemeClr val="tx2"/>
          </a:solidFill>
          <a:latin typeface="Cambria" pitchFamily="18" charset="0"/>
          <a:ea typeface="ＭＳ Ｐゴシック"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ＭＳ Ｐゴシック" charset="0"/>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ＭＳ Ｐゴシック" charset="0"/>
          <a:cs typeface="+mn-cs"/>
        </a:defRPr>
      </a:lvl2pPr>
      <a:lvl3pPr marL="1004888" indent="-228600" algn="l" rtl="0" eaLnBrk="0" fontAlgn="base" hangingPunct="0">
        <a:spcBef>
          <a:spcPct val="20000"/>
        </a:spcBef>
        <a:spcAft>
          <a:spcPct val="0"/>
        </a:spcAft>
        <a:buClr>
          <a:srgbClr val="9BBB59"/>
        </a:buClr>
        <a:buFont typeface="Arial" charset="0"/>
        <a:buChar char="•"/>
        <a:defRPr kern="1200">
          <a:solidFill>
            <a:schemeClr val="tx1"/>
          </a:solidFill>
          <a:latin typeface="+mn-lt"/>
          <a:ea typeface="ＭＳ Ｐゴシック" charset="0"/>
          <a:cs typeface="+mn-cs"/>
        </a:defRPr>
      </a:lvl3pPr>
      <a:lvl4pPr marL="1279525" indent="-228600" algn="l" rtl="0" eaLnBrk="0" fontAlgn="base" hangingPunct="0">
        <a:spcBef>
          <a:spcPct val="20000"/>
        </a:spcBef>
        <a:spcAft>
          <a:spcPct val="0"/>
        </a:spcAft>
        <a:buClr>
          <a:srgbClr val="8064A2"/>
        </a:buClr>
        <a:buFont typeface="Arial" charset="0"/>
        <a:buChar char="•"/>
        <a:defRPr sz="1600" kern="1200">
          <a:solidFill>
            <a:schemeClr val="tx1"/>
          </a:solidFill>
          <a:latin typeface="+mn-lt"/>
          <a:ea typeface="ＭＳ Ｐゴシック" charset="0"/>
          <a:cs typeface="+mn-cs"/>
        </a:defRPr>
      </a:lvl4pPr>
      <a:lvl5pPr marL="1554163" indent="-228600" algn="l" rtl="0" eaLnBrk="0" fontAlgn="base" hangingPunct="0">
        <a:spcBef>
          <a:spcPct val="20000"/>
        </a:spcBef>
        <a:spcAft>
          <a:spcPct val="0"/>
        </a:spcAft>
        <a:buClr>
          <a:srgbClr val="4BACC6"/>
        </a:buClr>
        <a:buFont typeface="Arial" charset="0"/>
        <a:buChar char="•"/>
        <a:defRPr sz="14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1905000"/>
            <a:ext cx="769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6260" name="Rectangle 4"/>
          <p:cNvSpPr>
            <a:spLocks noGrp="1" noChangeArrowheads="1"/>
          </p:cNvSpPr>
          <p:nvPr>
            <p:ph type="dt" sz="half" idx="2"/>
          </p:nvPr>
        </p:nvSpPr>
        <p:spPr bwMode="auto">
          <a:xfrm>
            <a:off x="762000" y="6391275"/>
            <a:ext cx="2057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96261" name="Rectangle 5"/>
          <p:cNvSpPr>
            <a:spLocks noGrp="1" noChangeArrowheads="1"/>
          </p:cNvSpPr>
          <p:nvPr>
            <p:ph type="ftr" sz="quarter" idx="3"/>
          </p:nvPr>
        </p:nvSpPr>
        <p:spPr bwMode="auto">
          <a:xfrm>
            <a:off x="3352800" y="6403975"/>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96262" name="Rectangle 6"/>
          <p:cNvSpPr>
            <a:spLocks noGrp="1" noChangeArrowheads="1"/>
          </p:cNvSpPr>
          <p:nvPr>
            <p:ph type="sldNum" sz="quarter" idx="4"/>
          </p:nvPr>
        </p:nvSpPr>
        <p:spPr bwMode="auto">
          <a:xfrm>
            <a:off x="6858000" y="6400800"/>
            <a:ext cx="16002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vl1pPr>
          </a:lstStyle>
          <a:p>
            <a:fld id="{909BE19A-EC1D-754B-80B2-BEA07A604270}" type="slidenum">
              <a:rPr lang="en-US" smtClean="0"/>
              <a:pPr/>
              <a:t>‹#›</a:t>
            </a:fld>
            <a:endParaRPr lang="en-US"/>
          </a:p>
        </p:txBody>
      </p:sp>
      <p:grpSp>
        <p:nvGrpSpPr>
          <p:cNvPr id="1031" name="Group 7"/>
          <p:cNvGrpSpPr>
            <a:grpSpLocks/>
          </p:cNvGrpSpPr>
          <p:nvPr/>
        </p:nvGrpSpPr>
        <p:grpSpPr bwMode="auto">
          <a:xfrm>
            <a:off x="168275" y="228600"/>
            <a:ext cx="8823325" cy="6096000"/>
            <a:chOff x="106" y="144"/>
            <a:chExt cx="5558" cy="3840"/>
          </a:xfrm>
        </p:grpSpPr>
        <p:sp>
          <p:nvSpPr>
            <p:cNvPr id="103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2400">
                <a:latin typeface="Times New Roman" pitchFamily="18" charset="0"/>
              </a:endParaRPr>
            </a:p>
          </p:txBody>
        </p:sp>
        <p:sp>
          <p:nvSpPr>
            <p:cNvPr id="1033"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transition>
    <p:cover dir="r"/>
  </p:transition>
  <p:timing>
    <p:tnLst>
      <p:par>
        <p:cTn id="1" dur="indefinite" restart="never" nodeType="tmRoot"/>
      </p:par>
    </p:tnLst>
  </p:timing>
  <p:txStyles>
    <p:titleStyle>
      <a:lvl1pPr algn="l" rtl="0" eaLnBrk="1" fontAlgn="base" hangingPunct="1">
        <a:spcBef>
          <a:spcPct val="0"/>
        </a:spcBef>
        <a:spcAft>
          <a:spcPct val="0"/>
        </a:spcAft>
        <a:defRPr sz="3300">
          <a:solidFill>
            <a:schemeClr val="tx2"/>
          </a:solidFill>
          <a:latin typeface="+mj-lt"/>
          <a:ea typeface="+mj-ea"/>
          <a:cs typeface="+mj-cs"/>
        </a:defRPr>
      </a:lvl1pPr>
      <a:lvl2pPr algn="l" rtl="0" eaLnBrk="1" fontAlgn="base" hangingPunct="1">
        <a:spcBef>
          <a:spcPct val="0"/>
        </a:spcBef>
        <a:spcAft>
          <a:spcPct val="0"/>
        </a:spcAft>
        <a:defRPr sz="3300">
          <a:solidFill>
            <a:schemeClr val="tx2"/>
          </a:solidFill>
          <a:latin typeface="Arial Black" pitchFamily="34" charset="0"/>
        </a:defRPr>
      </a:lvl2pPr>
      <a:lvl3pPr algn="l" rtl="0" eaLnBrk="1" fontAlgn="base" hangingPunct="1">
        <a:spcBef>
          <a:spcPct val="0"/>
        </a:spcBef>
        <a:spcAft>
          <a:spcPct val="0"/>
        </a:spcAft>
        <a:defRPr sz="3300">
          <a:solidFill>
            <a:schemeClr val="tx2"/>
          </a:solidFill>
          <a:latin typeface="Arial Black" pitchFamily="34" charset="0"/>
        </a:defRPr>
      </a:lvl3pPr>
      <a:lvl4pPr algn="l" rtl="0" eaLnBrk="1" fontAlgn="base" hangingPunct="1">
        <a:spcBef>
          <a:spcPct val="0"/>
        </a:spcBef>
        <a:spcAft>
          <a:spcPct val="0"/>
        </a:spcAft>
        <a:defRPr sz="3300">
          <a:solidFill>
            <a:schemeClr val="tx2"/>
          </a:solidFill>
          <a:latin typeface="Arial Black" pitchFamily="34" charset="0"/>
        </a:defRPr>
      </a:lvl4pPr>
      <a:lvl5pPr algn="l" rtl="0" eaLnBrk="1" fontAlgn="base" hangingPunct="1">
        <a:spcBef>
          <a:spcPct val="0"/>
        </a:spcBef>
        <a:spcAft>
          <a:spcPct val="0"/>
        </a:spcAft>
        <a:defRPr sz="3300">
          <a:solidFill>
            <a:schemeClr val="tx2"/>
          </a:solidFill>
          <a:latin typeface="Arial Black" pitchFamily="34" charset="0"/>
        </a:defRPr>
      </a:lvl5pPr>
      <a:lvl6pPr marL="457200" algn="l" rtl="0" eaLnBrk="1" fontAlgn="base" hangingPunct="1">
        <a:spcBef>
          <a:spcPct val="0"/>
        </a:spcBef>
        <a:spcAft>
          <a:spcPct val="0"/>
        </a:spcAft>
        <a:defRPr sz="3300">
          <a:solidFill>
            <a:schemeClr val="tx2"/>
          </a:solidFill>
          <a:latin typeface="Arial Black" pitchFamily="34" charset="0"/>
        </a:defRPr>
      </a:lvl6pPr>
      <a:lvl7pPr marL="914400" algn="l" rtl="0" eaLnBrk="1" fontAlgn="base" hangingPunct="1">
        <a:spcBef>
          <a:spcPct val="0"/>
        </a:spcBef>
        <a:spcAft>
          <a:spcPct val="0"/>
        </a:spcAft>
        <a:defRPr sz="3300">
          <a:solidFill>
            <a:schemeClr val="tx2"/>
          </a:solidFill>
          <a:latin typeface="Arial Black" pitchFamily="34" charset="0"/>
        </a:defRPr>
      </a:lvl7pPr>
      <a:lvl8pPr marL="1371600" algn="l" rtl="0" eaLnBrk="1" fontAlgn="base" hangingPunct="1">
        <a:spcBef>
          <a:spcPct val="0"/>
        </a:spcBef>
        <a:spcAft>
          <a:spcPct val="0"/>
        </a:spcAft>
        <a:defRPr sz="3300">
          <a:solidFill>
            <a:schemeClr val="tx2"/>
          </a:solidFill>
          <a:latin typeface="Arial Black" pitchFamily="34" charset="0"/>
        </a:defRPr>
      </a:lvl8pPr>
      <a:lvl9pPr marL="1828800" algn="l" rtl="0" eaLnBrk="1" fontAlgn="base" hangingPunct="1">
        <a:spcBef>
          <a:spcPct val="0"/>
        </a:spcBef>
        <a:spcAft>
          <a:spcPct val="0"/>
        </a:spcAft>
        <a:defRPr sz="3300">
          <a:solidFill>
            <a:schemeClr val="tx2"/>
          </a:solidFill>
          <a:latin typeface="Arial Black" pitchFamily="34" charset="0"/>
        </a:defRPr>
      </a:lvl9pPr>
    </p:titleStyle>
    <p:bodyStyle>
      <a:lvl1pPr marL="342900" indent="-342900" algn="l" rtl="0" eaLnBrk="1" fontAlgn="base" hangingPunct="1">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150000"/>
        <a:buChar char="•"/>
        <a:defRPr sz="2600">
          <a:solidFill>
            <a:schemeClr val="tx1"/>
          </a:solidFill>
          <a:latin typeface="+mn-lt"/>
        </a:defRPr>
      </a:lvl2pPr>
      <a:lvl3pPr marL="1143000" indent="-228600" algn="l" rtl="0" eaLnBrk="1" fontAlgn="base" hangingPunct="1">
        <a:spcBef>
          <a:spcPct val="20000"/>
        </a:spcBef>
        <a:spcAft>
          <a:spcPct val="0"/>
        </a:spcAft>
        <a:buClr>
          <a:schemeClr val="tx1"/>
        </a:buClr>
        <a:buSzPct val="150000"/>
        <a:buChar char="•"/>
        <a:defRPr sz="2200">
          <a:solidFill>
            <a:schemeClr val="tx1"/>
          </a:solidFill>
          <a:latin typeface="+mn-lt"/>
        </a:defRPr>
      </a:lvl3pPr>
      <a:lvl4pPr marL="1600200" indent="-228600" algn="l" rtl="0" eaLnBrk="1" fontAlgn="base" hangingPunct="1">
        <a:spcBef>
          <a:spcPct val="20000"/>
        </a:spcBef>
        <a:spcAft>
          <a:spcPct val="0"/>
        </a:spcAft>
        <a:buClr>
          <a:schemeClr val="tx2"/>
        </a:buClr>
        <a:buSzPct val="150000"/>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shpartnering.com/topics/wp-content/uploads/2010/02/OSHA-logo.jpg"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osha.gov/dsg/hazcom/ghs.html" TargetMode="External"/><Relationship Id="rId2" Type="http://schemas.openxmlformats.org/officeDocument/2006/relationships/hyperlink" Target="http://www.osha.gov/dsg/hazcom/index.html" TargetMode="External"/><Relationship Id="rId1" Type="http://schemas.openxmlformats.org/officeDocument/2006/relationships/slideLayout" Target="../slideLayouts/slideLayout2.xml"/><Relationship Id="rId5" Type="http://schemas.openxmlformats.org/officeDocument/2006/relationships/hyperlink" Target="https://www.osha.gov/dsg/hazcom/hazcom-faq.html" TargetMode="External"/><Relationship Id="rId4" Type="http://schemas.openxmlformats.org/officeDocument/2006/relationships/hyperlink" Target="http://www.osha.gov/dsg/hazcom/finalmsdsreport.html"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9.png"/><Relationship Id="rId5" Type="http://schemas.openxmlformats.org/officeDocument/2006/relationships/oleObject" Target="../embeddings/oleObject1.bin"/><Relationship Id="rId4" Type="http://schemas.openxmlformats.org/officeDocument/2006/relationships/image" Target="../media/image30.wm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400" y="2438400"/>
            <a:ext cx="7772400" cy="1470025"/>
          </a:xfrm>
        </p:spPr>
        <p:txBody>
          <a:bodyPr/>
          <a:lstStyle/>
          <a:p>
            <a:pPr eaLnBrk="1" hangingPunct="1"/>
            <a:r>
              <a:rPr lang="en-US" sz="3700" b="1" i="0" dirty="0" smtClean="0">
                <a:solidFill>
                  <a:schemeClr val="tx1"/>
                </a:solidFill>
                <a:latin typeface="Times New Roman" pitchFamily="18" charset="0"/>
                <a:cs typeface="Times New Roman" pitchFamily="18" charset="0"/>
              </a:rPr>
              <a:t>Introduction to the </a:t>
            </a:r>
            <a:br>
              <a:rPr lang="en-US" sz="3700" b="1" i="0" dirty="0" smtClean="0">
                <a:solidFill>
                  <a:schemeClr val="tx1"/>
                </a:solidFill>
                <a:latin typeface="Times New Roman" pitchFamily="18" charset="0"/>
                <a:cs typeface="Times New Roman" pitchFamily="18" charset="0"/>
              </a:rPr>
            </a:br>
            <a:r>
              <a:rPr lang="en-US" sz="3700" b="1" i="0" dirty="0" smtClean="0">
                <a:solidFill>
                  <a:schemeClr val="tx1"/>
                </a:solidFill>
                <a:latin typeface="Times New Roman" pitchFamily="18" charset="0"/>
                <a:cs typeface="Times New Roman" pitchFamily="18" charset="0"/>
              </a:rPr>
              <a:t>Global Harmonization System, GHS</a:t>
            </a:r>
            <a:br>
              <a:rPr lang="en-US" sz="3700" b="1" i="0" dirty="0" smtClean="0">
                <a:solidFill>
                  <a:schemeClr val="tx1"/>
                </a:solidFill>
                <a:latin typeface="Times New Roman" pitchFamily="18" charset="0"/>
                <a:cs typeface="Times New Roman" pitchFamily="18" charset="0"/>
              </a:rPr>
            </a:br>
            <a:r>
              <a:rPr lang="en-US" sz="3700" b="1" i="0" dirty="0" smtClean="0">
                <a:solidFill>
                  <a:schemeClr val="tx1"/>
                </a:solidFill>
                <a:latin typeface="Times New Roman" pitchFamily="18" charset="0"/>
                <a:cs typeface="Times New Roman" pitchFamily="18" charset="0"/>
              </a:rPr>
              <a:t> </a:t>
            </a:r>
            <a:r>
              <a:rPr lang="en-US" sz="3700" b="1" i="0" dirty="0">
                <a:solidFill>
                  <a:schemeClr val="tx1"/>
                </a:solidFill>
                <a:latin typeface="Times New Roman" pitchFamily="18" charset="0"/>
                <a:cs typeface="Times New Roman" pitchFamily="18" charset="0"/>
              </a:rPr>
              <a:t/>
            </a:r>
            <a:br>
              <a:rPr lang="en-US" sz="3700" b="1" i="0" dirty="0">
                <a:solidFill>
                  <a:schemeClr val="tx1"/>
                </a:solidFill>
                <a:latin typeface="Times New Roman" pitchFamily="18" charset="0"/>
                <a:cs typeface="Times New Roman" pitchFamily="18" charset="0"/>
              </a:rPr>
            </a:br>
            <a:endParaRPr lang="en-US" sz="3700" b="1" i="0" dirty="0">
              <a:solidFill>
                <a:schemeClr val="tx1"/>
              </a:solidFill>
              <a:latin typeface="Times New Roman" pitchFamily="18" charset="0"/>
              <a:cs typeface="Times New Roman" pitchFamily="18" charset="0"/>
            </a:endParaRPr>
          </a:p>
        </p:txBody>
      </p:sp>
      <p:sp>
        <p:nvSpPr>
          <p:cNvPr id="4100" name="Text Box 8"/>
          <p:cNvSpPr txBox="1">
            <a:spLocks noChangeArrowheads="1"/>
          </p:cNvSpPr>
          <p:nvPr/>
        </p:nvSpPr>
        <p:spPr bwMode="auto">
          <a:xfrm>
            <a:off x="1524000" y="7620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400" b="1" dirty="0" smtClean="0">
                <a:latin typeface="Times New Roman" pitchFamily="18" charset="0"/>
                <a:cs typeface="Times New Roman" pitchFamily="18" charset="0"/>
              </a:rPr>
              <a:t>Institute of Occupational Safety and Health</a:t>
            </a:r>
            <a:endParaRPr lang="en-US" sz="2400" b="1" dirty="0">
              <a:latin typeface="Times New Roman" pitchFamily="18" charset="0"/>
              <a:cs typeface="Times New Roman" pitchFamily="18" charset="0"/>
            </a:endParaRPr>
          </a:p>
        </p:txBody>
      </p:sp>
      <p:pic>
        <p:nvPicPr>
          <p:cNvPr id="3" name="Picture 4" descr="http://www.sustainablebrands.com/sites/default/files/imagecache/635x300/article_images/GHS-pictogram.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68032" y="3606800"/>
            <a:ext cx="4572001" cy="17645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620000" cy="1143000"/>
          </a:xfrm>
        </p:spPr>
        <p:txBody>
          <a:bodyPr/>
          <a:lstStyle/>
          <a:p>
            <a:pPr lvl="1"/>
            <a:r>
              <a:rPr lang="en-US" sz="3600" dirty="0">
                <a:solidFill>
                  <a:schemeClr val="tx1"/>
                </a:solidFill>
              </a:rPr>
              <a:t>How is the GHS to be applied?</a:t>
            </a:r>
            <a:endParaRPr lang="en-US" sz="3600" i="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447800"/>
            <a:ext cx="8534400" cy="4800600"/>
          </a:xfrm>
        </p:spPr>
        <p:txBody>
          <a:bodyPr/>
          <a:lstStyle/>
          <a:p>
            <a:pPr lvl="1">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To gain a better understanding of the building block approach, it is helpful to look at the specific sectors/target audiences</a:t>
            </a:r>
            <a:endParaRPr lang="en-US" sz="2800" dirty="0" smtClean="0">
              <a:latin typeface="Times New Roman" panose="02020603050405020304" pitchFamily="18" charset="0"/>
              <a:cs typeface="Times New Roman" panose="02020603050405020304" pitchFamily="18" charset="0"/>
            </a:endParaRPr>
          </a:p>
          <a:p>
            <a:pPr lvl="2">
              <a:buFont typeface="Courier New" panose="02070309020205020404" pitchFamily="49" charset="0"/>
              <a:buChar char="o"/>
            </a:pPr>
            <a:r>
              <a:rPr lang="en-US" sz="2800" dirty="0" smtClean="0">
                <a:latin typeface="Times New Roman" panose="02020603050405020304" pitchFamily="18" charset="0"/>
                <a:cs typeface="Times New Roman" panose="02020603050405020304" pitchFamily="18" charset="0"/>
              </a:rPr>
              <a:t>Transport</a:t>
            </a:r>
            <a:endParaRPr lang="en-US" sz="2800" dirty="0">
              <a:latin typeface="Times New Roman" panose="02020603050405020304" pitchFamily="18" charset="0"/>
              <a:cs typeface="Times New Roman" panose="02020603050405020304" pitchFamily="18" charset="0"/>
            </a:endParaRPr>
          </a:p>
          <a:p>
            <a:pPr lvl="2">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Workplace</a:t>
            </a:r>
          </a:p>
          <a:p>
            <a:pPr lvl="2">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Consumer </a:t>
            </a:r>
          </a:p>
          <a:p>
            <a:pPr lvl="2">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Pesticides </a:t>
            </a:r>
            <a:br>
              <a:rPr lang="en-US" sz="2800" dirty="0">
                <a:latin typeface="Times New Roman" panose="02020603050405020304" pitchFamily="18" charset="0"/>
                <a:cs typeface="Times New Roman" panose="02020603050405020304" pitchFamily="18" charset="0"/>
              </a:rPr>
            </a:br>
            <a:endParaRPr lang="en-US" sz="2800" dirty="0" smtClean="0">
              <a:latin typeface="Times New Roman" panose="02020603050405020304" pitchFamily="18" charset="0"/>
              <a:cs typeface="Times New Roman" panose="02020603050405020304" pitchFamily="18" charset="0"/>
            </a:endParaRPr>
          </a:p>
          <a:p>
            <a:pPr marL="571500" lvl="1" indent="-457200">
              <a:buClr>
                <a:schemeClr val="accent1">
                  <a:lumMod val="50000"/>
                </a:schemeClr>
              </a:buClr>
              <a:buFont typeface="Arial" pitchFamily="34" charset="0"/>
              <a:buChar char="•"/>
            </a:pPr>
            <a:endParaRPr lang="en-US" b="1" dirty="0"/>
          </a:p>
          <a:p>
            <a:pPr marL="114300" lvl="1" indent="0">
              <a:buClr>
                <a:schemeClr val="accent1">
                  <a:lumMod val="50000"/>
                </a:schemeClr>
              </a:buClr>
              <a:buNone/>
            </a:pPr>
            <a:endParaRPr lang="en-US" dirty="0"/>
          </a:p>
        </p:txBody>
      </p:sp>
      <p:cxnSp>
        <p:nvCxnSpPr>
          <p:cNvPr id="4" name="Straight Connector 3"/>
          <p:cNvCxnSpPr/>
          <p:nvPr/>
        </p:nvCxnSpPr>
        <p:spPr>
          <a:xfrm flipH="1">
            <a:off x="228600" y="1219200"/>
            <a:ext cx="7696200" cy="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pic>
        <p:nvPicPr>
          <p:cNvPr id="40962" name="Picture 2" descr="C:\Users\pam\AppData\Local\Microsoft\Windows\Temporary Internet Files\Content.IE5\20BIZ66L\MC900104546[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24400" y="2971800"/>
            <a:ext cx="2066756"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857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620000" cy="1143000"/>
          </a:xfrm>
        </p:spPr>
        <p:txBody>
          <a:bodyPr/>
          <a:lstStyle/>
          <a:p>
            <a:r>
              <a:rPr lang="en-US" sz="3200" dirty="0" smtClean="0">
                <a:solidFill>
                  <a:schemeClr val="tx1"/>
                </a:solidFill>
              </a:rPr>
              <a:t>Phase-in </a:t>
            </a:r>
            <a:r>
              <a:rPr lang="en-US" sz="3200" dirty="0">
                <a:solidFill>
                  <a:schemeClr val="tx1"/>
                </a:solidFill>
              </a:rPr>
              <a:t>period in the revised Hazard Communication Standard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9958298"/>
              </p:ext>
            </p:extLst>
          </p:nvPr>
        </p:nvGraphicFramePr>
        <p:xfrm>
          <a:off x="1" y="1371600"/>
          <a:ext cx="8458199" cy="5261691"/>
        </p:xfrm>
        <a:graphic>
          <a:graphicData uri="http://schemas.openxmlformats.org/drawingml/2006/table">
            <a:tbl>
              <a:tblPr/>
              <a:tblGrid>
                <a:gridCol w="3416030"/>
                <a:gridCol w="1702340"/>
                <a:gridCol w="3339829"/>
              </a:tblGrid>
              <a:tr h="304800">
                <a:tc>
                  <a:txBody>
                    <a:bodyPr/>
                    <a:lstStyle/>
                    <a:p>
                      <a:pPr algn="l" fontAlgn="t"/>
                      <a:r>
                        <a:rPr lang="en-US" sz="1200" b="1" dirty="0">
                          <a:effectLst/>
                        </a:rPr>
                        <a:t>Effective Completion Date</a:t>
                      </a:r>
                    </a:p>
                  </a:txBody>
                  <a:tcPr marL="25535" marR="25535" marT="20428" marB="2042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a:noFill/>
                    </a:lnT>
                    <a:lnB w="7620"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b="1">
                          <a:effectLst/>
                        </a:rPr>
                        <a:t>Requirement(s)</a:t>
                      </a:r>
                    </a:p>
                  </a:txBody>
                  <a:tcPr marL="25535" marR="25535" marT="20428" marB="2042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a:noFill/>
                    </a:lnT>
                    <a:lnB w="7620"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b="1">
                          <a:effectLst/>
                        </a:rPr>
                        <a:t>Who</a:t>
                      </a:r>
                    </a:p>
                  </a:txBody>
                  <a:tcPr marL="25535" marR="25535" marT="20428" marB="20428">
                    <a:lnL w="7620" cap="flat" cmpd="sng" algn="ctr">
                      <a:solidFill>
                        <a:srgbClr val="DDDDDD"/>
                      </a:solidFill>
                      <a:prstDash val="solid"/>
                      <a:round/>
                      <a:headEnd type="none" w="med" len="med"/>
                      <a:tailEnd type="none" w="med" len="med"/>
                    </a:lnL>
                    <a:lnR>
                      <a:noFill/>
                    </a:lnR>
                    <a:lnT>
                      <a:noFill/>
                    </a:lnT>
                    <a:lnB w="7620" cap="flat" cmpd="sng" algn="ctr">
                      <a:solidFill>
                        <a:srgbClr val="DDDDDD"/>
                      </a:solidFill>
                      <a:prstDash val="solid"/>
                      <a:round/>
                      <a:headEnd type="none" w="med" len="med"/>
                      <a:tailEnd type="none" w="med" len="med"/>
                    </a:lnB>
                    <a:solidFill>
                      <a:srgbClr val="F9F9F9"/>
                    </a:solidFill>
                  </a:tcPr>
                </a:tc>
              </a:tr>
              <a:tr h="776267">
                <a:tc>
                  <a:txBody>
                    <a:bodyPr/>
                    <a:lstStyle/>
                    <a:p>
                      <a:pPr algn="l" fontAlgn="t"/>
                      <a:r>
                        <a:rPr lang="en-US" sz="1200">
                          <a:effectLst/>
                        </a:rPr>
                        <a:t>December 1, 2013</a:t>
                      </a:r>
                    </a:p>
                  </a:txBody>
                  <a:tcPr marL="25535" marR="25535" marT="20428" marB="2042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Train employees on the new label elements and safety data sheet (SDS) format.</a:t>
                      </a:r>
                    </a:p>
                  </a:txBody>
                  <a:tcPr marL="25535" marR="25535" marT="20428" marB="2042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dirty="0">
                          <a:effectLst/>
                        </a:rPr>
                        <a:t>Employers</a:t>
                      </a:r>
                    </a:p>
                  </a:txBody>
                  <a:tcPr marL="25535" marR="25535" marT="20428" marB="20428">
                    <a:lnL w="7620" cap="flat" cmpd="sng" algn="ctr">
                      <a:solidFill>
                        <a:srgbClr val="DDDDDD"/>
                      </a:solidFill>
                      <a:prstDash val="solid"/>
                      <a:round/>
                      <a:headEnd type="none" w="med" len="med"/>
                      <a:tailEnd type="none" w="med" len="med"/>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1511678">
                <a:tc>
                  <a:txBody>
                    <a:bodyPr/>
                    <a:lstStyle/>
                    <a:p>
                      <a:pPr algn="l" fontAlgn="t"/>
                      <a:r>
                        <a:rPr lang="da-DK" sz="1200" dirty="0">
                          <a:effectLst/>
                        </a:rPr>
                        <a:t>June 1, 2015*</a:t>
                      </a:r>
                    </a:p>
                    <a:p>
                      <a:pPr algn="l" fontAlgn="t"/>
                      <a:r>
                        <a:rPr lang="da-DK" sz="1200" dirty="0">
                          <a:effectLst/>
                        </a:rPr>
                        <a:t>December 1, 2015</a:t>
                      </a:r>
                    </a:p>
                  </a:txBody>
                  <a:tcPr marL="25535" marR="25535" marT="20428" marB="2042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rPr>
                        <a:t>Compliance with all modified provisions of this final rule, except:</a:t>
                      </a:r>
                    </a:p>
                    <a:p>
                      <a:pPr algn="l" fontAlgn="t"/>
                      <a:r>
                        <a:rPr lang="en-US" sz="1200">
                          <a:effectLst/>
                        </a:rPr>
                        <a:t>The Distributor shall not ship containers labeled by the chemical manufacturer or importer unless it is a GHS label</a:t>
                      </a:r>
                    </a:p>
                  </a:txBody>
                  <a:tcPr marL="25535" marR="25535" marT="20428" marB="2042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dirty="0">
                          <a:effectLst/>
                        </a:rPr>
                        <a:t>Chemical manufacturers, importers, distributors and employers</a:t>
                      </a:r>
                    </a:p>
                  </a:txBody>
                  <a:tcPr marL="25535" marR="25535" marT="20428" marB="20428">
                    <a:lnL w="7620" cap="flat" cmpd="sng" algn="ctr">
                      <a:solidFill>
                        <a:srgbClr val="DDDDDD"/>
                      </a:solidFill>
                      <a:prstDash val="solid"/>
                      <a:round/>
                      <a:headEnd type="none" w="med" len="med"/>
                      <a:tailEnd type="none" w="med" len="med"/>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r>
              <a:tr h="1511678">
                <a:tc>
                  <a:txBody>
                    <a:bodyPr/>
                    <a:lstStyle/>
                    <a:p>
                      <a:pPr algn="l" fontAlgn="t"/>
                      <a:r>
                        <a:rPr lang="en-US" sz="1200">
                          <a:effectLst/>
                        </a:rPr>
                        <a:t>June 1, 2016</a:t>
                      </a:r>
                    </a:p>
                  </a:txBody>
                  <a:tcPr marL="25535" marR="25535" marT="20428" marB="2042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Update alternative workplace labeling and hazard communication program as necessary, and provide additional employee training for newly identified physical or health hazards.</a:t>
                      </a:r>
                    </a:p>
                  </a:txBody>
                  <a:tcPr marL="25535" marR="25535" marT="20428" marB="2042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Employers</a:t>
                      </a:r>
                    </a:p>
                  </a:txBody>
                  <a:tcPr marL="25535" marR="25535" marT="20428" marB="20428">
                    <a:lnL w="7620" cap="flat" cmpd="sng" algn="ctr">
                      <a:solidFill>
                        <a:srgbClr val="DDDDDD"/>
                      </a:solidFill>
                      <a:prstDash val="solid"/>
                      <a:round/>
                      <a:headEnd type="none" w="med" len="med"/>
                      <a:tailEnd type="none" w="med" len="med"/>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1157268">
                <a:tc>
                  <a:txBody>
                    <a:bodyPr/>
                    <a:lstStyle/>
                    <a:p>
                      <a:pPr algn="l" fontAlgn="t"/>
                      <a:r>
                        <a:rPr lang="en-US" sz="1200" dirty="0">
                          <a:effectLst/>
                        </a:rPr>
                        <a:t>Transition Period to the effective completion dates noted above</a:t>
                      </a:r>
                    </a:p>
                  </a:txBody>
                  <a:tcPr marL="25535" marR="25535" marT="20428" marB="2042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a:noFill/>
                    </a:lnB>
                    <a:solidFill>
                      <a:srgbClr val="F9F9F9"/>
                    </a:solidFill>
                  </a:tcPr>
                </a:tc>
                <a:tc>
                  <a:txBody>
                    <a:bodyPr/>
                    <a:lstStyle/>
                    <a:p>
                      <a:pPr algn="l" fontAlgn="t"/>
                      <a:r>
                        <a:rPr lang="en-US" sz="1200">
                          <a:effectLst/>
                        </a:rPr>
                        <a:t>May comply with either 29 CFR 1910.1200 (the final standard), or the current standard, or both</a:t>
                      </a:r>
                    </a:p>
                  </a:txBody>
                  <a:tcPr marL="25535" marR="25535" marT="20428" marB="2042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a:noFill/>
                    </a:lnB>
                    <a:solidFill>
                      <a:srgbClr val="F9F9F9"/>
                    </a:solidFill>
                  </a:tcPr>
                </a:tc>
                <a:tc>
                  <a:txBody>
                    <a:bodyPr/>
                    <a:lstStyle/>
                    <a:p>
                      <a:pPr algn="l" fontAlgn="t"/>
                      <a:r>
                        <a:rPr lang="en-US" sz="1200" dirty="0">
                          <a:effectLst/>
                        </a:rPr>
                        <a:t>Chemical manufacturers, importers, distributors, and employers</a:t>
                      </a:r>
                    </a:p>
                  </a:txBody>
                  <a:tcPr marL="25535" marR="25535" marT="20428" marB="20428">
                    <a:lnL w="7620" cap="flat" cmpd="sng" algn="ctr">
                      <a:solidFill>
                        <a:srgbClr val="DDDDDD"/>
                      </a:solidFill>
                      <a:prstDash val="solid"/>
                      <a:round/>
                      <a:headEnd type="none" w="med" len="med"/>
                      <a:tailEnd type="none" w="med" len="med"/>
                    </a:lnL>
                    <a:lnR>
                      <a:noFill/>
                    </a:lnR>
                    <a:lnT w="7620" cap="flat" cmpd="sng" algn="ctr">
                      <a:solidFill>
                        <a:srgbClr val="DDDDDD"/>
                      </a:solidFill>
                      <a:prstDash val="solid"/>
                      <a:round/>
                      <a:headEnd type="none" w="med" len="med"/>
                      <a:tailEnd type="none" w="med" len="med"/>
                    </a:lnT>
                    <a:lnB>
                      <a:noFill/>
                    </a:lnB>
                    <a:solidFill>
                      <a:srgbClr val="F9F9F9"/>
                    </a:solidFill>
                  </a:tcPr>
                </a:tc>
              </a:tr>
            </a:tbl>
          </a:graphicData>
        </a:graphic>
      </p:graphicFrame>
    </p:spTree>
    <p:controls>
      <mc:AlternateContent xmlns:mc="http://schemas.openxmlformats.org/markup-compatibility/2006">
        <mc:Choice xmlns:v="urn:schemas-microsoft-com:vml" Requires="v">
          <p:control spid="37897" name="cmFlash950" r:id="rId2" imgW="2120760" imgH="1219320"/>
        </mc:Choice>
        <mc:Fallback>
          <p:control name="cmFlash950" r:id="rId2" imgW="2120760" imgH="1219320">
            <p:pic>
              <p:nvPicPr>
                <p:cNvPr id="0" name="cmFlash950"/>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76200"/>
                  <a:ext cx="2120900" cy="1219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184737640"/>
      </p:ext>
    </p:extLst>
  </p:cSld>
  <p:clrMapOvr>
    <a:masterClrMapping/>
  </p:clrMapOvr>
  <p:transition>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Program Files (x86)\Microsoft Office\MEDIA\CAGCAT10\j0285360.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6400" y="4165600"/>
            <a:ext cx="2104776" cy="25957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76200"/>
            <a:ext cx="7620000" cy="1143000"/>
          </a:xfrm>
        </p:spPr>
        <p:txBody>
          <a:bodyPr/>
          <a:lstStyle/>
          <a:p>
            <a:pPr lvl="1"/>
            <a:r>
              <a:rPr lang="en-US" sz="3600" dirty="0" smtClean="0">
                <a:solidFill>
                  <a:schemeClr val="tx1"/>
                </a:solidFill>
              </a:rPr>
              <a:t>Revised OSHA HAZCOM Standard, HCS</a:t>
            </a:r>
            <a:endParaRPr lang="en-US" sz="3600" i="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447800"/>
            <a:ext cx="8077200" cy="4800600"/>
          </a:xfrm>
        </p:spPr>
        <p:txBody>
          <a:bodyPr/>
          <a:lstStyle/>
          <a:p>
            <a:pPr marL="457200" lvl="1" indent="-342900">
              <a:buClr>
                <a:schemeClr val="accent1">
                  <a:lumMod val="50000"/>
                </a:schemeClr>
              </a:buClr>
            </a:pPr>
            <a:r>
              <a:rPr lang="en-US" sz="2800" dirty="0">
                <a:latin typeface="Times New Roman" panose="02020603050405020304" pitchFamily="18" charset="0"/>
                <a:cs typeface="Times New Roman" panose="02020603050405020304" pitchFamily="18" charset="0"/>
              </a:rPr>
              <a:t>Why did OSHA decide to modify the Hazard Communication Standard to adopt the </a:t>
            </a:r>
            <a:r>
              <a:rPr lang="en-US" sz="2800" dirty="0" smtClean="0">
                <a:latin typeface="Times New Roman" panose="02020603050405020304" pitchFamily="18" charset="0"/>
                <a:cs typeface="Times New Roman" panose="02020603050405020304" pitchFamily="18" charset="0"/>
              </a:rPr>
              <a:t>GHS</a:t>
            </a:r>
          </a:p>
          <a:p>
            <a:pPr marL="822325" lvl="2" indent="-342900">
              <a:buClr>
                <a:schemeClr val="accent1">
                  <a:lumMod val="50000"/>
                </a:schemeClr>
              </a:buClr>
            </a:pPr>
            <a:r>
              <a:rPr lang="en-US" sz="2800" dirty="0" smtClean="0">
                <a:latin typeface="Times New Roman" panose="02020603050405020304" pitchFamily="18" charset="0"/>
                <a:cs typeface="Times New Roman" panose="02020603050405020304" pitchFamily="18" charset="0"/>
              </a:rPr>
              <a:t>Improve </a:t>
            </a:r>
            <a:r>
              <a:rPr lang="en-US" sz="2800" dirty="0">
                <a:latin typeface="Times New Roman" panose="02020603050405020304" pitchFamily="18" charset="0"/>
                <a:cs typeface="Times New Roman" panose="02020603050405020304" pitchFamily="18" charset="0"/>
              </a:rPr>
              <a:t>safety and health of workers through </a:t>
            </a:r>
            <a:r>
              <a:rPr lang="en-US" sz="2800" dirty="0" smtClean="0">
                <a:latin typeface="Times New Roman" panose="02020603050405020304" pitchFamily="18" charset="0"/>
                <a:cs typeface="Times New Roman" panose="02020603050405020304" pitchFamily="18" charset="0"/>
              </a:rPr>
              <a:t>effective </a:t>
            </a:r>
            <a:r>
              <a:rPr lang="en-US" sz="2800" dirty="0">
                <a:latin typeface="Times New Roman" panose="02020603050405020304" pitchFamily="18" charset="0"/>
                <a:cs typeface="Times New Roman" panose="02020603050405020304" pitchFamily="18" charset="0"/>
              </a:rPr>
              <a:t>communications on chemical hazards</a:t>
            </a:r>
            <a:endParaRPr lang="en-US" sz="2600" dirty="0" smtClean="0">
              <a:latin typeface="Times New Roman" panose="02020603050405020304" pitchFamily="18" charset="0"/>
              <a:cs typeface="Times New Roman" panose="02020603050405020304" pitchFamily="18" charset="0"/>
            </a:endParaRPr>
          </a:p>
          <a:p>
            <a:pPr marL="1096962" lvl="3" indent="-342900">
              <a:buClr>
                <a:schemeClr val="accent1">
                  <a:lumMod val="50000"/>
                </a:schemeClr>
              </a:buClr>
            </a:pPr>
            <a:r>
              <a:rPr lang="en-US" sz="2400" dirty="0" smtClean="0">
                <a:latin typeface="Times New Roman" panose="02020603050405020304" pitchFamily="18" charset="0"/>
                <a:cs typeface="Times New Roman" panose="02020603050405020304" pitchFamily="18" charset="0"/>
              </a:rPr>
              <a:t>Reduce confusion by enforcing a </a:t>
            </a:r>
            <a:r>
              <a:rPr lang="en-US" sz="2400" b="1" dirty="0" smtClean="0">
                <a:solidFill>
                  <a:srgbClr val="7030A0"/>
                </a:solidFill>
                <a:latin typeface="Times New Roman" panose="02020603050405020304" pitchFamily="18" charset="0"/>
                <a:cs typeface="Times New Roman" panose="02020603050405020304" pitchFamily="18" charset="0"/>
              </a:rPr>
              <a:t>standardized approach</a:t>
            </a:r>
            <a:r>
              <a:rPr lang="en-US" sz="2400" dirty="0" smtClean="0">
                <a:latin typeface="Times New Roman" panose="02020603050405020304" pitchFamily="18" charset="0"/>
                <a:cs typeface="Times New Roman" panose="02020603050405020304" pitchFamily="18" charset="0"/>
              </a:rPr>
              <a:t> to include:</a:t>
            </a:r>
          </a:p>
          <a:p>
            <a:pPr marL="1371600" lvl="4" indent="-342900">
              <a:buClr>
                <a:schemeClr val="accent1">
                  <a:lumMod val="50000"/>
                </a:schemeClr>
              </a:buClr>
            </a:pPr>
            <a:r>
              <a:rPr lang="en-US" sz="2400" dirty="0" smtClean="0">
                <a:latin typeface="Times New Roman" panose="02020603050405020304" pitchFamily="18" charset="0"/>
                <a:cs typeface="Times New Roman" panose="02020603050405020304" pitchFamily="18" charset="0"/>
              </a:rPr>
              <a:t>Global classification </a:t>
            </a:r>
          </a:p>
          <a:p>
            <a:pPr marL="1371600" lvl="4" indent="-342900">
              <a:buClr>
                <a:schemeClr val="accent1">
                  <a:lumMod val="50000"/>
                </a:schemeClr>
              </a:buClr>
            </a:pPr>
            <a:r>
              <a:rPr lang="en-US" sz="2400" dirty="0" smtClean="0">
                <a:latin typeface="Times New Roman" panose="02020603050405020304" pitchFamily="18" charset="0"/>
                <a:cs typeface="Times New Roman" panose="02020603050405020304" pitchFamily="18" charset="0"/>
              </a:rPr>
              <a:t>Measures to determine of chemical hazards</a:t>
            </a:r>
          </a:p>
          <a:p>
            <a:pPr marL="1371600" lvl="4" indent="-342900">
              <a:buClr>
                <a:schemeClr val="accent1">
                  <a:lumMod val="50000"/>
                </a:schemeClr>
              </a:buClr>
            </a:pPr>
            <a:r>
              <a:rPr lang="en-US" sz="2400" dirty="0" smtClean="0">
                <a:latin typeface="Times New Roman" panose="02020603050405020304" pitchFamily="18" charset="0"/>
                <a:cs typeface="Times New Roman" panose="02020603050405020304" pitchFamily="18" charset="0"/>
              </a:rPr>
              <a:t>SDS</a:t>
            </a:r>
          </a:p>
          <a:p>
            <a:pPr marL="1371600" lvl="4" indent="-342900">
              <a:buClr>
                <a:schemeClr val="accent1">
                  <a:lumMod val="50000"/>
                </a:schemeClr>
              </a:buClr>
            </a:pPr>
            <a:r>
              <a:rPr lang="en-US" sz="2400" dirty="0" smtClean="0">
                <a:latin typeface="Times New Roman" panose="02020603050405020304" pitchFamily="18" charset="0"/>
                <a:cs typeface="Times New Roman" panose="02020603050405020304" pitchFamily="18" charset="0"/>
              </a:rPr>
              <a:t>Labels and </a:t>
            </a:r>
          </a:p>
          <a:p>
            <a:pPr marL="1096962" lvl="3" indent="-342900">
              <a:buClr>
                <a:schemeClr val="accent1">
                  <a:lumMod val="50000"/>
                </a:schemeClr>
              </a:buClr>
            </a:pPr>
            <a:endParaRPr lang="en-US" sz="2400" dirty="0" smtClean="0">
              <a:latin typeface="Times New Roman" panose="02020603050405020304" pitchFamily="18" charset="0"/>
              <a:cs typeface="Times New Roman" panose="02020603050405020304" pitchFamily="18" charset="0"/>
            </a:endParaRPr>
          </a:p>
          <a:p>
            <a:pPr marL="1096962" lvl="3" indent="-342900">
              <a:buClr>
                <a:schemeClr val="accent1">
                  <a:lumMod val="50000"/>
                </a:schemeClr>
              </a:buClr>
            </a:pPr>
            <a:endParaRPr lang="en-US" sz="2400" dirty="0" smtClean="0">
              <a:latin typeface="Times New Roman" panose="02020603050405020304" pitchFamily="18" charset="0"/>
              <a:cs typeface="Times New Roman" panose="02020603050405020304" pitchFamily="18" charset="0"/>
            </a:endParaRPr>
          </a:p>
          <a:p>
            <a:pPr marL="822325" lvl="2" indent="-342900">
              <a:buClr>
                <a:schemeClr val="accent1">
                  <a:lumMod val="50000"/>
                </a:schemeClr>
              </a:buClr>
            </a:pPr>
            <a:endParaRPr lang="en-US" sz="2600"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H="1">
            <a:off x="228600" y="1219200"/>
            <a:ext cx="7696200" cy="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293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305800" cy="1143000"/>
          </a:xfrm>
        </p:spPr>
        <p:txBody>
          <a:bodyPr/>
          <a:lstStyle/>
          <a:p>
            <a:r>
              <a:rPr lang="en-US" sz="3200" dirty="0" smtClean="0">
                <a:solidFill>
                  <a:schemeClr val="tx1"/>
                </a:solidFill>
              </a:rPr>
              <a:t>Major </a:t>
            </a:r>
            <a:r>
              <a:rPr lang="en-US" sz="3200" dirty="0">
                <a:solidFill>
                  <a:schemeClr val="tx1"/>
                </a:solidFill>
              </a:rPr>
              <a:t>changes to the Hazard Communication </a:t>
            </a:r>
            <a:r>
              <a:rPr lang="en-US" sz="3200" dirty="0" smtClean="0">
                <a:solidFill>
                  <a:schemeClr val="tx1"/>
                </a:solidFill>
              </a:rPr>
              <a:t>Standard</a:t>
            </a:r>
            <a:br>
              <a:rPr lang="en-US" sz="3200" dirty="0" smtClean="0">
                <a:solidFill>
                  <a:schemeClr val="tx1"/>
                </a:solidFill>
              </a:rPr>
            </a:br>
            <a:endParaRPr lang="en-US" sz="3200" dirty="0">
              <a:solidFill>
                <a:schemeClr val="tx1"/>
              </a:solidFill>
            </a:endParaRPr>
          </a:p>
        </p:txBody>
      </p:sp>
      <p:sp>
        <p:nvSpPr>
          <p:cNvPr id="3" name="Content Placeholder 2"/>
          <p:cNvSpPr>
            <a:spLocks noGrp="1"/>
          </p:cNvSpPr>
          <p:nvPr>
            <p:ph idx="1"/>
          </p:nvPr>
        </p:nvSpPr>
        <p:spPr>
          <a:xfrm>
            <a:off x="76200" y="1371600"/>
            <a:ext cx="8686800" cy="4800600"/>
          </a:xfrm>
        </p:spPr>
        <p:txBody>
          <a:bodyPr/>
          <a:lstStyle/>
          <a:p>
            <a:pPr marL="114300" indent="0">
              <a:buNone/>
            </a:pPr>
            <a:r>
              <a:rPr lang="en-US"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hree </a:t>
            </a:r>
            <a:r>
              <a:rPr lang="en-US" sz="2400" dirty="0">
                <a:latin typeface="Times New Roman" panose="02020603050405020304" pitchFamily="18" charset="0"/>
                <a:cs typeface="Times New Roman" panose="02020603050405020304" pitchFamily="18" charset="0"/>
              </a:rPr>
              <a:t>major </a:t>
            </a:r>
            <a:r>
              <a:rPr lang="en-US" sz="2400" dirty="0" smtClean="0">
                <a:latin typeface="Times New Roman" panose="02020603050405020304" pitchFamily="18" charset="0"/>
                <a:cs typeface="Times New Roman" panose="02020603050405020304" pitchFamily="18" charset="0"/>
              </a:rPr>
              <a:t>change are:</a:t>
            </a:r>
            <a:endParaRPr lang="en-US" sz="2400" dirty="0">
              <a:latin typeface="Times New Roman" panose="02020603050405020304" pitchFamily="18" charset="0"/>
              <a:cs typeface="Times New Roman" panose="02020603050405020304" pitchFamily="18" charset="0"/>
            </a:endParaRPr>
          </a:p>
          <a:p>
            <a:pPr marL="925513" lvl="1" indent="-514350">
              <a:buAutoNum type="arabicPeriod"/>
            </a:pPr>
            <a:r>
              <a:rPr lang="en-US" sz="2400" dirty="0" smtClean="0">
                <a:latin typeface="Times New Roman" panose="02020603050405020304" pitchFamily="18" charset="0"/>
                <a:cs typeface="Times New Roman" panose="02020603050405020304" pitchFamily="18" charset="0"/>
              </a:rPr>
              <a:t>Hazard classification:</a:t>
            </a:r>
          </a:p>
          <a:p>
            <a:pPr lvl="2"/>
            <a:r>
              <a:rPr lang="en-US" sz="2400" dirty="0" smtClean="0">
                <a:latin typeface="Times New Roman" panose="02020603050405020304" pitchFamily="18" charset="0"/>
                <a:cs typeface="Times New Roman" panose="02020603050405020304" pitchFamily="18" charset="0"/>
              </a:rPr>
              <a:t>Definitions </a:t>
            </a:r>
            <a:r>
              <a:rPr lang="en-US" sz="2400" dirty="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hazards will provide criteria for: </a:t>
            </a:r>
          </a:p>
          <a:p>
            <a:pPr lvl="3"/>
            <a:r>
              <a:rPr lang="en-US" sz="2200" dirty="0">
                <a:latin typeface="Times New Roman" panose="02020603050405020304" pitchFamily="18" charset="0"/>
                <a:cs typeface="Times New Roman" panose="02020603050405020304" pitchFamily="18" charset="0"/>
              </a:rPr>
              <a:t>H</a:t>
            </a:r>
            <a:r>
              <a:rPr lang="en-US" sz="2200" dirty="0" smtClean="0">
                <a:latin typeface="Times New Roman" panose="02020603050405020304" pitchFamily="18" charset="0"/>
                <a:cs typeface="Times New Roman" panose="02020603050405020304" pitchFamily="18" charset="0"/>
              </a:rPr>
              <a:t>ealth &amp; </a:t>
            </a:r>
            <a:r>
              <a:rPr lang="en-US" sz="2200" dirty="0">
                <a:latin typeface="Times New Roman" panose="02020603050405020304" pitchFamily="18" charset="0"/>
                <a:cs typeface="Times New Roman" panose="02020603050405020304" pitchFamily="18" charset="0"/>
              </a:rPr>
              <a:t>physical </a:t>
            </a:r>
            <a:r>
              <a:rPr lang="en-US" sz="2200" dirty="0" smtClean="0">
                <a:latin typeface="Times New Roman" panose="02020603050405020304" pitchFamily="18" charset="0"/>
                <a:cs typeface="Times New Roman" panose="02020603050405020304" pitchFamily="18" charset="0"/>
              </a:rPr>
              <a:t>hazards</a:t>
            </a:r>
          </a:p>
          <a:p>
            <a:pPr lvl="3"/>
            <a:r>
              <a:rPr lang="en-US" sz="2400" dirty="0" smtClean="0">
                <a:latin typeface="Times New Roman" panose="02020603050405020304" pitchFamily="18" charset="0"/>
                <a:cs typeface="Times New Roman" panose="02020603050405020304" pitchFamily="18" charset="0"/>
              </a:rPr>
              <a:t>Classification </a:t>
            </a:r>
            <a:r>
              <a:rPr lang="en-US" sz="2400" dirty="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mixtures</a:t>
            </a:r>
          </a:p>
          <a:p>
            <a:pPr marL="411163" lvl="1" indent="0">
              <a:buNone/>
            </a:pPr>
            <a:r>
              <a:rPr lang="en-US" sz="2400" dirty="0" smtClean="0">
                <a:latin typeface="Times New Roman" panose="02020603050405020304" pitchFamily="18" charset="0"/>
                <a:cs typeface="Times New Roman" panose="02020603050405020304" pitchFamily="18" charset="0"/>
              </a:rPr>
              <a:t>2. Labels:</a:t>
            </a:r>
          </a:p>
          <a:p>
            <a:pPr lvl="2"/>
            <a:r>
              <a:rPr lang="en-US" sz="2400" dirty="0">
                <a:latin typeface="Times New Roman" panose="02020603050405020304" pitchFamily="18" charset="0"/>
                <a:cs typeface="Times New Roman" panose="02020603050405020304" pitchFamily="18" charset="0"/>
              </a:rPr>
              <a:t>M</a:t>
            </a:r>
            <a:r>
              <a:rPr lang="en-US" sz="2400" dirty="0" smtClean="0">
                <a:latin typeface="Times New Roman" panose="02020603050405020304" pitchFamily="18" charset="0"/>
                <a:cs typeface="Times New Roman" panose="02020603050405020304" pitchFamily="18" charset="0"/>
              </a:rPr>
              <a:t>anufacturers &amp; </a:t>
            </a:r>
            <a:r>
              <a:rPr lang="en-US" sz="2400" dirty="0">
                <a:latin typeface="Times New Roman" panose="02020603050405020304" pitchFamily="18" charset="0"/>
                <a:cs typeface="Times New Roman" panose="02020603050405020304" pitchFamily="18" charset="0"/>
              </a:rPr>
              <a:t>importers </a:t>
            </a:r>
            <a:r>
              <a:rPr lang="en-US" sz="2400" dirty="0" smtClean="0">
                <a:latin typeface="Times New Roman" panose="02020603050405020304" pitchFamily="18" charset="0"/>
                <a:cs typeface="Times New Roman" panose="02020603050405020304" pitchFamily="18" charset="0"/>
              </a:rPr>
              <a:t>will provide labels to include signal </a:t>
            </a:r>
            <a:r>
              <a:rPr lang="en-US" sz="2400" dirty="0">
                <a:latin typeface="Times New Roman" panose="02020603050405020304" pitchFamily="18" charset="0"/>
                <a:cs typeface="Times New Roman" panose="02020603050405020304" pitchFamily="18" charset="0"/>
              </a:rPr>
              <a:t>word, pictogram, and hazard statement for </a:t>
            </a:r>
            <a:r>
              <a:rPr lang="en-US" sz="2400" dirty="0" smtClean="0">
                <a:latin typeface="Times New Roman" panose="02020603050405020304" pitchFamily="18" charset="0"/>
                <a:cs typeface="Times New Roman" panose="02020603050405020304" pitchFamily="18" charset="0"/>
              </a:rPr>
              <a:t>hazard </a:t>
            </a:r>
            <a:r>
              <a:rPr lang="en-US" sz="2400" dirty="0">
                <a:latin typeface="Times New Roman" panose="02020603050405020304" pitchFamily="18" charset="0"/>
                <a:cs typeface="Times New Roman" panose="02020603050405020304" pitchFamily="18" charset="0"/>
              </a:rPr>
              <a:t>class </a:t>
            </a:r>
            <a:r>
              <a:rPr lang="en-US" sz="2400" dirty="0" smtClean="0">
                <a:latin typeface="Times New Roman" panose="02020603050405020304" pitchFamily="18" charset="0"/>
                <a:cs typeface="Times New Roman" panose="02020603050405020304" pitchFamily="18" charset="0"/>
              </a:rPr>
              <a:t>&amp; category.</a:t>
            </a:r>
          </a:p>
          <a:p>
            <a:pPr lvl="2"/>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Precautionary statements </a:t>
            </a:r>
            <a:endParaRPr lang="en-US" sz="2400" dirty="0" smtClean="0">
              <a:latin typeface="Times New Roman" panose="02020603050405020304" pitchFamily="18" charset="0"/>
              <a:cs typeface="Times New Roman" panose="02020603050405020304" pitchFamily="18" charset="0"/>
            </a:endParaRPr>
          </a:p>
          <a:p>
            <a:pPr marL="411163" lvl="1" indent="0">
              <a:buNone/>
            </a:pPr>
            <a:r>
              <a:rPr lang="en-US" sz="2400" dirty="0">
                <a:latin typeface="Times New Roman" panose="02020603050405020304" pitchFamily="18" charset="0"/>
                <a:cs typeface="Times New Roman" panose="02020603050405020304" pitchFamily="18" charset="0"/>
              </a:rPr>
              <a:t>3</a:t>
            </a:r>
            <a:r>
              <a:rPr lang="en-US" sz="2400" dirty="0" smtClean="0">
                <a:latin typeface="Times New Roman" panose="02020603050405020304" pitchFamily="18" charset="0"/>
                <a:cs typeface="Times New Roman" panose="02020603050405020304" pitchFamily="18" charset="0"/>
              </a:rPr>
              <a:t>. Safety </a:t>
            </a:r>
            <a:r>
              <a:rPr lang="en-US" sz="2400" dirty="0">
                <a:latin typeface="Times New Roman" panose="02020603050405020304" pitchFamily="18" charset="0"/>
                <a:cs typeface="Times New Roman" panose="02020603050405020304" pitchFamily="18" charset="0"/>
              </a:rPr>
              <a:t>Data </a:t>
            </a:r>
            <a:r>
              <a:rPr lang="en-US" sz="2400" dirty="0" smtClean="0">
                <a:latin typeface="Times New Roman" panose="02020603050405020304" pitchFamily="18" charset="0"/>
                <a:cs typeface="Times New Roman" panose="02020603050405020304" pitchFamily="18" charset="0"/>
              </a:rPr>
              <a:t>Sheets: Specified </a:t>
            </a:r>
            <a:r>
              <a:rPr lang="en-US" sz="2400" dirty="0">
                <a:latin typeface="Times New Roman" panose="02020603050405020304" pitchFamily="18" charset="0"/>
                <a:cs typeface="Times New Roman" panose="02020603050405020304" pitchFamily="18" charset="0"/>
              </a:rPr>
              <a:t>16-section </a:t>
            </a:r>
            <a:r>
              <a:rPr lang="en-US" sz="2400" dirty="0" smtClean="0">
                <a:latin typeface="Times New Roman" panose="02020603050405020304" pitchFamily="18" charset="0"/>
                <a:cs typeface="Times New Roman" panose="02020603050405020304" pitchFamily="18" charset="0"/>
              </a:rPr>
              <a:t>format</a:t>
            </a:r>
          </a:p>
          <a:p>
            <a:pPr marL="411163" lvl="1" indent="0">
              <a:buNone/>
            </a:pP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H="1">
            <a:off x="228600" y="1371600"/>
            <a:ext cx="7696200" cy="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927415"/>
      </p:ext>
    </p:extLst>
  </p:cSld>
  <p:clrMapOvr>
    <a:masterClrMapping/>
  </p:clrMapOvr>
  <p:transition>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7700"/>
            <a:ext cx="7620000" cy="1143000"/>
          </a:xfrm>
        </p:spPr>
        <p:txBody>
          <a:bodyPr/>
          <a:lstStyle/>
          <a:p>
            <a:r>
              <a:rPr lang="en-US" dirty="0">
                <a:solidFill>
                  <a:schemeClr val="tx1"/>
                </a:solidFill>
              </a:rPr>
              <a:t>HCS Pictograms and </a:t>
            </a:r>
            <a:r>
              <a:rPr lang="en-US" dirty="0" smtClean="0">
                <a:solidFill>
                  <a:schemeClr val="tx1"/>
                </a:solidFill>
              </a:rPr>
              <a:t>Hazards</a:t>
            </a:r>
            <a:br>
              <a:rPr lang="en-US" dirty="0" smtClean="0">
                <a:solidFill>
                  <a:schemeClr val="tx1"/>
                </a:solidFill>
              </a:rPr>
            </a:br>
            <a:r>
              <a:rPr lang="en-US" dirty="0">
                <a:solidFill>
                  <a:schemeClr val="tx1"/>
                </a:solidFill>
              </a:rPr>
              <a:t/>
            </a:r>
            <a:br>
              <a:rPr lang="en-US" dirty="0">
                <a:solidFill>
                  <a:schemeClr val="tx1"/>
                </a:solidFill>
              </a:rPr>
            </a:br>
            <a:endParaRPr lang="en-US" dirty="0">
              <a:solidFill>
                <a:schemeClr val="tx1"/>
              </a:solidFill>
            </a:endParaRPr>
          </a:p>
        </p:txBody>
      </p:sp>
      <p:sp>
        <p:nvSpPr>
          <p:cNvPr id="3" name="Content Placeholder 2"/>
          <p:cNvSpPr>
            <a:spLocks noGrp="1"/>
          </p:cNvSpPr>
          <p:nvPr>
            <p:ph idx="1"/>
          </p:nvPr>
        </p:nvSpPr>
        <p:spPr>
          <a:xfrm>
            <a:off x="76200" y="1600200"/>
            <a:ext cx="8534400" cy="4800600"/>
          </a:xfrm>
        </p:spPr>
        <p:txBody>
          <a:bodyPr/>
          <a:lstStyle/>
          <a:p>
            <a:r>
              <a:rPr lang="en-US" sz="2800" dirty="0" smtClean="0">
                <a:latin typeface="Times New Roman" panose="02020603050405020304" pitchFamily="18" charset="0"/>
                <a:cs typeface="Times New Roman" panose="02020603050405020304" pitchFamily="18" charset="0"/>
              </a:rPr>
              <a:t>Pictogram</a:t>
            </a:r>
            <a:r>
              <a:rPr lang="en-US" sz="28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symbol </a:t>
            </a:r>
            <a:r>
              <a:rPr lang="en-US" sz="2400" dirty="0" smtClean="0">
                <a:latin typeface="Times New Roman" panose="02020603050405020304" pitchFamily="18" charset="0"/>
                <a:cs typeface="Times New Roman" panose="02020603050405020304" pitchFamily="18" charset="0"/>
              </a:rPr>
              <a:t>&amp; </a:t>
            </a:r>
            <a:r>
              <a:rPr lang="en-US" sz="2400" dirty="0">
                <a:latin typeface="Times New Roman" panose="02020603050405020304" pitchFamily="18" charset="0"/>
                <a:cs typeface="Times New Roman" panose="02020603050405020304" pitchFamily="18" charset="0"/>
              </a:rPr>
              <a:t>other </a:t>
            </a:r>
            <a:r>
              <a:rPr lang="en-US" sz="2400" dirty="0" smtClean="0">
                <a:latin typeface="Times New Roman" panose="02020603050405020304" pitchFamily="18" charset="0"/>
                <a:cs typeface="Times New Roman" panose="02020603050405020304" pitchFamily="18" charset="0"/>
              </a:rPr>
              <a:t>graphics, </a:t>
            </a:r>
            <a:r>
              <a:rPr lang="en-US" sz="2400" dirty="0">
                <a:latin typeface="Times New Roman" panose="02020603050405020304" pitchFamily="18" charset="0"/>
                <a:cs typeface="Times New Roman" panose="02020603050405020304" pitchFamily="18" charset="0"/>
              </a:rPr>
              <a:t>such as a border, </a:t>
            </a:r>
            <a:r>
              <a:rPr lang="en-US" sz="2400" dirty="0" smtClean="0">
                <a:latin typeface="Times New Roman" panose="02020603050405020304" pitchFamily="18" charset="0"/>
                <a:cs typeface="Times New Roman" panose="02020603050405020304" pitchFamily="18" charset="0"/>
              </a:rPr>
              <a:t>pattern</a:t>
            </a:r>
            <a:r>
              <a:rPr lang="en-US" sz="2400" dirty="0">
                <a:latin typeface="Times New Roman" panose="02020603050405020304" pitchFamily="18" charset="0"/>
                <a:cs typeface="Times New Roman" panose="02020603050405020304" pitchFamily="18" charset="0"/>
              </a:rPr>
              <a:t>, or color that </a:t>
            </a:r>
            <a:r>
              <a:rPr lang="en-US" sz="2400" dirty="0" smtClean="0">
                <a:latin typeface="Times New Roman" panose="02020603050405020304" pitchFamily="18" charset="0"/>
                <a:cs typeface="Times New Roman" panose="02020603050405020304" pitchFamily="18" charset="0"/>
              </a:rPr>
              <a:t>should convey facts </a:t>
            </a:r>
            <a:r>
              <a:rPr lang="en-US" sz="2400" dirty="0">
                <a:latin typeface="Times New Roman" panose="02020603050405020304" pitchFamily="18" charset="0"/>
                <a:cs typeface="Times New Roman" panose="02020603050405020304" pitchFamily="18" charset="0"/>
              </a:rPr>
              <a:t>about the </a:t>
            </a:r>
            <a:r>
              <a:rPr lang="en-US" sz="2400" dirty="0" smtClean="0">
                <a:latin typeface="Times New Roman" panose="02020603050405020304" pitchFamily="18" charset="0"/>
                <a:cs typeface="Times New Roman" panose="02020603050405020304" pitchFamily="18" charset="0"/>
              </a:rPr>
              <a:t>hazard</a:t>
            </a:r>
          </a:p>
          <a:p>
            <a:r>
              <a:rPr lang="en-US" sz="2800" dirty="0" smtClean="0">
                <a:latin typeface="Times New Roman" panose="02020603050405020304" pitchFamily="18" charset="0"/>
                <a:cs typeface="Times New Roman" panose="02020603050405020304" pitchFamily="18" charset="0"/>
              </a:rPr>
              <a:t>Signal </a:t>
            </a:r>
            <a:r>
              <a:rPr lang="en-US" sz="2800" dirty="0">
                <a:latin typeface="Times New Roman" panose="02020603050405020304" pitchFamily="18" charset="0"/>
                <a:cs typeface="Times New Roman" panose="02020603050405020304" pitchFamily="18" charset="0"/>
              </a:rPr>
              <a:t>words: </a:t>
            </a:r>
            <a:r>
              <a:rPr lang="en-US" sz="2400" dirty="0">
                <a:latin typeface="Times New Roman" panose="02020603050405020304" pitchFamily="18" charset="0"/>
                <a:cs typeface="Times New Roman" panose="02020603050405020304" pitchFamily="18" charset="0"/>
              </a:rPr>
              <a:t>indicate the relative level of severity of </a:t>
            </a:r>
            <a:r>
              <a:rPr lang="en-US" sz="2400" dirty="0" smtClean="0">
                <a:latin typeface="Times New Roman" panose="02020603050405020304" pitchFamily="18" charset="0"/>
                <a:cs typeface="Times New Roman" panose="02020603050405020304" pitchFamily="18" charset="0"/>
              </a:rPr>
              <a:t>the hazard </a:t>
            </a:r>
            <a:r>
              <a:rPr lang="en-US" sz="2400" dirty="0">
                <a:latin typeface="Times New Roman" panose="02020603050405020304" pitchFamily="18" charset="0"/>
                <a:cs typeface="Times New Roman" panose="02020603050405020304" pitchFamily="18" charset="0"/>
              </a:rPr>
              <a:t>and alert the reader to a potential hazard on the label</a:t>
            </a:r>
            <a:endParaRPr lang="en-US" sz="24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Hazard </a:t>
            </a:r>
            <a:r>
              <a:rPr lang="en-US" sz="2800" dirty="0">
                <a:latin typeface="Times New Roman" panose="02020603050405020304" pitchFamily="18" charset="0"/>
                <a:cs typeface="Times New Roman" panose="02020603050405020304" pitchFamily="18" charset="0"/>
              </a:rPr>
              <a:t>Statement: </a:t>
            </a:r>
            <a:r>
              <a:rPr lang="en-US" sz="2400" dirty="0">
                <a:latin typeface="Times New Roman" panose="02020603050405020304" pitchFamily="18" charset="0"/>
                <a:cs typeface="Times New Roman" panose="02020603050405020304" pitchFamily="18" charset="0"/>
              </a:rPr>
              <a:t>describes the nature of the </a:t>
            </a:r>
            <a:r>
              <a:rPr lang="en-US" sz="2400" dirty="0" smtClean="0">
                <a:latin typeface="Times New Roman" panose="02020603050405020304" pitchFamily="18" charset="0"/>
                <a:cs typeface="Times New Roman" panose="02020603050405020304" pitchFamily="18" charset="0"/>
              </a:rPr>
              <a:t>hazard of </a:t>
            </a:r>
            <a:r>
              <a:rPr lang="en-US" sz="2400" dirty="0">
                <a:latin typeface="Times New Roman" panose="02020603050405020304" pitchFamily="18" charset="0"/>
                <a:cs typeface="Times New Roman" panose="02020603050405020304" pitchFamily="18" charset="0"/>
              </a:rPr>
              <a:t>a chemical, </a:t>
            </a:r>
            <a:r>
              <a:rPr lang="en-US" sz="2400" dirty="0" smtClean="0">
                <a:latin typeface="Times New Roman" panose="02020603050405020304" pitchFamily="18" charset="0"/>
                <a:cs typeface="Times New Roman" panose="02020603050405020304" pitchFamily="18" charset="0"/>
              </a:rPr>
              <a:t>including, where </a:t>
            </a:r>
            <a:r>
              <a:rPr lang="en-US" sz="2400" dirty="0">
                <a:latin typeface="Times New Roman" panose="02020603050405020304" pitchFamily="18" charset="0"/>
                <a:cs typeface="Times New Roman" panose="02020603050405020304" pitchFamily="18" charset="0"/>
              </a:rPr>
              <a:t>appropriate, the degree of hazard.</a:t>
            </a:r>
          </a:p>
          <a:p>
            <a:r>
              <a:rPr lang="en-US" sz="2800" dirty="0" smtClean="0">
                <a:latin typeface="Times New Roman" panose="02020603050405020304" pitchFamily="18" charset="0"/>
                <a:cs typeface="Times New Roman" panose="02020603050405020304" pitchFamily="18" charset="0"/>
              </a:rPr>
              <a:t>Precautionary </a:t>
            </a:r>
            <a:r>
              <a:rPr lang="en-US" sz="2800" dirty="0">
                <a:latin typeface="Times New Roman" panose="02020603050405020304" pitchFamily="18" charset="0"/>
                <a:cs typeface="Times New Roman" panose="02020603050405020304" pitchFamily="18" charset="0"/>
              </a:rPr>
              <a:t>Statement: </a:t>
            </a:r>
            <a:r>
              <a:rPr lang="en-US" sz="2400" dirty="0">
                <a:latin typeface="Times New Roman" panose="02020603050405020304" pitchFamily="18" charset="0"/>
                <a:cs typeface="Times New Roman" panose="02020603050405020304" pitchFamily="18" charset="0"/>
              </a:rPr>
              <a:t>recommended measures to be taken to minimize or prevent adverse effects </a:t>
            </a:r>
          </a:p>
        </p:txBody>
      </p:sp>
      <p:cxnSp>
        <p:nvCxnSpPr>
          <p:cNvPr id="4" name="Straight Connector 3"/>
          <p:cNvCxnSpPr/>
          <p:nvPr/>
        </p:nvCxnSpPr>
        <p:spPr>
          <a:xfrm flipH="1">
            <a:off x="228600" y="1066800"/>
            <a:ext cx="7696200" cy="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432143"/>
      </p:ext>
    </p:extLst>
  </p:cSld>
  <p:clrMapOvr>
    <a:masterClrMapping/>
  </p:clrMapOvr>
  <p:transition>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829" y="533400"/>
            <a:ext cx="7620000" cy="1143000"/>
          </a:xfrm>
        </p:spPr>
        <p:txBody>
          <a:bodyPr/>
          <a:lstStyle/>
          <a:p>
            <a:r>
              <a:rPr lang="en-US" dirty="0">
                <a:solidFill>
                  <a:schemeClr val="tx1"/>
                </a:solidFill>
              </a:rPr>
              <a:t>HCS Pictograms and </a:t>
            </a:r>
            <a:r>
              <a:rPr lang="en-US" dirty="0" smtClean="0">
                <a:solidFill>
                  <a:schemeClr val="tx1"/>
                </a:solidFill>
              </a:rPr>
              <a:t>Hazards</a:t>
            </a:r>
            <a:br>
              <a:rPr lang="en-US" dirty="0" smtClean="0">
                <a:solidFill>
                  <a:schemeClr val="tx1"/>
                </a:solidFill>
              </a:rPr>
            </a:br>
            <a:r>
              <a:rPr lang="en-US" dirty="0">
                <a:solidFill>
                  <a:schemeClr val="tx1"/>
                </a:solidFill>
              </a:rPr>
              <a:t/>
            </a:r>
            <a:br>
              <a:rPr lang="en-US" dirty="0">
                <a:solidFill>
                  <a:schemeClr val="tx1"/>
                </a:solidFill>
              </a:rPr>
            </a:br>
            <a:endParaRPr lang="en-US" dirty="0">
              <a:solidFill>
                <a:schemeClr val="tx1"/>
              </a:solidFill>
            </a:endParaRPr>
          </a:p>
        </p:txBody>
      </p:sp>
      <p:pic>
        <p:nvPicPr>
          <p:cNvPr id="48129" name="Picture 1" descr="Health Haz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370542"/>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Gas Cylin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1000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5" descr="Corro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81000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48134" name="Picture 6" descr="Exploding Bom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0351" y="3776133"/>
            <a:ext cx="476250" cy="476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2125598614"/>
              </p:ext>
            </p:extLst>
          </p:nvPr>
        </p:nvGraphicFramePr>
        <p:xfrm>
          <a:off x="76200" y="914400"/>
          <a:ext cx="8305800" cy="5791200"/>
        </p:xfrm>
        <a:graphic>
          <a:graphicData uri="http://schemas.openxmlformats.org/drawingml/2006/table">
            <a:tbl>
              <a:tblPr/>
              <a:tblGrid>
                <a:gridCol w="2667000"/>
                <a:gridCol w="2743200"/>
                <a:gridCol w="2895600"/>
              </a:tblGrid>
              <a:tr h="914400">
                <a:tc>
                  <a:txBody>
                    <a:bodyPr/>
                    <a:lstStyle/>
                    <a:p>
                      <a:pPr algn="ctr" fontAlgn="t"/>
                      <a:r>
                        <a:rPr lang="en-US" sz="1500" b="1" dirty="0">
                          <a:effectLst/>
                        </a:rPr>
                        <a:t>Health Hazard</a:t>
                      </a:r>
                      <a:br>
                        <a:rPr lang="en-US" sz="1500" b="1" dirty="0">
                          <a:effectLst/>
                        </a:rPr>
                      </a:br>
                      <a:endParaRPr lang="en-US" sz="1500" b="1" dirty="0">
                        <a:effectLst/>
                      </a:endParaRPr>
                    </a:p>
                  </a:txBody>
                  <a:tcPr marL="31254" marR="31254" marT="25003" marB="25003">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a:noFill/>
                    </a:lnT>
                    <a:lnB w="7620"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500" b="1" dirty="0">
                          <a:effectLst/>
                        </a:rPr>
                        <a:t>Flame</a:t>
                      </a:r>
                      <a:br>
                        <a:rPr lang="en-US" sz="1500" b="1" dirty="0">
                          <a:effectLst/>
                        </a:rPr>
                      </a:br>
                      <a:endParaRPr lang="en-US" sz="1500" b="1" dirty="0">
                        <a:effectLst/>
                      </a:endParaRPr>
                    </a:p>
                  </a:txBody>
                  <a:tcPr marL="31254" marR="31254" marT="25003" marB="25003">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a:noFill/>
                    </a:lnT>
                    <a:lnB w="7620"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500" b="1">
                          <a:effectLst/>
                        </a:rPr>
                        <a:t>Exclamation Mark</a:t>
                      </a:r>
                      <a:br>
                        <a:rPr lang="en-US" sz="1500" b="1">
                          <a:effectLst/>
                        </a:rPr>
                      </a:br>
                      <a:endParaRPr lang="en-US" sz="1500" b="1">
                        <a:effectLst/>
                      </a:endParaRPr>
                    </a:p>
                  </a:txBody>
                  <a:tcPr marL="31254" marR="31254" marT="25003" marB="25003">
                    <a:lnL w="7620" cap="flat" cmpd="sng" algn="ctr">
                      <a:solidFill>
                        <a:srgbClr val="DDDDDD"/>
                      </a:solidFill>
                      <a:prstDash val="solid"/>
                      <a:round/>
                      <a:headEnd type="none" w="med" len="med"/>
                      <a:tailEnd type="none" w="med" len="med"/>
                    </a:lnL>
                    <a:lnR>
                      <a:noFill/>
                    </a:lnR>
                    <a:lnT>
                      <a:noFill/>
                    </a:lnT>
                    <a:lnB w="7620" cap="flat" cmpd="sng" algn="ctr">
                      <a:solidFill>
                        <a:srgbClr val="DDDDDD"/>
                      </a:solidFill>
                      <a:prstDash val="solid"/>
                      <a:round/>
                      <a:headEnd type="none" w="med" len="med"/>
                      <a:tailEnd type="none" w="med" len="med"/>
                    </a:lnB>
                    <a:solidFill>
                      <a:srgbClr val="F9F9F9"/>
                    </a:solidFill>
                  </a:tcPr>
                </a:tc>
              </a:tr>
              <a:tr h="1600200">
                <a:tc>
                  <a:txBody>
                    <a:bodyPr/>
                    <a:lstStyle/>
                    <a:p>
                      <a:pPr algn="l" fontAlgn="t"/>
                      <a:r>
                        <a:rPr lang="en-US" sz="1500" dirty="0">
                          <a:effectLst/>
                        </a:rPr>
                        <a:t>• Carcinogen</a:t>
                      </a:r>
                      <a:br>
                        <a:rPr lang="en-US" sz="1500" dirty="0">
                          <a:effectLst/>
                        </a:rPr>
                      </a:br>
                      <a:r>
                        <a:rPr lang="en-US" sz="1500" dirty="0">
                          <a:effectLst/>
                        </a:rPr>
                        <a:t>• Mutagenicity</a:t>
                      </a:r>
                      <a:br>
                        <a:rPr lang="en-US" sz="1500" dirty="0">
                          <a:effectLst/>
                        </a:rPr>
                      </a:br>
                      <a:r>
                        <a:rPr lang="en-US" sz="1500" dirty="0">
                          <a:effectLst/>
                        </a:rPr>
                        <a:t>• Reproductive Toxicity</a:t>
                      </a:r>
                      <a:br>
                        <a:rPr lang="en-US" sz="1500" dirty="0">
                          <a:effectLst/>
                        </a:rPr>
                      </a:br>
                      <a:r>
                        <a:rPr lang="en-US" sz="1500" dirty="0">
                          <a:effectLst/>
                        </a:rPr>
                        <a:t>• Respiratory Sensitizer</a:t>
                      </a:r>
                      <a:br>
                        <a:rPr lang="en-US" sz="1500" dirty="0">
                          <a:effectLst/>
                        </a:rPr>
                      </a:br>
                      <a:r>
                        <a:rPr lang="en-US" sz="1500" dirty="0">
                          <a:effectLst/>
                        </a:rPr>
                        <a:t>• Target Organ Toxicity</a:t>
                      </a:r>
                      <a:br>
                        <a:rPr lang="en-US" sz="1500" dirty="0">
                          <a:effectLst/>
                        </a:rPr>
                      </a:br>
                      <a:r>
                        <a:rPr lang="en-US" sz="1500" dirty="0">
                          <a:effectLst/>
                        </a:rPr>
                        <a:t>• Aspiration Toxicity</a:t>
                      </a:r>
                    </a:p>
                  </a:txBody>
                  <a:tcPr marL="31254" marR="31254" marT="25003" marB="25003">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500" dirty="0">
                          <a:effectLst/>
                        </a:rPr>
                        <a:t>• Flammables</a:t>
                      </a:r>
                      <a:br>
                        <a:rPr lang="en-US" sz="1500" dirty="0">
                          <a:effectLst/>
                        </a:rPr>
                      </a:br>
                      <a:r>
                        <a:rPr lang="en-US" sz="1500" dirty="0">
                          <a:effectLst/>
                        </a:rPr>
                        <a:t>• </a:t>
                      </a:r>
                      <a:r>
                        <a:rPr lang="en-US" sz="1500" dirty="0" err="1">
                          <a:effectLst/>
                        </a:rPr>
                        <a:t>Pyrophorics</a:t>
                      </a:r>
                      <a:r>
                        <a:rPr lang="en-US" sz="1500" dirty="0">
                          <a:effectLst/>
                        </a:rPr>
                        <a:t/>
                      </a:r>
                      <a:br>
                        <a:rPr lang="en-US" sz="1500" dirty="0">
                          <a:effectLst/>
                        </a:rPr>
                      </a:br>
                      <a:r>
                        <a:rPr lang="en-US" sz="1500" dirty="0">
                          <a:effectLst/>
                        </a:rPr>
                        <a:t>• Self-Heating</a:t>
                      </a:r>
                      <a:br>
                        <a:rPr lang="en-US" sz="1500" dirty="0">
                          <a:effectLst/>
                        </a:rPr>
                      </a:br>
                      <a:r>
                        <a:rPr lang="en-US" sz="1500" dirty="0">
                          <a:effectLst/>
                        </a:rPr>
                        <a:t>• Emits Flammable Gas</a:t>
                      </a:r>
                      <a:br>
                        <a:rPr lang="en-US" sz="1500" dirty="0">
                          <a:effectLst/>
                        </a:rPr>
                      </a:br>
                      <a:r>
                        <a:rPr lang="en-US" sz="1500" dirty="0">
                          <a:effectLst/>
                        </a:rPr>
                        <a:t>• Self-</a:t>
                      </a:r>
                      <a:r>
                        <a:rPr lang="en-US" sz="1500" dirty="0" err="1">
                          <a:effectLst/>
                        </a:rPr>
                        <a:t>Reactives</a:t>
                      </a:r>
                      <a:r>
                        <a:rPr lang="en-US" sz="1500" dirty="0">
                          <a:effectLst/>
                        </a:rPr>
                        <a:t/>
                      </a:r>
                      <a:br>
                        <a:rPr lang="en-US" sz="1500" dirty="0">
                          <a:effectLst/>
                        </a:rPr>
                      </a:br>
                      <a:r>
                        <a:rPr lang="en-US" sz="1500" dirty="0">
                          <a:effectLst/>
                        </a:rPr>
                        <a:t>• Organic Peroxides</a:t>
                      </a:r>
                    </a:p>
                  </a:txBody>
                  <a:tcPr marL="31254" marR="31254" marT="25003" marB="25003">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500" dirty="0">
                          <a:effectLst/>
                        </a:rPr>
                        <a:t>• Irritant (skin and eye)</a:t>
                      </a:r>
                      <a:br>
                        <a:rPr lang="en-US" sz="1500" dirty="0">
                          <a:effectLst/>
                        </a:rPr>
                      </a:br>
                      <a:r>
                        <a:rPr lang="en-US" sz="1500" dirty="0">
                          <a:effectLst/>
                        </a:rPr>
                        <a:t>• Skin Sensitizer</a:t>
                      </a:r>
                      <a:br>
                        <a:rPr lang="en-US" sz="1500" dirty="0">
                          <a:effectLst/>
                        </a:rPr>
                      </a:br>
                      <a:r>
                        <a:rPr lang="en-US" sz="1500" dirty="0">
                          <a:effectLst/>
                        </a:rPr>
                        <a:t>• Acute Toxicity (harmful)</a:t>
                      </a:r>
                      <a:br>
                        <a:rPr lang="en-US" sz="1500" dirty="0">
                          <a:effectLst/>
                        </a:rPr>
                      </a:br>
                      <a:r>
                        <a:rPr lang="en-US" sz="1500" dirty="0">
                          <a:effectLst/>
                        </a:rPr>
                        <a:t>• Narcotic Effects</a:t>
                      </a:r>
                      <a:br>
                        <a:rPr lang="en-US" sz="1500" dirty="0">
                          <a:effectLst/>
                        </a:rPr>
                      </a:br>
                      <a:r>
                        <a:rPr lang="en-US" sz="1500" dirty="0">
                          <a:effectLst/>
                        </a:rPr>
                        <a:t>• Respiratory Tract Irritant</a:t>
                      </a:r>
                      <a:br>
                        <a:rPr lang="en-US" sz="1500" dirty="0">
                          <a:effectLst/>
                        </a:rPr>
                      </a:br>
                      <a:r>
                        <a:rPr lang="en-US" sz="1500" dirty="0">
                          <a:effectLst/>
                        </a:rPr>
                        <a:t>• Hazardous to Ozone Layer</a:t>
                      </a:r>
                      <a:br>
                        <a:rPr lang="en-US" sz="1500" dirty="0">
                          <a:effectLst/>
                        </a:rPr>
                      </a:br>
                      <a:r>
                        <a:rPr lang="en-US" sz="1500" dirty="0">
                          <a:effectLst/>
                        </a:rPr>
                        <a:t>(Non Mandatory)</a:t>
                      </a:r>
                    </a:p>
                  </a:txBody>
                  <a:tcPr marL="31254" marR="31254" marT="25003" marB="25003">
                    <a:lnL w="7620" cap="flat" cmpd="sng" algn="ctr">
                      <a:solidFill>
                        <a:srgbClr val="DDDDDD"/>
                      </a:solidFill>
                      <a:prstDash val="solid"/>
                      <a:round/>
                      <a:headEnd type="none" w="med" len="med"/>
                      <a:tailEnd type="none" w="med" len="med"/>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940594">
                <a:tc>
                  <a:txBody>
                    <a:bodyPr/>
                    <a:lstStyle/>
                    <a:p>
                      <a:pPr algn="ctr" fontAlgn="t"/>
                      <a:r>
                        <a:rPr lang="en-US" sz="1500" b="1" dirty="0">
                          <a:effectLst/>
                        </a:rPr>
                        <a:t>Gas Cylinder</a:t>
                      </a:r>
                      <a:br>
                        <a:rPr lang="en-US" sz="1500" b="1" dirty="0">
                          <a:effectLst/>
                        </a:rPr>
                      </a:br>
                      <a:endParaRPr lang="en-US" sz="1500" b="1" dirty="0">
                        <a:effectLst/>
                      </a:endParaRPr>
                    </a:p>
                  </a:txBody>
                  <a:tcPr marL="31254" marR="31254" marT="25003" marB="25003">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500" b="1" dirty="0">
                          <a:effectLst/>
                        </a:rPr>
                        <a:t>Corrosion</a:t>
                      </a:r>
                      <a:br>
                        <a:rPr lang="en-US" sz="1500" b="1" dirty="0">
                          <a:effectLst/>
                        </a:rPr>
                      </a:br>
                      <a:endParaRPr lang="en-US" sz="1500" b="1" dirty="0">
                        <a:effectLst/>
                      </a:endParaRPr>
                    </a:p>
                  </a:txBody>
                  <a:tcPr marL="31254" marR="31254" marT="25003" marB="25003">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500" b="1">
                          <a:effectLst/>
                        </a:rPr>
                        <a:t>Exploding Bomb</a:t>
                      </a:r>
                      <a:br>
                        <a:rPr lang="en-US" sz="1500" b="1">
                          <a:effectLst/>
                        </a:rPr>
                      </a:br>
                      <a:endParaRPr lang="en-US" sz="1500" b="1">
                        <a:effectLst/>
                      </a:endParaRPr>
                    </a:p>
                  </a:txBody>
                  <a:tcPr marL="31254" marR="31254" marT="25003" marB="25003">
                    <a:lnL w="7620" cap="flat" cmpd="sng" algn="ctr">
                      <a:solidFill>
                        <a:srgbClr val="DDDDDD"/>
                      </a:solidFill>
                      <a:prstDash val="solid"/>
                      <a:round/>
                      <a:headEnd type="none" w="med" len="med"/>
                      <a:tailEnd type="none" w="med" len="med"/>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r>
              <a:tr h="762000">
                <a:tc>
                  <a:txBody>
                    <a:bodyPr/>
                    <a:lstStyle/>
                    <a:p>
                      <a:pPr algn="l" fontAlgn="t"/>
                      <a:r>
                        <a:rPr lang="en-US" sz="1500">
                          <a:effectLst/>
                        </a:rPr>
                        <a:t>• Gases under Pressure</a:t>
                      </a:r>
                    </a:p>
                  </a:txBody>
                  <a:tcPr marL="31254" marR="31254" marT="25003" marB="25003">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500" dirty="0">
                          <a:effectLst/>
                        </a:rPr>
                        <a:t>• Skin Corrosion/ burns</a:t>
                      </a:r>
                      <a:br>
                        <a:rPr lang="en-US" sz="1500" dirty="0">
                          <a:effectLst/>
                        </a:rPr>
                      </a:br>
                      <a:r>
                        <a:rPr lang="en-US" sz="1500" dirty="0">
                          <a:effectLst/>
                        </a:rPr>
                        <a:t>• Eye Damage</a:t>
                      </a:r>
                      <a:br>
                        <a:rPr lang="en-US" sz="1500" dirty="0">
                          <a:effectLst/>
                        </a:rPr>
                      </a:br>
                      <a:r>
                        <a:rPr lang="en-US" sz="1500" dirty="0">
                          <a:effectLst/>
                        </a:rPr>
                        <a:t>• Corrosive to Metals</a:t>
                      </a:r>
                    </a:p>
                  </a:txBody>
                  <a:tcPr marL="31254" marR="31254" marT="25003" marB="25003">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500" dirty="0">
                          <a:effectLst/>
                        </a:rPr>
                        <a:t>• Explosives</a:t>
                      </a:r>
                      <a:br>
                        <a:rPr lang="en-US" sz="1500" dirty="0">
                          <a:effectLst/>
                        </a:rPr>
                      </a:br>
                      <a:r>
                        <a:rPr lang="en-US" sz="1500" dirty="0">
                          <a:effectLst/>
                        </a:rPr>
                        <a:t>• Self-</a:t>
                      </a:r>
                      <a:r>
                        <a:rPr lang="en-US" sz="1500" dirty="0" err="1">
                          <a:effectLst/>
                        </a:rPr>
                        <a:t>Reactives</a:t>
                      </a:r>
                      <a:r>
                        <a:rPr lang="en-US" sz="1500" dirty="0">
                          <a:effectLst/>
                        </a:rPr>
                        <a:t/>
                      </a:r>
                      <a:br>
                        <a:rPr lang="en-US" sz="1500" dirty="0">
                          <a:effectLst/>
                        </a:rPr>
                      </a:br>
                      <a:r>
                        <a:rPr lang="en-US" sz="1500" dirty="0">
                          <a:effectLst/>
                        </a:rPr>
                        <a:t>• Organic Peroxides</a:t>
                      </a:r>
                    </a:p>
                  </a:txBody>
                  <a:tcPr marL="31254" marR="31254" marT="25003" marB="25003">
                    <a:lnL w="7620" cap="flat" cmpd="sng" algn="ctr">
                      <a:solidFill>
                        <a:srgbClr val="DDDDDD"/>
                      </a:solidFill>
                      <a:prstDash val="solid"/>
                      <a:round/>
                      <a:headEnd type="none" w="med" len="med"/>
                      <a:tailEnd type="none" w="med" len="med"/>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1143000">
                <a:tc>
                  <a:txBody>
                    <a:bodyPr/>
                    <a:lstStyle/>
                    <a:p>
                      <a:pPr algn="ctr" fontAlgn="t"/>
                      <a:r>
                        <a:rPr lang="en-US" sz="1500" b="1" dirty="0">
                          <a:effectLst/>
                        </a:rPr>
                        <a:t>Flame over Circle</a:t>
                      </a:r>
                      <a:br>
                        <a:rPr lang="en-US" sz="1500" b="1" dirty="0">
                          <a:effectLst/>
                        </a:rPr>
                      </a:br>
                      <a:endParaRPr lang="en-US" sz="1500" b="1" dirty="0">
                        <a:effectLst/>
                      </a:endParaRPr>
                    </a:p>
                  </a:txBody>
                  <a:tcPr marL="31254" marR="31254" marT="25003" marB="25003">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500" b="1" dirty="0">
                          <a:effectLst/>
                        </a:rPr>
                        <a:t>Environment</a:t>
                      </a:r>
                      <a:br>
                        <a:rPr lang="en-US" sz="1500" b="1" dirty="0">
                          <a:effectLst/>
                        </a:rPr>
                      </a:br>
                      <a:r>
                        <a:rPr lang="en-US" sz="1500" b="1" dirty="0">
                          <a:effectLst/>
                        </a:rPr>
                        <a:t>(Non Mandatory)</a:t>
                      </a:r>
                      <a:br>
                        <a:rPr lang="en-US" sz="1500" b="1" dirty="0">
                          <a:effectLst/>
                        </a:rPr>
                      </a:br>
                      <a:endParaRPr lang="en-US" sz="1500" b="1" dirty="0">
                        <a:effectLst/>
                      </a:endParaRPr>
                    </a:p>
                  </a:txBody>
                  <a:tcPr marL="31254" marR="31254" marT="25003" marB="25003">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500" b="1" dirty="0">
                          <a:effectLst/>
                        </a:rPr>
                        <a:t>Skull and Crossbones</a:t>
                      </a:r>
                      <a:br>
                        <a:rPr lang="en-US" sz="1500" b="1" dirty="0">
                          <a:effectLst/>
                        </a:rPr>
                      </a:br>
                      <a:endParaRPr lang="en-US" sz="1500" b="1" dirty="0">
                        <a:effectLst/>
                      </a:endParaRPr>
                    </a:p>
                  </a:txBody>
                  <a:tcPr marL="31254" marR="31254" marT="25003" marB="25003">
                    <a:lnL w="7620" cap="flat" cmpd="sng" algn="ctr">
                      <a:solidFill>
                        <a:srgbClr val="DDDDDD"/>
                      </a:solidFill>
                      <a:prstDash val="solid"/>
                      <a:round/>
                      <a:headEnd type="none" w="med" len="med"/>
                      <a:tailEnd type="none" w="med" len="med"/>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r>
              <a:tr h="381000">
                <a:tc>
                  <a:txBody>
                    <a:bodyPr/>
                    <a:lstStyle/>
                    <a:p>
                      <a:pPr algn="l" fontAlgn="t"/>
                      <a:r>
                        <a:rPr lang="en-US" sz="1500">
                          <a:effectLst/>
                        </a:rPr>
                        <a:t>• Oxidizers</a:t>
                      </a:r>
                    </a:p>
                  </a:txBody>
                  <a:tcPr marL="31254" marR="31254" marT="25003" marB="25003">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en-US" sz="1500" dirty="0">
                          <a:effectLst/>
                        </a:rPr>
                        <a:t>• Aquatic Toxicity</a:t>
                      </a:r>
                    </a:p>
                  </a:txBody>
                  <a:tcPr marL="31254" marR="31254" marT="25003" marB="25003">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en-US" sz="1500" dirty="0">
                          <a:effectLst/>
                        </a:rPr>
                        <a:t>• Acute Toxicity (fatal or toxic)</a:t>
                      </a:r>
                    </a:p>
                  </a:txBody>
                  <a:tcPr marL="31254" marR="31254" marT="25003" marB="25003">
                    <a:lnL w="7620" cap="flat" cmpd="sng" algn="ctr">
                      <a:solidFill>
                        <a:srgbClr val="DDDDDD"/>
                      </a:solidFill>
                      <a:prstDash val="solid"/>
                      <a:round/>
                      <a:headEnd type="none" w="med" len="med"/>
                      <a:tailEnd type="none" w="med" len="med"/>
                    </a:lnL>
                    <a:lnR>
                      <a:noFill/>
                    </a:lnR>
                    <a:lnT w="7620" cap="flat" cmpd="sng" algn="ctr">
                      <a:solidFill>
                        <a:srgbClr val="DDDDDD"/>
                      </a:solidFill>
                      <a:prstDash val="solid"/>
                      <a:round/>
                      <a:headEnd type="none" w="med" len="med"/>
                      <a:tailEnd type="none" w="med" len="med"/>
                    </a:lnT>
                    <a:lnB>
                      <a:noFill/>
                    </a:lnB>
                    <a:solidFill>
                      <a:srgbClr val="FFFFFF"/>
                    </a:solidFill>
                  </a:tcPr>
                </a:tc>
              </a:tr>
            </a:tbl>
          </a:graphicData>
        </a:graphic>
      </p:graphicFrame>
      <p:pic>
        <p:nvPicPr>
          <p:cNvPr id="48138" name="Picture 10" descr="Health Haz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982" y="1217084"/>
            <a:ext cx="588432" cy="588432"/>
          </a:xfrm>
          <a:prstGeom prst="rect">
            <a:avLst/>
          </a:prstGeom>
          <a:noFill/>
          <a:extLst>
            <a:ext uri="{909E8E84-426E-40DD-AFC4-6F175D3DCCD1}">
              <a14:hiddenFill xmlns:a14="http://schemas.microsoft.com/office/drawing/2010/main">
                <a:solidFill>
                  <a:srgbClr val="FFFFFF"/>
                </a:solidFill>
              </a14:hiddenFill>
            </a:ext>
          </a:extLst>
        </p:spPr>
      </p:pic>
      <p:pic>
        <p:nvPicPr>
          <p:cNvPr id="48140" name="Picture 12" descr="Exclamation Mar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399" y="1217084"/>
            <a:ext cx="588432" cy="588432"/>
          </a:xfrm>
          <a:prstGeom prst="rect">
            <a:avLst/>
          </a:prstGeom>
          <a:noFill/>
          <a:extLst>
            <a:ext uri="{909E8E84-426E-40DD-AFC4-6F175D3DCCD1}">
              <a14:hiddenFill xmlns:a14="http://schemas.microsoft.com/office/drawing/2010/main">
                <a:solidFill>
                  <a:srgbClr val="FFFFFF"/>
                </a:solidFill>
              </a14:hiddenFill>
            </a:ext>
          </a:extLst>
        </p:spPr>
      </p:pic>
      <p:pic>
        <p:nvPicPr>
          <p:cNvPr id="48141" name="Picture 13" descr="Gas Cylin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4167" y="3810000"/>
            <a:ext cx="588432" cy="588432"/>
          </a:xfrm>
          <a:prstGeom prst="rect">
            <a:avLst/>
          </a:prstGeom>
          <a:noFill/>
          <a:extLst>
            <a:ext uri="{909E8E84-426E-40DD-AFC4-6F175D3DCCD1}">
              <a14:hiddenFill xmlns:a14="http://schemas.microsoft.com/office/drawing/2010/main">
                <a:solidFill>
                  <a:srgbClr val="FFFFFF"/>
                </a:solidFill>
              </a14:hiddenFill>
            </a:ext>
          </a:extLst>
        </p:spPr>
      </p:pic>
      <p:pic>
        <p:nvPicPr>
          <p:cNvPr id="48142" name="Picture 14" descr="Corro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813175"/>
            <a:ext cx="610658" cy="610658"/>
          </a:xfrm>
          <a:prstGeom prst="rect">
            <a:avLst/>
          </a:prstGeom>
          <a:noFill/>
          <a:extLst>
            <a:ext uri="{909E8E84-426E-40DD-AFC4-6F175D3DCCD1}">
              <a14:hiddenFill xmlns:a14="http://schemas.microsoft.com/office/drawing/2010/main">
                <a:solidFill>
                  <a:srgbClr val="FFFFFF"/>
                </a:solidFill>
              </a14:hiddenFill>
            </a:ext>
          </a:extLst>
        </p:spPr>
      </p:pic>
      <p:pic>
        <p:nvPicPr>
          <p:cNvPr id="48143" name="Picture 15" descr="Exploding Bom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3813175"/>
            <a:ext cx="588432" cy="588432"/>
          </a:xfrm>
          <a:prstGeom prst="rect">
            <a:avLst/>
          </a:prstGeom>
          <a:noFill/>
          <a:extLst>
            <a:ext uri="{909E8E84-426E-40DD-AFC4-6F175D3DCCD1}">
              <a14:hiddenFill xmlns:a14="http://schemas.microsoft.com/office/drawing/2010/main">
                <a:solidFill>
                  <a:srgbClr val="FFFFFF"/>
                </a:solidFill>
              </a14:hiddenFill>
            </a:ext>
          </a:extLst>
        </p:spPr>
      </p:pic>
      <p:pic>
        <p:nvPicPr>
          <p:cNvPr id="48144" name="Picture 16" descr="Flame over Circ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4166" y="5638799"/>
            <a:ext cx="664634" cy="664634"/>
          </a:xfrm>
          <a:prstGeom prst="rect">
            <a:avLst/>
          </a:prstGeom>
          <a:noFill/>
          <a:extLst>
            <a:ext uri="{909E8E84-426E-40DD-AFC4-6F175D3DCCD1}">
              <a14:hiddenFill xmlns:a14="http://schemas.microsoft.com/office/drawing/2010/main">
                <a:solidFill>
                  <a:srgbClr val="FFFFFF"/>
                </a:solidFill>
              </a14:hiddenFill>
            </a:ext>
          </a:extLst>
        </p:spPr>
      </p:pic>
      <p:pic>
        <p:nvPicPr>
          <p:cNvPr id="48145" name="Picture 17" descr="Environment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3458" y="5638800"/>
            <a:ext cx="684742" cy="684742"/>
          </a:xfrm>
          <a:prstGeom prst="rect">
            <a:avLst/>
          </a:prstGeom>
          <a:noFill/>
          <a:extLst>
            <a:ext uri="{909E8E84-426E-40DD-AFC4-6F175D3DCCD1}">
              <a14:hiddenFill xmlns:a14="http://schemas.microsoft.com/office/drawing/2010/main">
                <a:solidFill>
                  <a:srgbClr val="FFFFFF"/>
                </a:solidFill>
              </a14:hiddenFill>
            </a:ext>
          </a:extLst>
        </p:spPr>
      </p:pic>
      <p:pic>
        <p:nvPicPr>
          <p:cNvPr id="48146" name="Picture 18" descr="Skull and Crossbon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399" y="5638798"/>
            <a:ext cx="664635" cy="66463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Flame"/>
          <p:cNvPicPr/>
          <p:nvPr/>
        </p:nvPicPr>
        <p:blipFill>
          <a:blip r:embed="rId11">
            <a:extLst>
              <a:ext uri="{28A0092B-C50C-407E-A947-70E740481C1C}">
                <a14:useLocalDpi xmlns:a14="http://schemas.microsoft.com/office/drawing/2010/main" val="0"/>
              </a:ext>
            </a:extLst>
          </a:blip>
          <a:srcRect/>
          <a:stretch>
            <a:fillRect/>
          </a:stretch>
        </p:blipFill>
        <p:spPr bwMode="auto">
          <a:xfrm>
            <a:off x="3886200" y="1256030"/>
            <a:ext cx="552450" cy="549486"/>
          </a:xfrm>
          <a:prstGeom prst="rect">
            <a:avLst/>
          </a:prstGeom>
          <a:noFill/>
          <a:ln>
            <a:noFill/>
          </a:ln>
        </p:spPr>
      </p:pic>
      <p:cxnSp>
        <p:nvCxnSpPr>
          <p:cNvPr id="17" name="Straight Connector 16"/>
          <p:cNvCxnSpPr/>
          <p:nvPr/>
        </p:nvCxnSpPr>
        <p:spPr>
          <a:xfrm flipH="1">
            <a:off x="76201" y="778933"/>
            <a:ext cx="8305799" cy="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9824"/>
      </p:ext>
    </p:extLst>
  </p:cSld>
  <p:clrMapOvr>
    <a:masterClrMapping/>
  </p:clrMapOvr>
  <p:transition>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1143000"/>
          </a:xfrm>
        </p:spPr>
        <p:txBody>
          <a:bodyPr/>
          <a:lstStyle/>
          <a:p>
            <a:r>
              <a:rPr lang="en-US" dirty="0" smtClean="0">
                <a:solidFill>
                  <a:schemeClr val="tx1"/>
                </a:solidFill>
              </a:rPr>
              <a:t>Updating Label Information</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152400" y="1447800"/>
            <a:ext cx="8305800" cy="4800600"/>
          </a:xfrm>
        </p:spPr>
        <p:txBody>
          <a:bodyPr/>
          <a:lstStyle/>
          <a:p>
            <a:r>
              <a:rPr lang="en-US" sz="2400" dirty="0">
                <a:latin typeface="Times New Roman" panose="02020603050405020304" pitchFamily="18" charset="0"/>
                <a:cs typeface="Times New Roman" panose="02020603050405020304" pitchFamily="18" charset="0"/>
              </a:rPr>
              <a:t>Chemical manufacturers, importers, distributors, or employers who become newly aware of </a:t>
            </a:r>
            <a:r>
              <a:rPr lang="en-US" sz="2400" dirty="0" smtClean="0">
                <a:latin typeface="Times New Roman" panose="02020603050405020304" pitchFamily="18" charset="0"/>
                <a:cs typeface="Times New Roman" panose="02020603050405020304" pitchFamily="18" charset="0"/>
              </a:rPr>
              <a:t>hazard information shall </a:t>
            </a:r>
            <a:r>
              <a:rPr lang="en-US" sz="2400" dirty="0">
                <a:latin typeface="Times New Roman" panose="02020603050405020304" pitchFamily="18" charset="0"/>
                <a:cs typeface="Times New Roman" panose="02020603050405020304" pitchFamily="18" charset="0"/>
              </a:rPr>
              <a:t>revise the labels for the chemical within </a:t>
            </a:r>
            <a:r>
              <a:rPr lang="en-US" sz="2400" b="1" dirty="0">
                <a:latin typeface="Times New Roman" panose="02020603050405020304" pitchFamily="18" charset="0"/>
                <a:cs typeface="Times New Roman" panose="02020603050405020304" pitchFamily="18" charset="0"/>
              </a:rPr>
              <a:t>six months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cs typeface="Times New Roman" panose="02020603050405020304" pitchFamily="18" charset="0"/>
              </a:rPr>
              <a:t>the chemical is not currently produced or imported, the </a:t>
            </a:r>
            <a:r>
              <a:rPr lang="en-US" sz="2400" dirty="0" smtClean="0">
                <a:latin typeface="Times New Roman" panose="02020603050405020304" pitchFamily="18" charset="0"/>
                <a:cs typeface="Times New Roman" panose="02020603050405020304" pitchFamily="18" charset="0"/>
              </a:rPr>
              <a:t>same group shall </a:t>
            </a:r>
            <a:r>
              <a:rPr lang="en-US" sz="2400" dirty="0">
                <a:latin typeface="Times New Roman" panose="02020603050405020304" pitchFamily="18" charset="0"/>
                <a:cs typeface="Times New Roman" panose="02020603050405020304" pitchFamily="18" charset="0"/>
              </a:rPr>
              <a:t>add the </a:t>
            </a:r>
            <a:r>
              <a:rPr lang="en-US" sz="2400" dirty="0" smtClean="0">
                <a:latin typeface="Times New Roman" panose="02020603050405020304" pitchFamily="18" charset="0"/>
                <a:cs typeface="Times New Roman" panose="02020603050405020304" pitchFamily="18" charset="0"/>
              </a:rPr>
              <a:t>data </a:t>
            </a:r>
            <a:r>
              <a:rPr lang="en-US" sz="2400" dirty="0">
                <a:latin typeface="Times New Roman" panose="02020603050405020304" pitchFamily="18" charset="0"/>
                <a:cs typeface="Times New Roman" panose="02020603050405020304" pitchFamily="18" charset="0"/>
              </a:rPr>
              <a:t>to the label before the chemical is shipped or </a:t>
            </a:r>
            <a:r>
              <a:rPr lang="en-US" sz="2400" dirty="0" smtClean="0">
                <a:latin typeface="Times New Roman" panose="02020603050405020304" pitchFamily="18" charset="0"/>
                <a:cs typeface="Times New Roman" panose="02020603050405020304" pitchFamily="18" charset="0"/>
              </a:rPr>
              <a:t>taken to </a:t>
            </a:r>
            <a:r>
              <a:rPr lang="en-US" sz="2400" dirty="0">
                <a:latin typeface="Times New Roman" panose="02020603050405020304" pitchFamily="18" charset="0"/>
                <a:cs typeface="Times New Roman" panose="02020603050405020304" pitchFamily="18" charset="0"/>
              </a:rPr>
              <a:t>into the </a:t>
            </a:r>
            <a:r>
              <a:rPr lang="en-US" sz="2400" dirty="0" smtClean="0">
                <a:latin typeface="Times New Roman" panose="02020603050405020304" pitchFamily="18" charset="0"/>
                <a:cs typeface="Times New Roman" panose="02020603050405020304" pitchFamily="18" charset="0"/>
              </a:rPr>
              <a:t>workplace</a:t>
            </a:r>
            <a:endParaRPr lang="en-US" sz="2400" dirty="0">
              <a:latin typeface="Times New Roman" panose="02020603050405020304" pitchFamily="18" charset="0"/>
              <a:cs typeface="Times New Roman" panose="02020603050405020304" pitchFamily="18" charset="0"/>
            </a:endParaRPr>
          </a:p>
        </p:txBody>
      </p:sp>
      <p:pic>
        <p:nvPicPr>
          <p:cNvPr id="49154" name="Picture 2" descr="http://www.ghsdrumlabelingsoftware.com/images/138-01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419600"/>
            <a:ext cx="3581400" cy="218465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H="1">
            <a:off x="228600" y="1219200"/>
            <a:ext cx="7696200" cy="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591947"/>
      </p:ext>
    </p:extLst>
  </p:cSld>
  <p:clrMapOvr>
    <a:masterClrMapping/>
  </p:clrMapOvr>
  <p:transition>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33" y="533400"/>
            <a:ext cx="7620000" cy="1143000"/>
          </a:xfrm>
        </p:spPr>
        <p:txBody>
          <a:bodyPr/>
          <a:lstStyle/>
          <a:p>
            <a:r>
              <a:rPr lang="en-US" sz="3200" dirty="0">
                <a:solidFill>
                  <a:schemeClr val="tx1"/>
                </a:solidFill>
              </a:rPr>
              <a:t>Safety Data Sheet (SDS) </a:t>
            </a:r>
            <a:r>
              <a:rPr lang="en-US" sz="3200" dirty="0" smtClean="0">
                <a:solidFill>
                  <a:schemeClr val="tx1"/>
                </a:solidFill>
              </a:rPr>
              <a:t>changes </a:t>
            </a:r>
            <a:r>
              <a:rPr lang="en-US" sz="3200" dirty="0">
                <a:solidFill>
                  <a:schemeClr val="tx1"/>
                </a:solidFill>
              </a:rPr>
              <a:t>under the revised Hazard Communication </a:t>
            </a:r>
            <a:r>
              <a:rPr lang="en-US" sz="3200" dirty="0" smtClean="0">
                <a:solidFill>
                  <a:schemeClr val="tx1"/>
                </a:solidFill>
              </a:rPr>
              <a:t>Standard</a:t>
            </a:r>
            <a:br>
              <a:rPr lang="en-US" sz="3200" dirty="0" smtClean="0">
                <a:solidFill>
                  <a:schemeClr val="tx1"/>
                </a:solidFill>
              </a:rPr>
            </a:br>
            <a:endParaRPr lang="en-US" sz="32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9299893"/>
              </p:ext>
            </p:extLst>
          </p:nvPr>
        </p:nvGraphicFramePr>
        <p:xfrm>
          <a:off x="304800" y="1752600"/>
          <a:ext cx="8001000" cy="4663440"/>
        </p:xfrm>
        <a:graphic>
          <a:graphicData uri="http://schemas.openxmlformats.org/drawingml/2006/table">
            <a:tbl>
              <a:tblPr firstCol="1">
                <a:effectLst>
                  <a:outerShdw blurRad="50800" dist="38100" dir="5400000" algn="t" rotWithShape="0">
                    <a:prstClr val="black">
                      <a:alpha val="40000"/>
                    </a:prstClr>
                  </a:outerShdw>
                </a:effectLst>
                <a:tableStyleId>{7DF18680-E054-41AD-8BC1-D1AEF772440D}</a:tableStyleId>
              </a:tblPr>
              <a:tblGrid>
                <a:gridCol w="1143000"/>
                <a:gridCol w="2895600"/>
                <a:gridCol w="1360169"/>
                <a:gridCol w="2602231"/>
              </a:tblGrid>
              <a:tr h="4663440">
                <a:tc>
                  <a:txBody>
                    <a:bodyPr/>
                    <a:lstStyle/>
                    <a:p>
                      <a:pPr>
                        <a:lnSpc>
                          <a:spcPct val="150000"/>
                        </a:lnSpc>
                      </a:pPr>
                      <a:r>
                        <a:rPr lang="en-US" dirty="0" smtClean="0">
                          <a:solidFill>
                            <a:schemeClr val="tx1"/>
                          </a:solidFill>
                          <a:latin typeface="Times New Roman" panose="02020603050405020304" pitchFamily="18" charset="0"/>
                          <a:cs typeface="Times New Roman" panose="02020603050405020304" pitchFamily="18" charset="0"/>
                        </a:rPr>
                        <a:t>Section 1</a:t>
                      </a:r>
                    </a:p>
                    <a:p>
                      <a:pPr>
                        <a:lnSpc>
                          <a:spcPct val="150000"/>
                        </a:lnSpc>
                      </a:pPr>
                      <a:r>
                        <a:rPr lang="en-US" dirty="0" smtClean="0">
                          <a:solidFill>
                            <a:schemeClr val="tx1"/>
                          </a:solidFill>
                          <a:latin typeface="Times New Roman" panose="02020603050405020304" pitchFamily="18" charset="0"/>
                          <a:cs typeface="Times New Roman" panose="02020603050405020304" pitchFamily="18" charset="0"/>
                        </a:rPr>
                        <a:t>Section 2</a:t>
                      </a:r>
                    </a:p>
                    <a:p>
                      <a:pPr>
                        <a:lnSpc>
                          <a:spcPct val="150000"/>
                        </a:lnSpc>
                      </a:pPr>
                      <a:r>
                        <a:rPr lang="en-US" dirty="0" smtClean="0">
                          <a:solidFill>
                            <a:schemeClr val="tx1"/>
                          </a:solidFill>
                          <a:latin typeface="Times New Roman" panose="02020603050405020304" pitchFamily="18" charset="0"/>
                          <a:cs typeface="Times New Roman" panose="02020603050405020304" pitchFamily="18" charset="0"/>
                        </a:rPr>
                        <a:t>Section 3</a:t>
                      </a:r>
                    </a:p>
                    <a:p>
                      <a:pPr>
                        <a:lnSpc>
                          <a:spcPct val="150000"/>
                        </a:lnSpc>
                      </a:pPr>
                      <a:endParaRPr lang="en-US"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dirty="0" smtClean="0">
                          <a:solidFill>
                            <a:schemeClr val="tx1"/>
                          </a:solidFill>
                          <a:latin typeface="Times New Roman" panose="02020603050405020304" pitchFamily="18" charset="0"/>
                          <a:cs typeface="Times New Roman" panose="02020603050405020304" pitchFamily="18" charset="0"/>
                        </a:rPr>
                        <a:t>Section 4</a:t>
                      </a:r>
                    </a:p>
                    <a:p>
                      <a:pPr>
                        <a:lnSpc>
                          <a:spcPct val="150000"/>
                        </a:lnSpc>
                      </a:pPr>
                      <a:r>
                        <a:rPr lang="en-US" dirty="0" smtClean="0">
                          <a:solidFill>
                            <a:schemeClr val="tx1"/>
                          </a:solidFill>
                          <a:latin typeface="Times New Roman" panose="02020603050405020304" pitchFamily="18" charset="0"/>
                          <a:cs typeface="Times New Roman" panose="02020603050405020304" pitchFamily="18" charset="0"/>
                        </a:rPr>
                        <a:t>Section 5</a:t>
                      </a:r>
                    </a:p>
                    <a:p>
                      <a:pPr>
                        <a:lnSpc>
                          <a:spcPct val="150000"/>
                        </a:lnSpc>
                      </a:pPr>
                      <a:r>
                        <a:rPr lang="en-US" dirty="0" smtClean="0">
                          <a:solidFill>
                            <a:schemeClr val="tx1"/>
                          </a:solidFill>
                          <a:latin typeface="Times New Roman" panose="02020603050405020304" pitchFamily="18" charset="0"/>
                          <a:cs typeface="Times New Roman" panose="02020603050405020304" pitchFamily="18" charset="0"/>
                        </a:rPr>
                        <a:t>Section 6</a:t>
                      </a:r>
                    </a:p>
                    <a:p>
                      <a:pPr>
                        <a:lnSpc>
                          <a:spcPct val="150000"/>
                        </a:lnSpc>
                      </a:pPr>
                      <a:r>
                        <a:rPr lang="en-US" dirty="0" smtClean="0">
                          <a:solidFill>
                            <a:schemeClr val="tx1"/>
                          </a:solidFill>
                          <a:latin typeface="Times New Roman" panose="02020603050405020304" pitchFamily="18" charset="0"/>
                          <a:cs typeface="Times New Roman" panose="02020603050405020304" pitchFamily="18" charset="0"/>
                        </a:rPr>
                        <a:t>Section 7</a:t>
                      </a:r>
                    </a:p>
                    <a:p>
                      <a:pPr>
                        <a:lnSpc>
                          <a:spcPct val="150000"/>
                        </a:lnSpc>
                      </a:pPr>
                      <a:r>
                        <a:rPr lang="en-US" dirty="0" smtClean="0">
                          <a:solidFill>
                            <a:schemeClr val="tx1"/>
                          </a:solidFill>
                          <a:latin typeface="Times New Roman" panose="02020603050405020304" pitchFamily="18" charset="0"/>
                          <a:cs typeface="Times New Roman" panose="02020603050405020304" pitchFamily="18" charset="0"/>
                        </a:rPr>
                        <a:t>Section 8</a:t>
                      </a:r>
                      <a:endParaRPr lang="en-US" dirty="0">
                        <a:solidFill>
                          <a:schemeClr val="tx1"/>
                        </a:solidFill>
                        <a:latin typeface="Times New Roman" panose="02020603050405020304" pitchFamily="18" charset="0"/>
                        <a:cs typeface="Times New Roman" panose="02020603050405020304" pitchFamily="18" charset="0"/>
                      </a:endParaRPr>
                    </a:p>
                  </a:txBody>
                  <a:tcPr>
                    <a:solidFill>
                      <a:schemeClr val="bg1">
                        <a:lumMod val="85000"/>
                      </a:schemeClr>
                    </a:solidFill>
                  </a:tcPr>
                </a:tc>
                <a:tc>
                  <a:txBody>
                    <a:bodyPr/>
                    <a:lstStyle/>
                    <a:p>
                      <a:pPr>
                        <a:lnSpc>
                          <a:spcPct val="150000"/>
                        </a:lnSpc>
                      </a:pPr>
                      <a:r>
                        <a:rPr lang="en-US" dirty="0" smtClean="0">
                          <a:latin typeface="Times New Roman" panose="02020603050405020304" pitchFamily="18" charset="0"/>
                          <a:cs typeface="Times New Roman" panose="02020603050405020304" pitchFamily="18" charset="0"/>
                        </a:rPr>
                        <a:t>Identification</a:t>
                      </a:r>
                    </a:p>
                    <a:p>
                      <a:pPr>
                        <a:lnSpc>
                          <a:spcPct val="150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Hazard(s) identification</a:t>
                      </a:r>
                    </a:p>
                    <a:p>
                      <a:pPr>
                        <a:lnSpc>
                          <a:spcPct val="150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Composition/information on ingredients</a:t>
                      </a:r>
                    </a:p>
                    <a:p>
                      <a:pPr>
                        <a:lnSpc>
                          <a:spcPct val="150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First-Aid measures</a:t>
                      </a:r>
                    </a:p>
                    <a:p>
                      <a:pPr>
                        <a:lnSpc>
                          <a:spcPct val="150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Fire-fighting measures</a:t>
                      </a:r>
                    </a:p>
                    <a:p>
                      <a:pPr>
                        <a:lnSpc>
                          <a:spcPct val="150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Accidental release measures</a:t>
                      </a:r>
                    </a:p>
                    <a:p>
                      <a:pPr>
                        <a:lnSpc>
                          <a:spcPct val="150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Handling and storage</a:t>
                      </a:r>
                    </a:p>
                    <a:p>
                      <a:pPr>
                        <a:lnSpc>
                          <a:spcPct val="150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Exposure controls/personal protection</a:t>
                      </a:r>
                      <a:endParaRPr lang="en-US" dirty="0">
                        <a:latin typeface="Times New Roman" panose="02020603050405020304" pitchFamily="18" charset="0"/>
                        <a:cs typeface="Times New Roman" panose="02020603050405020304" pitchFamily="18" charset="0"/>
                      </a:endParaRPr>
                    </a:p>
                  </a:txBody>
                  <a:tcPr>
                    <a:solidFill>
                      <a:schemeClr val="accent1">
                        <a:lumMod val="40000"/>
                        <a:lumOff val="60000"/>
                      </a:schemeClr>
                    </a:solidFill>
                  </a:tcPr>
                </a:tc>
                <a:tc>
                  <a:txBody>
                    <a:bodyPr/>
                    <a:lstStyle/>
                    <a:p>
                      <a:pPr>
                        <a:lnSpc>
                          <a:spcPct val="150000"/>
                        </a:lnSpc>
                      </a:pPr>
                      <a:r>
                        <a:rPr lang="en-US" b="1" dirty="0" smtClean="0">
                          <a:latin typeface="Times New Roman" panose="02020603050405020304" pitchFamily="18" charset="0"/>
                          <a:cs typeface="Times New Roman" panose="02020603050405020304" pitchFamily="18" charset="0"/>
                        </a:rPr>
                        <a:t>Section 9</a:t>
                      </a:r>
                    </a:p>
                    <a:p>
                      <a:pPr>
                        <a:lnSpc>
                          <a:spcPct val="150000"/>
                        </a:lnSpc>
                      </a:pPr>
                      <a:endParaRPr lang="en-US" b="1" dirty="0" smtClean="0">
                        <a:latin typeface="Times New Roman" panose="02020603050405020304" pitchFamily="18" charset="0"/>
                        <a:cs typeface="Times New Roman" panose="02020603050405020304" pitchFamily="18" charset="0"/>
                      </a:endParaRPr>
                    </a:p>
                    <a:p>
                      <a:pPr>
                        <a:lnSpc>
                          <a:spcPct val="150000"/>
                        </a:lnSpc>
                      </a:pPr>
                      <a:r>
                        <a:rPr lang="en-US" b="1" dirty="0" smtClean="0">
                          <a:latin typeface="Times New Roman" panose="02020603050405020304" pitchFamily="18" charset="0"/>
                          <a:cs typeface="Times New Roman" panose="02020603050405020304" pitchFamily="18" charset="0"/>
                        </a:rPr>
                        <a:t>Section</a:t>
                      </a:r>
                      <a:r>
                        <a:rPr lang="en-US" b="1" baseline="0" dirty="0" smtClean="0">
                          <a:latin typeface="Times New Roman" panose="02020603050405020304" pitchFamily="18" charset="0"/>
                          <a:cs typeface="Times New Roman" panose="02020603050405020304" pitchFamily="18" charset="0"/>
                        </a:rPr>
                        <a:t> 10</a:t>
                      </a:r>
                    </a:p>
                    <a:p>
                      <a:pPr>
                        <a:lnSpc>
                          <a:spcPct val="150000"/>
                        </a:lnSpc>
                      </a:pPr>
                      <a:r>
                        <a:rPr lang="en-US" b="1" baseline="0" dirty="0" smtClean="0">
                          <a:latin typeface="Times New Roman" panose="02020603050405020304" pitchFamily="18" charset="0"/>
                          <a:cs typeface="Times New Roman" panose="02020603050405020304" pitchFamily="18" charset="0"/>
                        </a:rPr>
                        <a:t>Section 11</a:t>
                      </a:r>
                    </a:p>
                    <a:p>
                      <a:pPr>
                        <a:lnSpc>
                          <a:spcPct val="150000"/>
                        </a:lnSpc>
                      </a:pPr>
                      <a:r>
                        <a:rPr lang="en-US" b="1" baseline="0" dirty="0" smtClean="0">
                          <a:latin typeface="Times New Roman" panose="02020603050405020304" pitchFamily="18" charset="0"/>
                          <a:cs typeface="Times New Roman" panose="02020603050405020304" pitchFamily="18" charset="0"/>
                        </a:rPr>
                        <a:t>Section 12</a:t>
                      </a:r>
                    </a:p>
                    <a:p>
                      <a:pPr>
                        <a:lnSpc>
                          <a:spcPct val="150000"/>
                        </a:lnSpc>
                      </a:pPr>
                      <a:r>
                        <a:rPr lang="en-US" b="1" baseline="0" dirty="0" smtClean="0">
                          <a:latin typeface="Times New Roman" panose="02020603050405020304" pitchFamily="18" charset="0"/>
                          <a:cs typeface="Times New Roman" panose="02020603050405020304" pitchFamily="18" charset="0"/>
                        </a:rPr>
                        <a:t>Section 13</a:t>
                      </a:r>
                    </a:p>
                    <a:p>
                      <a:pPr>
                        <a:lnSpc>
                          <a:spcPct val="150000"/>
                        </a:lnSpc>
                      </a:pPr>
                      <a:r>
                        <a:rPr lang="en-US" b="1" baseline="0" dirty="0" smtClean="0">
                          <a:latin typeface="Times New Roman" panose="02020603050405020304" pitchFamily="18" charset="0"/>
                          <a:cs typeface="Times New Roman" panose="02020603050405020304" pitchFamily="18" charset="0"/>
                        </a:rPr>
                        <a:t>Section 14</a:t>
                      </a:r>
                    </a:p>
                    <a:p>
                      <a:pPr>
                        <a:lnSpc>
                          <a:spcPct val="150000"/>
                        </a:lnSpc>
                      </a:pPr>
                      <a:r>
                        <a:rPr lang="en-US" b="1" baseline="0" dirty="0" smtClean="0">
                          <a:latin typeface="Times New Roman" panose="02020603050405020304" pitchFamily="18" charset="0"/>
                          <a:cs typeface="Times New Roman" panose="02020603050405020304" pitchFamily="18" charset="0"/>
                        </a:rPr>
                        <a:t>Section 15</a:t>
                      </a:r>
                    </a:p>
                    <a:p>
                      <a:pPr>
                        <a:lnSpc>
                          <a:spcPct val="150000"/>
                        </a:lnSpc>
                      </a:pPr>
                      <a:r>
                        <a:rPr lang="en-US" b="1" baseline="0" dirty="0" smtClean="0">
                          <a:latin typeface="Times New Roman" panose="02020603050405020304" pitchFamily="18" charset="0"/>
                          <a:cs typeface="Times New Roman" panose="02020603050405020304" pitchFamily="18" charset="0"/>
                        </a:rPr>
                        <a:t>Section 16</a:t>
                      </a:r>
                      <a:endParaRPr lang="en-US" b="1" dirty="0">
                        <a:latin typeface="Times New Roman" panose="02020603050405020304" pitchFamily="18" charset="0"/>
                        <a:cs typeface="Times New Roman" panose="02020603050405020304" pitchFamily="18" charset="0"/>
                      </a:endParaRPr>
                    </a:p>
                  </a:txBody>
                  <a:tcPr>
                    <a:solidFill>
                      <a:schemeClr val="bg1">
                        <a:lumMod val="85000"/>
                      </a:schemeClr>
                    </a:solidFill>
                  </a:tcPr>
                </a:tc>
                <a:tc>
                  <a:txBody>
                    <a:bodyPr/>
                    <a:lstStyle/>
                    <a:p>
                      <a:pPr>
                        <a:lnSpc>
                          <a:spcPct val="150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Physical and chemical properties</a:t>
                      </a:r>
                    </a:p>
                    <a:p>
                      <a:pPr>
                        <a:lnSpc>
                          <a:spcPct val="150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Stability and reactivity</a:t>
                      </a:r>
                    </a:p>
                    <a:p>
                      <a:pPr>
                        <a:lnSpc>
                          <a:spcPct val="150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Toxicological information</a:t>
                      </a:r>
                    </a:p>
                    <a:p>
                      <a:pPr>
                        <a:lnSpc>
                          <a:spcPct val="150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Ecological information</a:t>
                      </a:r>
                    </a:p>
                    <a:p>
                      <a:pPr>
                        <a:lnSpc>
                          <a:spcPct val="150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Disposal considerations</a:t>
                      </a:r>
                    </a:p>
                    <a:p>
                      <a:pPr>
                        <a:lnSpc>
                          <a:spcPct val="150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Transport information</a:t>
                      </a:r>
                    </a:p>
                    <a:p>
                      <a:pPr>
                        <a:lnSpc>
                          <a:spcPct val="150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Regulatory information</a:t>
                      </a:r>
                    </a:p>
                    <a:p>
                      <a:pPr>
                        <a:lnSpc>
                          <a:spcPct val="150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Other information</a:t>
                      </a:r>
                      <a:endParaRPr lang="en-US" dirty="0">
                        <a:latin typeface="Times New Roman" panose="02020603050405020304" pitchFamily="18" charset="0"/>
                        <a:cs typeface="Times New Roman" panose="02020603050405020304" pitchFamily="18" charset="0"/>
                      </a:endParaRPr>
                    </a:p>
                  </a:txBody>
                  <a:tcPr>
                    <a:solidFill>
                      <a:schemeClr val="accent1">
                        <a:lumMod val="40000"/>
                        <a:lumOff val="60000"/>
                      </a:schemeClr>
                    </a:solidFill>
                  </a:tcPr>
                </a:tc>
              </a:tr>
            </a:tbl>
          </a:graphicData>
        </a:graphic>
      </p:graphicFrame>
      <p:cxnSp>
        <p:nvCxnSpPr>
          <p:cNvPr id="5" name="Straight Connector 4"/>
          <p:cNvCxnSpPr/>
          <p:nvPr/>
        </p:nvCxnSpPr>
        <p:spPr>
          <a:xfrm flipH="1">
            <a:off x="381000" y="1524000"/>
            <a:ext cx="7696200" cy="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485078"/>
      </p:ext>
    </p:extLst>
  </p:cSld>
  <p:clrMapOvr>
    <a:masterClrMapping/>
  </p:clrMapOvr>
  <p:transition>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01109"/>
            <a:ext cx="7620000" cy="1143000"/>
          </a:xfrm>
        </p:spPr>
        <p:txBody>
          <a:bodyPr/>
          <a:lstStyle/>
          <a:p>
            <a:r>
              <a:rPr lang="en-US" sz="3600" dirty="0">
                <a:solidFill>
                  <a:schemeClr val="tx1"/>
                </a:solidFill>
              </a:rPr>
              <a:t>HCS Pictograms and </a:t>
            </a:r>
            <a:r>
              <a:rPr lang="en-US" sz="3600" dirty="0" smtClean="0">
                <a:solidFill>
                  <a:schemeClr val="tx1"/>
                </a:solidFill>
              </a:rPr>
              <a:t>Hazards Quiz</a:t>
            </a:r>
            <a:br>
              <a:rPr lang="en-US" sz="3600" dirty="0" smtClean="0">
                <a:solidFill>
                  <a:schemeClr val="tx1"/>
                </a:solidFill>
              </a:rPr>
            </a:br>
            <a:r>
              <a:rPr lang="en-US" dirty="0">
                <a:solidFill>
                  <a:schemeClr val="tx1"/>
                </a:solidFill>
              </a:rPr>
              <a:t/>
            </a:r>
            <a:br>
              <a:rPr lang="en-US" dirty="0">
                <a:solidFill>
                  <a:schemeClr val="tx1"/>
                </a:solidFill>
              </a:rPr>
            </a:br>
            <a:endParaRPr lang="en-US" dirty="0">
              <a:solidFill>
                <a:schemeClr val="tx1"/>
              </a:solidFill>
            </a:endParaRPr>
          </a:p>
        </p:txBody>
      </p:sp>
      <p:pic>
        <p:nvPicPr>
          <p:cNvPr id="48129" name="Picture 1" descr="Health Haz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370542"/>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Gas Cylin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1000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5" descr="Corro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81000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48134" name="Picture 6" descr="Exploding Bom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0351" y="3776133"/>
            <a:ext cx="476250" cy="476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501928556"/>
              </p:ext>
            </p:extLst>
          </p:nvPr>
        </p:nvGraphicFramePr>
        <p:xfrm>
          <a:off x="76200" y="661988"/>
          <a:ext cx="8305800" cy="6067424"/>
        </p:xfrm>
        <a:graphic>
          <a:graphicData uri="http://schemas.openxmlformats.org/drawingml/2006/table">
            <a:tbl>
              <a:tblPr/>
              <a:tblGrid>
                <a:gridCol w="2667000"/>
                <a:gridCol w="2743200"/>
                <a:gridCol w="2895600"/>
              </a:tblGrid>
              <a:tr h="1676400">
                <a:tc>
                  <a:txBody>
                    <a:bodyPr/>
                    <a:lstStyle/>
                    <a:p>
                      <a:pPr algn="ctr" fontAlgn="t"/>
                      <a:r>
                        <a:rPr lang="en-US" sz="1500" b="1" dirty="0" smtClean="0">
                          <a:effectLst/>
                        </a:rPr>
                        <a:t>1. What does this stand for?</a:t>
                      </a:r>
                      <a:endParaRPr lang="en-US" sz="1500" b="1" dirty="0">
                        <a:effectLst/>
                      </a:endParaRPr>
                    </a:p>
                  </a:txBody>
                  <a:tcPr marL="31254" marR="31254" marT="25003" marB="25003">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a:noFill/>
                    </a:lnT>
                    <a:lnB w="7620" cap="flat" cmpd="sng" algn="ctr">
                      <a:solidFill>
                        <a:srgbClr val="DDDDDD"/>
                      </a:solidFill>
                      <a:prstDash val="solid"/>
                      <a:round/>
                      <a:headEnd type="none" w="med" len="med"/>
                      <a:tailEnd type="none" w="med" len="med"/>
                    </a:lnB>
                    <a:solidFill>
                      <a:srgbClr val="F9F9F9"/>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dirty="0" smtClean="0">
                          <a:effectLst/>
                        </a:rPr>
                        <a:t>2. What does this stand for?</a:t>
                      </a:r>
                    </a:p>
                    <a:p>
                      <a:pPr algn="ctr" fontAlgn="t"/>
                      <a:endParaRPr lang="en-US" sz="1500" b="1" dirty="0">
                        <a:effectLst/>
                      </a:endParaRPr>
                    </a:p>
                  </a:txBody>
                  <a:tcPr marL="31254" marR="31254" marT="25003" marB="25003">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a:noFill/>
                    </a:lnT>
                    <a:lnB w="7620" cap="flat" cmpd="sng" algn="ctr">
                      <a:solidFill>
                        <a:srgbClr val="DDDDDD"/>
                      </a:solidFill>
                      <a:prstDash val="solid"/>
                      <a:round/>
                      <a:headEnd type="none" w="med" len="med"/>
                      <a:tailEnd type="none" w="med" len="med"/>
                    </a:lnB>
                    <a:solidFill>
                      <a:srgbClr val="F9F9F9"/>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dirty="0" smtClean="0">
                          <a:effectLst/>
                        </a:rPr>
                        <a:t>3. What does this stand for?</a:t>
                      </a:r>
                    </a:p>
                    <a:p>
                      <a:pPr algn="ctr" fontAlgn="t"/>
                      <a:endParaRPr lang="en-US" sz="1500" b="1" dirty="0">
                        <a:effectLst/>
                      </a:endParaRPr>
                    </a:p>
                  </a:txBody>
                  <a:tcPr marL="31254" marR="31254" marT="25003" marB="25003">
                    <a:lnL w="7620" cap="flat" cmpd="sng" algn="ctr">
                      <a:solidFill>
                        <a:srgbClr val="DDDDDD"/>
                      </a:solidFill>
                      <a:prstDash val="solid"/>
                      <a:round/>
                      <a:headEnd type="none" w="med" len="med"/>
                      <a:tailEnd type="none" w="med" len="med"/>
                    </a:lnL>
                    <a:lnR>
                      <a:noFill/>
                    </a:lnR>
                    <a:lnT>
                      <a:noFill/>
                    </a:lnT>
                    <a:lnB w="7620" cap="flat" cmpd="sng" algn="ctr">
                      <a:solidFill>
                        <a:srgbClr val="DDDDDD"/>
                      </a:solidFill>
                      <a:prstDash val="solid"/>
                      <a:round/>
                      <a:headEnd type="none" w="med" len="med"/>
                      <a:tailEnd type="none" w="med" len="med"/>
                    </a:lnB>
                    <a:solidFill>
                      <a:srgbClr val="F9F9F9"/>
                    </a:solidFill>
                  </a:tcPr>
                </a:tc>
              </a:tr>
              <a:tr h="152400">
                <a:tc>
                  <a:txBody>
                    <a:bodyPr/>
                    <a:lstStyle/>
                    <a:p>
                      <a:pPr algn="ctr" fontAlgn="t"/>
                      <a:r>
                        <a:rPr lang="en-US" sz="1500" dirty="0" smtClean="0">
                          <a:effectLst/>
                        </a:rPr>
                        <a:t>Name a hazard</a:t>
                      </a:r>
                      <a:endParaRPr lang="en-US" sz="1500" dirty="0">
                        <a:effectLst/>
                      </a:endParaRPr>
                    </a:p>
                  </a:txBody>
                  <a:tcPr marL="31254" marR="31254" marT="25003" marB="25003">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500" dirty="0" smtClean="0">
                          <a:effectLst/>
                        </a:rPr>
                        <a:t>Name a hazard</a:t>
                      </a:r>
                      <a:endParaRPr lang="en-US" sz="1500" dirty="0">
                        <a:effectLst/>
                      </a:endParaRPr>
                    </a:p>
                  </a:txBody>
                  <a:tcPr marL="31254" marR="31254" marT="25003" marB="25003">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dirty="0" smtClean="0">
                          <a:effectLst/>
                        </a:rPr>
                        <a:t>                         Name a hazard</a:t>
                      </a:r>
                      <a:endParaRPr lang="en-US" sz="1500" dirty="0">
                        <a:effectLst/>
                      </a:endParaRPr>
                    </a:p>
                  </a:txBody>
                  <a:tcPr marL="31254" marR="31254" marT="25003" marB="25003">
                    <a:lnL w="7620" cap="flat" cmpd="sng" algn="ctr">
                      <a:solidFill>
                        <a:srgbClr val="DDDDDD"/>
                      </a:solidFill>
                      <a:prstDash val="solid"/>
                      <a:round/>
                      <a:headEnd type="none" w="med" len="med"/>
                      <a:tailEnd type="none" w="med" len="med"/>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1574006">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dirty="0" smtClean="0">
                          <a:effectLst/>
                        </a:rPr>
                        <a:t>4. What does this stand for?</a:t>
                      </a:r>
                    </a:p>
                    <a:p>
                      <a:pPr algn="ctr" fontAlgn="t"/>
                      <a:endParaRPr lang="en-US" sz="1500" b="1" dirty="0">
                        <a:effectLst/>
                      </a:endParaRPr>
                    </a:p>
                  </a:txBody>
                  <a:tcPr marL="31254" marR="31254" marT="25003" marB="25003">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dirty="0" smtClean="0">
                          <a:effectLst/>
                        </a:rPr>
                        <a:t>5. What does this stand for?</a:t>
                      </a:r>
                    </a:p>
                    <a:p>
                      <a:pPr algn="ctr" fontAlgn="t"/>
                      <a:endParaRPr lang="en-US" sz="1500" b="1" dirty="0">
                        <a:effectLst/>
                      </a:endParaRPr>
                    </a:p>
                  </a:txBody>
                  <a:tcPr marL="31254" marR="31254" marT="25003" marB="25003">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500" b="1" dirty="0" smtClean="0">
                          <a:effectLst/>
                        </a:rPr>
                        <a:t>6. What does this stand for?</a:t>
                      </a:r>
                      <a:endParaRPr lang="en-US" sz="1500" b="1" dirty="0">
                        <a:effectLst/>
                      </a:endParaRPr>
                    </a:p>
                  </a:txBody>
                  <a:tcPr marL="31254" marR="31254" marT="25003" marB="25003">
                    <a:lnL w="7620" cap="flat" cmpd="sng" algn="ctr">
                      <a:solidFill>
                        <a:srgbClr val="DDDDDD"/>
                      </a:solidFill>
                      <a:prstDash val="solid"/>
                      <a:round/>
                      <a:headEnd type="none" w="med" len="med"/>
                      <a:tailEnd type="none" w="med" len="med"/>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r>
              <a:tr h="304800">
                <a:tc>
                  <a:txBody>
                    <a:bodyPr/>
                    <a:lstStyle/>
                    <a:p>
                      <a:pPr algn="ctr" fontAlgn="t"/>
                      <a:r>
                        <a:rPr lang="en-US" sz="1500" dirty="0" smtClean="0">
                          <a:effectLst/>
                        </a:rPr>
                        <a:t>Name a hazard</a:t>
                      </a:r>
                      <a:endParaRPr lang="en-US" sz="1500" dirty="0">
                        <a:effectLst/>
                      </a:endParaRPr>
                    </a:p>
                  </a:txBody>
                  <a:tcPr marL="31254" marR="31254" marT="25003" marB="25003">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dirty="0" smtClean="0">
                          <a:effectLst/>
                        </a:rPr>
                        <a:t>Name a hazard</a:t>
                      </a:r>
                    </a:p>
                    <a:p>
                      <a:pPr algn="l" fontAlgn="t"/>
                      <a:endParaRPr lang="en-US" sz="1500" dirty="0">
                        <a:effectLst/>
                      </a:endParaRPr>
                    </a:p>
                  </a:txBody>
                  <a:tcPr marL="31254" marR="31254" marT="25003" marB="25003">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dirty="0" smtClean="0">
                          <a:effectLst/>
                        </a:rPr>
                        <a:t>          Name a hazard</a:t>
                      </a:r>
                    </a:p>
                    <a:p>
                      <a:pPr algn="l" fontAlgn="t"/>
                      <a:endParaRPr lang="en-US" sz="1500" dirty="0">
                        <a:effectLst/>
                      </a:endParaRPr>
                    </a:p>
                  </a:txBody>
                  <a:tcPr marL="31254" marR="31254" marT="25003" marB="25003">
                    <a:lnL w="7620" cap="flat" cmpd="sng" algn="ctr">
                      <a:solidFill>
                        <a:srgbClr val="DDDDDD"/>
                      </a:solidFill>
                      <a:prstDash val="solid"/>
                      <a:round/>
                      <a:headEnd type="none" w="med" len="med"/>
                      <a:tailEnd type="none" w="med" len="med"/>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152400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dirty="0" smtClean="0">
                          <a:effectLst/>
                        </a:rPr>
                        <a:t>7. What does this stand for?</a:t>
                      </a:r>
                    </a:p>
                    <a:p>
                      <a:pPr algn="ctr" fontAlgn="t"/>
                      <a:r>
                        <a:rPr lang="en-US" sz="1500" b="1" dirty="0">
                          <a:effectLst/>
                        </a:rPr>
                        <a:t/>
                      </a:r>
                      <a:br>
                        <a:rPr lang="en-US" sz="1500" b="1" dirty="0">
                          <a:effectLst/>
                        </a:rPr>
                      </a:br>
                      <a:endParaRPr lang="en-US" sz="1500" b="1" dirty="0">
                        <a:effectLst/>
                      </a:endParaRPr>
                    </a:p>
                  </a:txBody>
                  <a:tcPr marL="31254" marR="31254" marT="25003" marB="25003">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dirty="0" smtClean="0">
                          <a:effectLst/>
                        </a:rPr>
                        <a:t>8. What does this stand for?</a:t>
                      </a:r>
                    </a:p>
                    <a:p>
                      <a:pPr algn="ctr" fontAlgn="t"/>
                      <a:endParaRPr lang="en-US" sz="1500" b="1" dirty="0">
                        <a:effectLst/>
                      </a:endParaRPr>
                    </a:p>
                  </a:txBody>
                  <a:tcPr marL="31254" marR="31254" marT="25003" marB="25003">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dirty="0" smtClean="0">
                          <a:effectLst/>
                        </a:rPr>
                        <a:t>9. What does this stand for?</a:t>
                      </a:r>
                    </a:p>
                    <a:p>
                      <a:pPr algn="ctr" fontAlgn="t"/>
                      <a:endParaRPr lang="en-US" sz="1500" b="1" dirty="0">
                        <a:effectLst/>
                      </a:endParaRPr>
                    </a:p>
                  </a:txBody>
                  <a:tcPr marL="31254" marR="31254" marT="25003" marB="25003">
                    <a:lnL w="7620" cap="flat" cmpd="sng" algn="ctr">
                      <a:solidFill>
                        <a:srgbClr val="DDDDDD"/>
                      </a:solidFill>
                      <a:prstDash val="solid"/>
                      <a:round/>
                      <a:headEnd type="none" w="med" len="med"/>
                      <a:tailEnd type="none" w="med" len="med"/>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r>
              <a:tr h="304800">
                <a:tc>
                  <a:txBody>
                    <a:bodyPr/>
                    <a:lstStyle/>
                    <a:p>
                      <a:pPr algn="ctr" fontAlgn="t"/>
                      <a:r>
                        <a:rPr lang="en-US" sz="1500" dirty="0" smtClean="0">
                          <a:effectLst/>
                        </a:rPr>
                        <a:t>Name a hazard</a:t>
                      </a:r>
                      <a:endParaRPr lang="en-US" sz="1500" dirty="0">
                        <a:effectLst/>
                      </a:endParaRPr>
                    </a:p>
                  </a:txBody>
                  <a:tcPr marL="31254" marR="31254" marT="25003" marB="25003">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a:noFill/>
                    </a:lnB>
                    <a:solidFill>
                      <a:srgbClr val="FFFFFF"/>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dirty="0" smtClean="0">
                          <a:effectLst/>
                        </a:rPr>
                        <a:t>Name a hazard</a:t>
                      </a:r>
                    </a:p>
                    <a:p>
                      <a:pPr algn="ctr" fontAlgn="t"/>
                      <a:endParaRPr lang="en-US" sz="1500" dirty="0">
                        <a:effectLst/>
                      </a:endParaRPr>
                    </a:p>
                  </a:txBody>
                  <a:tcPr marL="31254" marR="31254" marT="25003" marB="25003">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a:noFill/>
                    </a:lnB>
                    <a:solidFill>
                      <a:srgbClr val="FFFFFF"/>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dirty="0" smtClean="0">
                          <a:effectLst/>
                        </a:rPr>
                        <a:t>          Name a hazard</a:t>
                      </a:r>
                    </a:p>
                    <a:p>
                      <a:pPr algn="ctr" fontAlgn="t"/>
                      <a:endParaRPr lang="en-US" sz="1500" dirty="0">
                        <a:effectLst/>
                      </a:endParaRPr>
                    </a:p>
                  </a:txBody>
                  <a:tcPr marL="31254" marR="31254" marT="25003" marB="25003">
                    <a:lnL w="7620" cap="flat" cmpd="sng" algn="ctr">
                      <a:solidFill>
                        <a:srgbClr val="DDDDDD"/>
                      </a:solidFill>
                      <a:prstDash val="solid"/>
                      <a:round/>
                      <a:headEnd type="none" w="med" len="med"/>
                      <a:tailEnd type="none" w="med" len="med"/>
                    </a:lnL>
                    <a:lnR>
                      <a:noFill/>
                    </a:lnR>
                    <a:lnT w="7620" cap="flat" cmpd="sng" algn="ctr">
                      <a:solidFill>
                        <a:srgbClr val="DDDDDD"/>
                      </a:solidFill>
                      <a:prstDash val="solid"/>
                      <a:round/>
                      <a:headEnd type="none" w="med" len="med"/>
                      <a:tailEnd type="none" w="med" len="med"/>
                    </a:lnT>
                    <a:lnB>
                      <a:noFill/>
                    </a:lnB>
                    <a:solidFill>
                      <a:srgbClr val="FFFFFF"/>
                    </a:solidFill>
                  </a:tcPr>
                </a:tc>
              </a:tr>
            </a:tbl>
          </a:graphicData>
        </a:graphic>
      </p:graphicFrame>
      <p:pic>
        <p:nvPicPr>
          <p:cNvPr id="48138" name="Picture 10" descr="Health Haz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53" y="1033253"/>
            <a:ext cx="1367367" cy="1221316"/>
          </a:xfrm>
          <a:prstGeom prst="rect">
            <a:avLst/>
          </a:prstGeom>
          <a:noFill/>
          <a:extLst>
            <a:ext uri="{909E8E84-426E-40DD-AFC4-6F175D3DCCD1}">
              <a14:hiddenFill xmlns:a14="http://schemas.microsoft.com/office/drawing/2010/main">
                <a:solidFill>
                  <a:srgbClr val="FFFFFF"/>
                </a:solidFill>
              </a14:hiddenFill>
            </a:ext>
          </a:extLst>
        </p:spPr>
      </p:pic>
      <p:pic>
        <p:nvPicPr>
          <p:cNvPr id="48140" name="Picture 12" descr="Exclamation Mar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1244" y="965201"/>
            <a:ext cx="1245655" cy="1265978"/>
          </a:xfrm>
          <a:prstGeom prst="rect">
            <a:avLst/>
          </a:prstGeom>
          <a:noFill/>
          <a:extLst>
            <a:ext uri="{909E8E84-426E-40DD-AFC4-6F175D3DCCD1}">
              <a14:hiddenFill xmlns:a14="http://schemas.microsoft.com/office/drawing/2010/main">
                <a:solidFill>
                  <a:srgbClr val="FFFFFF"/>
                </a:solidFill>
              </a14:hiddenFill>
            </a:ext>
          </a:extLst>
        </p:spPr>
      </p:pic>
      <p:pic>
        <p:nvPicPr>
          <p:cNvPr id="48141" name="Picture 13" descr="Gas Cylin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54" y="2959629"/>
            <a:ext cx="1304396" cy="1186392"/>
          </a:xfrm>
          <a:prstGeom prst="rect">
            <a:avLst/>
          </a:prstGeom>
          <a:noFill/>
          <a:extLst>
            <a:ext uri="{909E8E84-426E-40DD-AFC4-6F175D3DCCD1}">
              <a14:hiddenFill xmlns:a14="http://schemas.microsoft.com/office/drawing/2010/main">
                <a:solidFill>
                  <a:srgbClr val="FFFFFF"/>
                </a:solidFill>
              </a14:hiddenFill>
            </a:ext>
          </a:extLst>
        </p:spPr>
      </p:pic>
      <p:pic>
        <p:nvPicPr>
          <p:cNvPr id="48142" name="Picture 14" descr="Corro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990850"/>
            <a:ext cx="129540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48143" name="Picture 15" descr="Exploding Bom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7702" y="2943226"/>
            <a:ext cx="1219198" cy="1219198"/>
          </a:xfrm>
          <a:prstGeom prst="rect">
            <a:avLst/>
          </a:prstGeom>
          <a:noFill/>
          <a:extLst>
            <a:ext uri="{909E8E84-426E-40DD-AFC4-6F175D3DCCD1}">
              <a14:hiddenFill xmlns:a14="http://schemas.microsoft.com/office/drawing/2010/main">
                <a:solidFill>
                  <a:srgbClr val="FFFFFF"/>
                </a:solidFill>
              </a14:hiddenFill>
            </a:ext>
          </a:extLst>
        </p:spPr>
      </p:pic>
      <p:pic>
        <p:nvPicPr>
          <p:cNvPr id="48144" name="Picture 16" descr="Flame over Circ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0154" y="5017558"/>
            <a:ext cx="1257828" cy="1154642"/>
          </a:xfrm>
          <a:prstGeom prst="rect">
            <a:avLst/>
          </a:prstGeom>
          <a:noFill/>
          <a:extLst>
            <a:ext uri="{909E8E84-426E-40DD-AFC4-6F175D3DCCD1}">
              <a14:hiddenFill xmlns:a14="http://schemas.microsoft.com/office/drawing/2010/main">
                <a:solidFill>
                  <a:srgbClr val="FFFFFF"/>
                </a:solidFill>
              </a14:hiddenFill>
            </a:ext>
          </a:extLst>
        </p:spPr>
      </p:pic>
      <p:pic>
        <p:nvPicPr>
          <p:cNvPr id="48145" name="Picture 17" descr="Environment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4953000"/>
            <a:ext cx="12954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8146" name="Picture 18" descr="Skull and Crossbon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81245" y="5006977"/>
            <a:ext cx="1245654" cy="119909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Flame"/>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972609"/>
            <a:ext cx="1295400" cy="1258570"/>
          </a:xfrm>
          <a:prstGeom prst="rect">
            <a:avLst/>
          </a:prstGeom>
          <a:noFill/>
          <a:ln>
            <a:noFill/>
          </a:ln>
        </p:spPr>
      </p:pic>
    </p:spTree>
    <p:extLst>
      <p:ext uri="{BB962C8B-B14F-4D97-AF65-F5344CB8AC3E}">
        <p14:creationId xmlns:p14="http://schemas.microsoft.com/office/powerpoint/2010/main" val="2092890002"/>
      </p:ext>
    </p:extLst>
  </p:cSld>
  <p:clrMapOvr>
    <a:masterClrMapping/>
  </p:clrMapOvr>
  <p:transition>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Estimated Impact by the Revised HCS</a:t>
            </a:r>
            <a:endParaRPr lang="en-US" sz="3600" dirty="0">
              <a:solidFill>
                <a:schemeClr val="tx1"/>
              </a:solidFill>
            </a:endParaRPr>
          </a:p>
        </p:txBody>
      </p:sp>
      <p:sp>
        <p:nvSpPr>
          <p:cNvPr id="3" name="Content Placeholder 2"/>
          <p:cNvSpPr>
            <a:spLocks noGrp="1"/>
          </p:cNvSpPr>
          <p:nvPr>
            <p:ph idx="1"/>
          </p:nvPr>
        </p:nvSpPr>
        <p:spPr>
          <a:xfrm>
            <a:off x="0" y="1524000"/>
            <a:ext cx="8534400" cy="4800600"/>
          </a:xfrm>
        </p:spPr>
        <p:txBody>
          <a:bodyPr/>
          <a:lstStyle/>
          <a:p>
            <a:r>
              <a:rPr lang="en-US" sz="2800" dirty="0">
                <a:latin typeface="Times New Roman" panose="02020603050405020304" pitchFamily="18" charset="0"/>
                <a:cs typeface="Times New Roman" panose="02020603050405020304" pitchFamily="18" charset="0"/>
              </a:rPr>
              <a:t>OSHA estimates </a:t>
            </a:r>
            <a:r>
              <a:rPr lang="en-US" sz="2800" dirty="0" smtClean="0">
                <a:latin typeface="Times New Roman" panose="02020603050405020304" pitchFamily="18" charset="0"/>
                <a:cs typeface="Times New Roman" panose="02020603050405020304" pitchFamily="18" charset="0"/>
              </a:rPr>
              <a:t>over </a:t>
            </a:r>
            <a:r>
              <a:rPr lang="en-US" sz="2800" dirty="0">
                <a:latin typeface="Times New Roman" panose="02020603050405020304" pitchFamily="18" charset="0"/>
                <a:cs typeface="Times New Roman" panose="02020603050405020304" pitchFamily="18" charset="0"/>
              </a:rPr>
              <a:t>5 million workplaces in the United States would be affected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revised Hazard Communications Standard's (HCS) total cost, an estimated $201 million a year </a:t>
            </a:r>
            <a:r>
              <a:rPr lang="en-US" sz="2800" dirty="0" smtClean="0">
                <a:latin typeface="Times New Roman" panose="02020603050405020304" pitchFamily="18" charset="0"/>
                <a:cs typeface="Times New Roman" panose="02020603050405020304" pitchFamily="18" charset="0"/>
              </a:rPr>
              <a:t>for </a:t>
            </a:r>
            <a:r>
              <a:rPr lang="en-US" sz="2800" dirty="0">
                <a:latin typeface="Times New Roman" panose="02020603050405020304" pitchFamily="18" charset="0"/>
                <a:cs typeface="Times New Roman" panose="02020603050405020304" pitchFamily="18" charset="0"/>
              </a:rPr>
              <a:t>the entire United </a:t>
            </a:r>
            <a:r>
              <a:rPr lang="en-US" sz="2800" dirty="0" smtClean="0">
                <a:latin typeface="Times New Roman" panose="02020603050405020304" pitchFamily="18" charset="0"/>
                <a:cs typeface="Times New Roman" panose="02020603050405020304" pitchFamily="18" charset="0"/>
              </a:rPr>
              <a:t>States</a:t>
            </a:r>
          </a:p>
          <a:p>
            <a:pPr marL="925513" lvl="1" indent="-514350">
              <a:buFont typeface="+mj-lt"/>
              <a:buAutoNum type="arabicPeriod"/>
            </a:pPr>
            <a:r>
              <a:rPr lang="en-US" sz="2600" dirty="0" smtClean="0">
                <a:latin typeface="Times New Roman" panose="02020603050405020304" pitchFamily="18" charset="0"/>
                <a:cs typeface="Times New Roman" panose="02020603050405020304" pitchFamily="18" charset="0"/>
              </a:rPr>
              <a:t>Classifying chemical hazards: $22 million</a:t>
            </a:r>
          </a:p>
          <a:p>
            <a:pPr marL="925513" lvl="1" indent="-514350">
              <a:buFont typeface="+mj-lt"/>
              <a:buAutoNum type="arabicPeriod"/>
            </a:pPr>
            <a:r>
              <a:rPr lang="en-US" sz="2600" dirty="0" smtClean="0">
                <a:latin typeface="Times New Roman" panose="02020603050405020304" pitchFamily="18" charset="0"/>
                <a:cs typeface="Times New Roman" panose="02020603050405020304" pitchFamily="18" charset="0"/>
              </a:rPr>
              <a:t>Training: $94 million</a:t>
            </a:r>
          </a:p>
          <a:p>
            <a:pPr marL="925513" lvl="1" indent="-514350">
              <a:buFont typeface="+mj-lt"/>
              <a:buAutoNum type="arabicPeriod"/>
            </a:pPr>
            <a:r>
              <a:rPr lang="en-US" sz="2600" dirty="0" smtClean="0">
                <a:latin typeface="Times New Roman" panose="02020603050405020304" pitchFamily="18" charset="0"/>
                <a:cs typeface="Times New Roman" panose="02020603050405020304" pitchFamily="18" charset="0"/>
              </a:rPr>
              <a:t>Management familiarization: $59 million</a:t>
            </a:r>
          </a:p>
          <a:p>
            <a:pPr marL="925513" lvl="1" indent="-514350">
              <a:buFont typeface="+mj-lt"/>
              <a:buAutoNum type="arabicPeriod"/>
            </a:pPr>
            <a:r>
              <a:rPr lang="en-US" sz="2600" dirty="0" smtClean="0">
                <a:latin typeface="Times New Roman" panose="02020603050405020304" pitchFamily="18" charset="0"/>
                <a:cs typeface="Times New Roman" panose="02020603050405020304" pitchFamily="18" charset="0"/>
              </a:rPr>
              <a:t>Printing packaging &amp; labels: #24 million </a:t>
            </a:r>
          </a:p>
          <a:p>
            <a:endParaRPr lang="en-US" sz="2400" dirty="0"/>
          </a:p>
          <a:p>
            <a:endParaRPr lang="en-US" dirty="0" smtClean="0"/>
          </a:p>
          <a:p>
            <a:endParaRPr lang="en-US" dirty="0"/>
          </a:p>
        </p:txBody>
      </p:sp>
      <p:cxnSp>
        <p:nvCxnSpPr>
          <p:cNvPr id="5" name="Straight Connector 4"/>
          <p:cNvCxnSpPr/>
          <p:nvPr/>
        </p:nvCxnSpPr>
        <p:spPr>
          <a:xfrm>
            <a:off x="381000" y="1333500"/>
            <a:ext cx="7315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8918" name="Picture 6" descr="C:\Users\pam\AppData\Local\Microsoft\Windows\Temporary Internet Files\Content.IE5\C90I85K4\MC900442130[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53200" y="4114800"/>
            <a:ext cx="1807340" cy="178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502051"/>
      </p:ext>
    </p:extLst>
  </p:cSld>
  <p:clrMapOvr>
    <a:masterClrMapping/>
  </p:clrMapOvr>
  <p:transition>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itle 6"/>
          <p:cNvSpPr>
            <a:spLocks noGrp="1"/>
          </p:cNvSpPr>
          <p:nvPr>
            <p:ph type="title"/>
          </p:nvPr>
        </p:nvSpPr>
        <p:spPr>
          <a:xfrm>
            <a:off x="722313" y="523875"/>
            <a:ext cx="8001000" cy="1143000"/>
          </a:xfrm>
        </p:spPr>
        <p:txBody>
          <a:bodyPr/>
          <a:lstStyle/>
          <a:p>
            <a:r>
              <a:rPr lang="en-US" b="1" dirty="0" smtClean="0">
                <a:solidFill>
                  <a:schemeClr val="tx1"/>
                </a:solidFill>
                <a:latin typeface="Times New Roman" panose="02020603050405020304" pitchFamily="18" charset="0"/>
                <a:cs typeface="Times New Roman" panose="02020603050405020304" pitchFamily="18" charset="0"/>
              </a:rPr>
              <a:t>FY-13 OSHA Susan Harwood Grant Program</a:t>
            </a:r>
          </a:p>
        </p:txBody>
      </p:sp>
      <p:sp>
        <p:nvSpPr>
          <p:cNvPr id="3075" name="Rectangle 3"/>
          <p:cNvSpPr>
            <a:spLocks noGrp="1" noChangeArrowheads="1"/>
          </p:cNvSpPr>
          <p:nvPr>
            <p:ph idx="1"/>
          </p:nvPr>
        </p:nvSpPr>
        <p:spPr>
          <a:xfrm>
            <a:off x="0" y="1371600"/>
            <a:ext cx="8305800" cy="3276600"/>
          </a:xfrm>
        </p:spPr>
        <p:txBody>
          <a:bodyPr rtlCol="0">
            <a:noAutofit/>
          </a:bodyPr>
          <a:lstStyle/>
          <a:p>
            <a:pPr marL="114300" indent="0">
              <a:buFont typeface="Wingdings" pitchFamily="2" charset="2"/>
              <a:buNone/>
              <a:defRPr/>
            </a:pPr>
            <a:endParaRPr lang="en-US" dirty="0" smtClean="0"/>
          </a:p>
          <a:p>
            <a:pPr marL="811213" lvl="1" indent="-514350">
              <a:buClr>
                <a:schemeClr val="accent1">
                  <a:lumMod val="50000"/>
                </a:schemeClr>
              </a:buClr>
              <a:buFont typeface="Arial" pitchFamily="34" charset="0"/>
              <a:buChar char="•"/>
              <a:defRPr/>
            </a:pPr>
            <a:endParaRPr lang="en-US" sz="2400" dirty="0">
              <a:solidFill>
                <a:schemeClr val="accent5">
                  <a:lumMod val="50000"/>
                </a:schemeClr>
              </a:solidFill>
              <a:latin typeface="Times New Roman" pitchFamily="18" charset="0"/>
              <a:ea typeface="ＭＳ Ｐゴシック" pitchFamily="34" charset="-128"/>
              <a:cs typeface="Times New Roman" pitchFamily="18" charset="0"/>
            </a:endParaRPr>
          </a:p>
          <a:p>
            <a:pPr marL="296863" lvl="1" indent="0">
              <a:buClr>
                <a:schemeClr val="accent1">
                  <a:lumMod val="50000"/>
                </a:schemeClr>
              </a:buClr>
              <a:buFontTx/>
              <a:buNone/>
              <a:defRPr/>
            </a:pPr>
            <a:endParaRPr lang="en-US" sz="2800" dirty="0" smtClean="0">
              <a:solidFill>
                <a:schemeClr val="accent5">
                  <a:lumMod val="50000"/>
                </a:schemeClr>
              </a:solidFill>
              <a:latin typeface="Times New Roman" pitchFamily="18" charset="0"/>
              <a:ea typeface="ＭＳ Ｐゴシック" pitchFamily="34" charset="-128"/>
              <a:cs typeface="Times New Roman" pitchFamily="18" charset="0"/>
            </a:endParaRPr>
          </a:p>
          <a:p>
            <a:pPr marL="0" indent="0">
              <a:buFont typeface="Wingdings" pitchFamily="2" charset="2"/>
              <a:buNone/>
              <a:defRPr/>
            </a:pPr>
            <a:endParaRPr lang="en-US" sz="2600" dirty="0" smtClean="0"/>
          </a:p>
        </p:txBody>
      </p:sp>
      <p:sp>
        <p:nvSpPr>
          <p:cNvPr id="5124" name="TextBox 1"/>
          <p:cNvSpPr txBox="1">
            <a:spLocks noChangeArrowheads="1"/>
          </p:cNvSpPr>
          <p:nvPr/>
        </p:nvSpPr>
        <p:spPr bwMode="auto">
          <a:xfrm>
            <a:off x="8664575" y="1708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sp>
        <p:nvSpPr>
          <p:cNvPr id="5125" name="TextBox 2"/>
          <p:cNvSpPr txBox="1">
            <a:spLocks noChangeArrowheads="1"/>
          </p:cNvSpPr>
          <p:nvPr/>
        </p:nvSpPr>
        <p:spPr bwMode="auto">
          <a:xfrm>
            <a:off x="8847138" y="120015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sp>
        <p:nvSpPr>
          <p:cNvPr id="8" name="Rectangle 7"/>
          <p:cNvSpPr/>
          <p:nvPr/>
        </p:nvSpPr>
        <p:spPr>
          <a:xfrm>
            <a:off x="952500" y="2076450"/>
            <a:ext cx="7543800" cy="3539430"/>
          </a:xfrm>
          <a:prstGeom prst="rect">
            <a:avLst/>
          </a:prstGeom>
        </p:spPr>
        <p:txBody>
          <a:bodyPr>
            <a:spAutoFit/>
          </a:bodyPr>
          <a:lstStyle/>
          <a:p>
            <a:pPr>
              <a:defRPr/>
            </a:pPr>
            <a:r>
              <a:rPr lang="en-US" sz="3200" dirty="0">
                <a:latin typeface="Times New Roman" panose="02020603050405020304" pitchFamily="18" charset="0"/>
                <a:cs typeface="Times New Roman" panose="02020603050405020304" pitchFamily="18" charset="0"/>
              </a:rPr>
              <a:t>This material was produced under grant number </a:t>
            </a:r>
            <a:r>
              <a:rPr lang="en-US" sz="3200" b="1" dirty="0">
                <a:latin typeface="Times New Roman" panose="02020603050405020304" pitchFamily="18" charset="0"/>
                <a:cs typeface="Times New Roman" panose="02020603050405020304" pitchFamily="18" charset="0"/>
              </a:rPr>
              <a:t>SH-23563-12-60-F-12</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from OSHA. It does not necessarily reflect the views or policies of the U.S. Department of Labor, nor does mention of trade names, commercial products, or organizations imply endorsement by the U.S. Government. </a:t>
            </a:r>
          </a:p>
        </p:txBody>
      </p:sp>
      <p:pic>
        <p:nvPicPr>
          <p:cNvPr id="5128" name="Picture 2" descr="http://eshpartnering.com/topics/wp-content/uploads/2010/02/OSHA-logo-300x177.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6963" y="620713"/>
            <a:ext cx="1401762"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120049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400"/>
            <a:ext cx="7620000" cy="1143000"/>
          </a:xfrm>
        </p:spPr>
        <p:txBody>
          <a:bodyPr/>
          <a:lstStyle/>
          <a:p>
            <a:r>
              <a:rPr lang="en-US" sz="3200" dirty="0" smtClean="0">
                <a:solidFill>
                  <a:schemeClr val="tx1"/>
                </a:solidFill>
              </a:rPr>
              <a:t>Estimated </a:t>
            </a:r>
            <a:r>
              <a:rPr lang="en-US" sz="3200" dirty="0">
                <a:solidFill>
                  <a:schemeClr val="tx1"/>
                </a:solidFill>
              </a:rPr>
              <a:t>benefits attributable to the revised Hazard Communication Standard</a:t>
            </a:r>
          </a:p>
        </p:txBody>
      </p:sp>
      <p:sp>
        <p:nvSpPr>
          <p:cNvPr id="3" name="Content Placeholder 2"/>
          <p:cNvSpPr>
            <a:spLocks noGrp="1"/>
          </p:cNvSpPr>
          <p:nvPr>
            <p:ph idx="1"/>
          </p:nvPr>
        </p:nvSpPr>
        <p:spPr>
          <a:xfrm>
            <a:off x="152400" y="1371600"/>
            <a:ext cx="8382000" cy="4800600"/>
          </a:xfrm>
        </p:spPr>
        <p:txBody>
          <a:bodyPr/>
          <a:lstStyle/>
          <a:p>
            <a:r>
              <a:rPr lang="en-US" sz="2400" dirty="0" smtClean="0">
                <a:latin typeface="Times New Roman" panose="02020603050405020304" pitchFamily="18" charset="0"/>
                <a:cs typeface="Times New Roman" panose="02020603050405020304" pitchFamily="18" charset="0"/>
              </a:rPr>
              <a:t>Increased safety and health: </a:t>
            </a:r>
          </a:p>
          <a:p>
            <a:pPr lvl="1"/>
            <a:r>
              <a:rPr lang="en-US" sz="2400" dirty="0" smtClean="0">
                <a:latin typeface="Times New Roman" panose="02020603050405020304" pitchFamily="18" charset="0"/>
                <a:cs typeface="Times New Roman" panose="02020603050405020304" pitchFamily="18" charset="0"/>
              </a:rPr>
              <a:t>OSHA </a:t>
            </a:r>
            <a:r>
              <a:rPr lang="en-US" sz="2400" dirty="0">
                <a:latin typeface="Times New Roman" panose="02020603050405020304" pitchFamily="18" charset="0"/>
                <a:cs typeface="Times New Roman" panose="02020603050405020304" pitchFamily="18" charset="0"/>
              </a:rPr>
              <a:t>estimates that the revised HCS will result in the prevention of </a:t>
            </a:r>
            <a:r>
              <a:rPr lang="en-US" sz="2400" b="1" dirty="0">
                <a:latin typeface="Times New Roman" panose="02020603050405020304" pitchFamily="18" charset="0"/>
                <a:cs typeface="Times New Roman" panose="02020603050405020304" pitchFamily="18" charset="0"/>
              </a:rPr>
              <a:t>43 fatalities </a:t>
            </a:r>
            <a:r>
              <a:rPr lang="en-US" sz="2400" dirty="0">
                <a:latin typeface="Times New Roman" panose="02020603050405020304" pitchFamily="18" charset="0"/>
                <a:cs typeface="Times New Roman" panose="02020603050405020304" pitchFamily="18" charset="0"/>
              </a:rPr>
              <a:t>and </a:t>
            </a:r>
            <a:r>
              <a:rPr lang="en-US" sz="2400" b="1" dirty="0">
                <a:latin typeface="Times New Roman" panose="02020603050405020304" pitchFamily="18" charset="0"/>
                <a:cs typeface="Times New Roman" panose="02020603050405020304" pitchFamily="18" charset="0"/>
              </a:rPr>
              <a:t>585 injuries </a:t>
            </a:r>
            <a:r>
              <a:rPr lang="en-US" sz="2400" dirty="0">
                <a:latin typeface="Times New Roman" panose="02020603050405020304" pitchFamily="18" charset="0"/>
                <a:cs typeface="Times New Roman" panose="02020603050405020304" pitchFamily="18" charset="0"/>
              </a:rPr>
              <a:t>and </a:t>
            </a:r>
            <a:r>
              <a:rPr lang="en-US" sz="2400" b="1" dirty="0" smtClean="0">
                <a:latin typeface="Times New Roman" panose="02020603050405020304" pitchFamily="18" charset="0"/>
                <a:cs typeface="Times New Roman" panose="02020603050405020304" pitchFamily="18" charset="0"/>
              </a:rPr>
              <a:t>illnesses</a:t>
            </a:r>
          </a:p>
          <a:p>
            <a:r>
              <a:rPr lang="en-US" sz="2600" b="1" dirty="0" smtClean="0">
                <a:latin typeface="Times New Roman" panose="02020603050405020304" pitchFamily="18" charset="0"/>
                <a:cs typeface="Times New Roman" panose="02020603050405020304" pitchFamily="18" charset="0"/>
              </a:rPr>
              <a:t>How?</a:t>
            </a:r>
            <a:endParaRPr lang="en-US" sz="2600" b="1" dirty="0">
              <a:latin typeface="Times New Roman" panose="02020603050405020304" pitchFamily="18" charset="0"/>
              <a:cs typeface="Times New Roman" panose="02020603050405020304" pitchFamily="18" charset="0"/>
            </a:endParaRPr>
          </a:p>
          <a:p>
            <a:pPr lvl="1"/>
            <a:r>
              <a:rPr lang="en-US" sz="2400" dirty="0" smtClean="0">
                <a:latin typeface="Times New Roman" panose="02020603050405020304" pitchFamily="18" charset="0"/>
                <a:cs typeface="Times New Roman" panose="02020603050405020304" pitchFamily="18" charset="0"/>
              </a:rPr>
              <a:t>Enable employees exposed to workplace chemicals to more quickly obtain and understand information about chemical hazards </a:t>
            </a:r>
          </a:p>
          <a:p>
            <a:pPr lvl="1"/>
            <a:r>
              <a:rPr lang="en-US" sz="2400" dirty="0" smtClean="0">
                <a:latin typeface="Times New Roman" panose="02020603050405020304" pitchFamily="18" charset="0"/>
                <a:cs typeface="Times New Roman" panose="02020603050405020304" pitchFamily="18" charset="0"/>
              </a:rPr>
              <a:t>Expected </a:t>
            </a:r>
            <a:r>
              <a:rPr lang="en-US" sz="2400" dirty="0">
                <a:latin typeface="Times New Roman" panose="02020603050405020304" pitchFamily="18" charset="0"/>
                <a:cs typeface="Times New Roman" panose="02020603050405020304" pitchFamily="18" charset="0"/>
              </a:rPr>
              <a:t>to improve the use of </a:t>
            </a:r>
            <a:r>
              <a:rPr lang="en-US" sz="2400" dirty="0" smtClean="0">
                <a:latin typeface="Times New Roman" panose="02020603050405020304" pitchFamily="18" charset="0"/>
                <a:cs typeface="Times New Roman" panose="02020603050405020304" pitchFamily="18" charset="0"/>
              </a:rPr>
              <a:t>correct exposure </a:t>
            </a:r>
            <a:r>
              <a:rPr lang="en-US" sz="2400" dirty="0">
                <a:latin typeface="Times New Roman" panose="02020603050405020304" pitchFamily="18" charset="0"/>
                <a:cs typeface="Times New Roman" panose="02020603050405020304" pitchFamily="18" charset="0"/>
              </a:rPr>
              <a:t>controls and work practices </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381000" y="1219200"/>
            <a:ext cx="7467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9938" name="Picture 2" descr="C:\Users\pam\AppData\Local\Microsoft\Windows\Temporary Internet Files\Content.IE5\ZWV89SDX\MC900056940[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24200" y="4876800"/>
            <a:ext cx="2432616"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551985"/>
      </p:ext>
    </p:extLst>
  </p:cSld>
  <p:clrMapOvr>
    <a:masterClrMapping/>
  </p:clrMapOvr>
  <p:transition>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620000" cy="1143000"/>
          </a:xfrm>
        </p:spPr>
        <p:txBody>
          <a:bodyPr/>
          <a:lstStyle/>
          <a:p>
            <a:r>
              <a:rPr lang="en-US" sz="3600" dirty="0" smtClean="0">
                <a:solidFill>
                  <a:schemeClr val="tx1"/>
                </a:solidFill>
              </a:rPr>
              <a:t>Team Activity</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endParaRPr lang="en-US" sz="3600" dirty="0">
              <a:solidFill>
                <a:schemeClr val="tx1"/>
              </a:solidFill>
            </a:endParaRPr>
          </a:p>
        </p:txBody>
      </p:sp>
      <p:sp>
        <p:nvSpPr>
          <p:cNvPr id="3" name="Content Placeholder 2"/>
          <p:cNvSpPr>
            <a:spLocks noGrp="1"/>
          </p:cNvSpPr>
          <p:nvPr>
            <p:ph idx="1"/>
          </p:nvPr>
        </p:nvSpPr>
        <p:spPr>
          <a:xfrm>
            <a:off x="266700" y="1295400"/>
            <a:ext cx="7924800" cy="4800600"/>
          </a:xfrm>
        </p:spPr>
        <p:txBody>
          <a:bodyPr/>
          <a:lstStyle/>
          <a:p>
            <a:r>
              <a:rPr lang="en-US" sz="2800" dirty="0" smtClean="0">
                <a:latin typeface="Times New Roman" panose="02020603050405020304" pitchFamily="18" charset="0"/>
                <a:cs typeface="Times New Roman" panose="02020603050405020304" pitchFamily="18" charset="0"/>
              </a:rPr>
              <a:t>Instructor will divide the class into teams </a:t>
            </a:r>
          </a:p>
          <a:p>
            <a:r>
              <a:rPr lang="en-US" sz="2800" dirty="0" smtClean="0">
                <a:latin typeface="Times New Roman" panose="02020603050405020304" pitchFamily="18" charset="0"/>
                <a:cs typeface="Times New Roman" panose="02020603050405020304" pitchFamily="18" charset="0"/>
              </a:rPr>
              <a:t>Each team will receive an easel &amp; a marker</a:t>
            </a:r>
          </a:p>
          <a:p>
            <a:r>
              <a:rPr lang="en-US" sz="2800" dirty="0" smtClean="0">
                <a:latin typeface="Times New Roman" panose="02020603050405020304" pitchFamily="18" charset="0"/>
                <a:cs typeface="Times New Roman" panose="02020603050405020304" pitchFamily="18" charset="0"/>
              </a:rPr>
              <a:t>Team members will brainstorm and list GHS bullets reviewed in the video</a:t>
            </a:r>
          </a:p>
          <a:p>
            <a:r>
              <a:rPr lang="en-US" sz="2800" dirty="0" smtClean="0">
                <a:latin typeface="Times New Roman" panose="02020603050405020304" pitchFamily="18" charset="0"/>
                <a:cs typeface="Times New Roman" panose="02020603050405020304" pitchFamily="18" charset="0"/>
              </a:rPr>
              <a:t>Team will also list any topics not covered in the video that was covered in class</a:t>
            </a:r>
          </a:p>
          <a:p>
            <a:r>
              <a:rPr lang="en-US" sz="2800" dirty="0" smtClean="0">
                <a:latin typeface="Times New Roman" panose="02020603050405020304" pitchFamily="18" charset="0"/>
                <a:cs typeface="Times New Roman" panose="02020603050405020304" pitchFamily="18" charset="0"/>
              </a:rPr>
              <a:t>Each team will present their conclusions</a:t>
            </a:r>
          </a:p>
        </p:txBody>
      </p:sp>
      <p:cxnSp>
        <p:nvCxnSpPr>
          <p:cNvPr id="5" name="Straight Connector 4"/>
          <p:cNvCxnSpPr/>
          <p:nvPr/>
        </p:nvCxnSpPr>
        <p:spPr>
          <a:xfrm>
            <a:off x="495300" y="1066800"/>
            <a:ext cx="7467600" cy="0"/>
          </a:xfrm>
          <a:prstGeom prst="line">
            <a:avLst/>
          </a:prstGeom>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35852" name="cmFlash175" r:id="rId2" imgW="8458200" imgH="1117440"/>
        </mc:Choice>
        <mc:Fallback>
          <p:control name="cmFlash175" r:id="rId2" imgW="8458200" imgH="1117440">
            <p:pic>
              <p:nvPicPr>
                <p:cNvPr id="0" name="cmFlash175"/>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0"/>
                  <a:ext cx="8458200" cy="1117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4153554280"/>
      </p:ext>
    </p:extLst>
  </p:cSld>
  <p:clrMapOvr>
    <a:masterClrMapping/>
  </p:clrMapOvr>
  <p:transition>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600" dirty="0" smtClean="0">
                <a:solidFill>
                  <a:schemeClr val="tx1"/>
                </a:solidFill>
                <a:latin typeface="Times New Roman" pitchFamily="18" charset="0"/>
                <a:ea typeface="+mj-ea"/>
                <a:cs typeface="Times New Roman" pitchFamily="18" charset="0"/>
              </a:rPr>
              <a:t>Summary</a:t>
            </a:r>
            <a:r>
              <a:rPr lang="en-US" sz="3600" dirty="0" smtClean="0">
                <a:latin typeface="Times New Roman" pitchFamily="18" charset="0"/>
                <a:ea typeface="+mj-ea"/>
                <a:cs typeface="Times New Roman" pitchFamily="18" charset="0"/>
              </a:rPr>
              <a:t>  </a:t>
            </a:r>
            <a:endParaRPr lang="en-US" sz="3600" dirty="0">
              <a:latin typeface="Times New Roman" pitchFamily="18" charset="0"/>
              <a:ea typeface="+mj-ea"/>
              <a:cs typeface="Times New Roman" pitchFamily="18" charset="0"/>
            </a:endParaRPr>
          </a:p>
        </p:txBody>
      </p:sp>
      <p:sp>
        <p:nvSpPr>
          <p:cNvPr id="31747" name="Content Placeholder 2"/>
          <p:cNvSpPr>
            <a:spLocks noGrp="1"/>
          </p:cNvSpPr>
          <p:nvPr>
            <p:ph idx="1"/>
          </p:nvPr>
        </p:nvSpPr>
        <p:spPr>
          <a:xfrm>
            <a:off x="-152400" y="1524000"/>
            <a:ext cx="8229600" cy="4800600"/>
          </a:xfrm>
        </p:spPr>
        <p:txBody>
          <a:bodyPr/>
          <a:lstStyle/>
          <a:p>
            <a:pPr marL="811213" lvl="1" indent="-514350">
              <a:buClr>
                <a:schemeClr val="accent1">
                  <a:lumMod val="50000"/>
                </a:schemeClr>
              </a:buClr>
              <a:buFont typeface="Arial" pitchFamily="34" charset="0"/>
              <a:buChar char="•"/>
            </a:pPr>
            <a:r>
              <a:rPr lang="en-US" sz="2400" dirty="0">
                <a:latin typeface="Times New Roman" pitchFamily="18" charset="0"/>
                <a:ea typeface="ＭＳ Ｐゴシック" pitchFamily="34" charset="-128"/>
                <a:cs typeface="Times New Roman" pitchFamily="18" charset="0"/>
              </a:rPr>
              <a:t>Define the background of the Global Harmonization System, GHS </a:t>
            </a:r>
          </a:p>
          <a:p>
            <a:pPr marL="811213" lvl="1" indent="-514350">
              <a:buClr>
                <a:schemeClr val="accent1">
                  <a:lumMod val="50000"/>
                </a:schemeClr>
              </a:buClr>
              <a:buFont typeface="Arial" pitchFamily="34" charset="0"/>
              <a:buChar char="•"/>
            </a:pPr>
            <a:r>
              <a:rPr lang="en-US" sz="2400" dirty="0">
                <a:latin typeface="Times New Roman" pitchFamily="18" charset="0"/>
                <a:ea typeface="ＭＳ Ｐゴシック" pitchFamily="34" charset="-128"/>
                <a:cs typeface="Times New Roman" pitchFamily="18" charset="0"/>
              </a:rPr>
              <a:t>Explain how the GHS will be applied </a:t>
            </a:r>
          </a:p>
          <a:p>
            <a:pPr marL="811213" lvl="1" indent="-514350">
              <a:buClr>
                <a:schemeClr val="accent1">
                  <a:lumMod val="50000"/>
                </a:schemeClr>
              </a:buClr>
              <a:buFont typeface="Arial" pitchFamily="34" charset="0"/>
              <a:buChar char="•"/>
            </a:pPr>
            <a:r>
              <a:rPr lang="en-US" sz="2400" dirty="0">
                <a:latin typeface="Times New Roman" pitchFamily="18" charset="0"/>
                <a:ea typeface="ＭＳ Ｐゴシック" pitchFamily="34" charset="-128"/>
                <a:cs typeface="Times New Roman" pitchFamily="18" charset="0"/>
              </a:rPr>
              <a:t>Describe OSHA’s modifications to the Hazard Communication Standard, HCS</a:t>
            </a:r>
          </a:p>
          <a:p>
            <a:pPr marL="811213" lvl="1" indent="-514350">
              <a:buClr>
                <a:schemeClr val="accent1">
                  <a:lumMod val="50000"/>
                </a:schemeClr>
              </a:buClr>
              <a:buFont typeface="Arial" pitchFamily="34" charset="0"/>
              <a:buChar char="•"/>
            </a:pPr>
            <a:r>
              <a:rPr lang="en-US" sz="2400" dirty="0">
                <a:latin typeface="Times New Roman" pitchFamily="18" charset="0"/>
                <a:ea typeface="ＭＳ Ｐゴシック" pitchFamily="34" charset="-128"/>
                <a:cs typeface="Times New Roman" pitchFamily="18" charset="0"/>
              </a:rPr>
              <a:t>Identify OSHA’s timeline for GHS implementation</a:t>
            </a:r>
          </a:p>
          <a:p>
            <a:pPr marL="811213" lvl="1" indent="-514350">
              <a:buClr>
                <a:schemeClr val="accent1">
                  <a:lumMod val="50000"/>
                </a:schemeClr>
              </a:buClr>
              <a:buFont typeface="Arial" pitchFamily="34" charset="0"/>
              <a:buChar char="•"/>
            </a:pPr>
            <a:r>
              <a:rPr lang="en-US" sz="2400" dirty="0">
                <a:latin typeface="Times New Roman" pitchFamily="18" charset="0"/>
                <a:ea typeface="ＭＳ Ｐゴシック" pitchFamily="34" charset="-128"/>
                <a:cs typeface="Times New Roman" pitchFamily="18" charset="0"/>
              </a:rPr>
              <a:t>Compare, Contrast &amp; Identify OSHA GHS Labeling and Warning systems </a:t>
            </a:r>
          </a:p>
          <a:p>
            <a:pPr marL="811213" lvl="1" indent="-514350">
              <a:buClr>
                <a:schemeClr val="accent1">
                  <a:lumMod val="50000"/>
                </a:schemeClr>
              </a:buClr>
              <a:buFont typeface="Arial" pitchFamily="34" charset="0"/>
              <a:buChar char="•"/>
            </a:pPr>
            <a:r>
              <a:rPr lang="en-US" sz="2400" dirty="0">
                <a:latin typeface="Times New Roman" pitchFamily="18" charset="0"/>
                <a:ea typeface="ＭＳ Ｐゴシック" pitchFamily="34" charset="-128"/>
                <a:cs typeface="Times New Roman" pitchFamily="18" charset="0"/>
              </a:rPr>
              <a:t>Distinguish the differences between the MSDS &amp; the GHS Safety Data Sheet, SDS</a:t>
            </a:r>
          </a:p>
          <a:p>
            <a:pPr eaLnBrk="1" hangingPunct="1">
              <a:buFont typeface="Arial" pitchFamily="34" charset="0"/>
              <a:buChar char="•"/>
            </a:pPr>
            <a:endParaRPr lang="en-US" dirty="0" smtClean="0">
              <a:latin typeface="Calibri" charset="0"/>
            </a:endParaRPr>
          </a:p>
          <a:p>
            <a:pPr marL="114300" indent="0" eaLnBrk="1" hangingPunct="1">
              <a:buNone/>
            </a:pPr>
            <a:endParaRPr lang="en-US" dirty="0" smtClean="0">
              <a:latin typeface="Calibri" charset="0"/>
            </a:endParaRPr>
          </a:p>
          <a:p>
            <a:pPr eaLnBrk="1" hangingPunct="1"/>
            <a:endParaRPr lang="en-US" dirty="0">
              <a:latin typeface="Calibri" charset="0"/>
            </a:endParaRPr>
          </a:p>
        </p:txBody>
      </p:sp>
      <p:cxnSp>
        <p:nvCxnSpPr>
          <p:cNvPr id="5" name="Straight Connector 4"/>
          <p:cNvCxnSpPr/>
          <p:nvPr/>
        </p:nvCxnSpPr>
        <p:spPr>
          <a:xfrm flipH="1">
            <a:off x="152400" y="1295400"/>
            <a:ext cx="8035224"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pic>
        <p:nvPicPr>
          <p:cNvPr id="7" name="Picture 2" descr="C:\Users\pscherer\AppData\Local\Microsoft\Windows\Temporary Internet Files\Content.IE5\PN9QTQCU\MC900097841[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81400" y="5331866"/>
            <a:ext cx="1371600"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solidFill>
                  <a:schemeClr val="tx1"/>
                </a:solidFill>
              </a:rPr>
              <a:t>OSHA Contact Numbers</a:t>
            </a:r>
          </a:p>
        </p:txBody>
      </p:sp>
      <p:sp>
        <p:nvSpPr>
          <p:cNvPr id="21507" name="Rectangle 4"/>
          <p:cNvSpPr>
            <a:spLocks noGrp="1" noChangeArrowheads="1"/>
          </p:cNvSpPr>
          <p:nvPr>
            <p:ph type="body" idx="1"/>
          </p:nvPr>
        </p:nvSpPr>
        <p:spPr>
          <a:xfrm>
            <a:off x="736957" y="1752600"/>
            <a:ext cx="7696200" cy="4038600"/>
          </a:xfrm>
        </p:spPr>
        <p:txBody>
          <a:bodyPr/>
          <a:lstStyle/>
          <a:p>
            <a:pPr marL="0" indent="0">
              <a:buFont typeface="Wingdings" pitchFamily="2" charset="2"/>
              <a:buNone/>
            </a:pPr>
            <a:r>
              <a:rPr lang="en-US" sz="2800" dirty="0" smtClean="0">
                <a:latin typeface="Times New Roman" panose="02020603050405020304" pitchFamily="18" charset="0"/>
                <a:cs typeface="Times New Roman" panose="02020603050405020304" pitchFamily="18" charset="0"/>
              </a:rPr>
              <a:t>To report Unsafe Working Conditions, Safety and Health Violations Contact OSHA @: </a:t>
            </a:r>
          </a:p>
          <a:p>
            <a:pPr marL="457200" indent="-457200"/>
            <a:r>
              <a:rPr lang="en-US" sz="2800" dirty="0" smtClean="0">
                <a:latin typeface="Times New Roman" panose="02020603050405020304" pitchFamily="18" charset="0"/>
                <a:cs typeface="Times New Roman" panose="02020603050405020304" pitchFamily="18" charset="0"/>
              </a:rPr>
              <a:t>1-800-321-OSHA (6742) / TTY1-877-889-5627</a:t>
            </a:r>
          </a:p>
          <a:p>
            <a:pPr marL="0" indent="0">
              <a:buFont typeface="Wingdings" pitchFamily="2" charset="2"/>
              <a:buNone/>
            </a:pPr>
            <a:r>
              <a:rPr lang="en-US" sz="2800" dirty="0" smtClean="0">
                <a:latin typeface="Times New Roman" panose="02020603050405020304" pitchFamily="18" charset="0"/>
                <a:cs typeface="Times New Roman" panose="02020603050405020304" pitchFamily="18" charset="0"/>
              </a:rPr>
              <a:t>To File a Complaint Form:</a:t>
            </a:r>
          </a:p>
          <a:p>
            <a:pPr marL="0" indent="0">
              <a:buFont typeface="Wingdings" pitchFamily="2" charset="2"/>
              <a:buNone/>
            </a:pPr>
            <a:r>
              <a:rPr lang="en-US" sz="2800" dirty="0" smtClean="0">
                <a:latin typeface="Times New Roman" panose="02020603050405020304" pitchFamily="18" charset="0"/>
                <a:cs typeface="Times New Roman" panose="02020603050405020304" pitchFamily="18" charset="0"/>
              </a:rPr>
              <a:t>To file an OSHA-7 report online, see how to file a complaint with OSHA (www.osha.gov)</a:t>
            </a:r>
          </a:p>
          <a:p>
            <a:pPr marL="0" indent="0">
              <a:buFont typeface="Wingdings" pitchFamily="2" charset="2"/>
              <a:buNone/>
            </a:pPr>
            <a:r>
              <a:rPr lang="en-US" sz="2800" dirty="0" smtClean="0">
                <a:latin typeface="Times New Roman" panose="02020603050405020304" pitchFamily="18" charset="0"/>
                <a:cs typeface="Times New Roman" panose="02020603050405020304" pitchFamily="18" charset="0"/>
              </a:rPr>
              <a:t>For more information regarding your rights, see Worker Rights</a:t>
            </a:r>
          </a:p>
        </p:txBody>
      </p:sp>
      <p:cxnSp>
        <p:nvCxnSpPr>
          <p:cNvPr id="4" name="Straight Connector 3"/>
          <p:cNvCxnSpPr/>
          <p:nvPr/>
        </p:nvCxnSpPr>
        <p:spPr>
          <a:xfrm flipH="1">
            <a:off x="228600" y="1371600"/>
            <a:ext cx="8035224"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381000" y="1524000"/>
            <a:ext cx="8035224"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285347"/>
      </p:ext>
    </p:extLst>
  </p:cSld>
  <p:clrMapOvr>
    <a:masterClrMapping/>
  </p:clrMapOvr>
  <p:transition>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Reference List</a:t>
            </a:r>
            <a:endParaRPr lang="en-US" sz="3600" dirty="0">
              <a:solidFill>
                <a:schemeClr val="tx1"/>
              </a:solidFill>
            </a:endParaRPr>
          </a:p>
        </p:txBody>
      </p:sp>
      <p:sp>
        <p:nvSpPr>
          <p:cNvPr id="3" name="Content Placeholder 2"/>
          <p:cNvSpPr>
            <a:spLocks noGrp="1"/>
          </p:cNvSpPr>
          <p:nvPr>
            <p:ph idx="1"/>
          </p:nvPr>
        </p:nvSpPr>
        <p:spPr>
          <a:xfrm>
            <a:off x="228600" y="1600200"/>
            <a:ext cx="7620000" cy="4800600"/>
          </a:xfrm>
        </p:spPr>
        <p:txBody>
          <a:bodyPr/>
          <a:lstStyle/>
          <a:p>
            <a:r>
              <a:rPr lang="en-US" sz="2400" dirty="0" smtClean="0">
                <a:latin typeface="Times New Roman" pitchFamily="18" charset="0"/>
                <a:cs typeface="Times New Roman" pitchFamily="18" charset="0"/>
              </a:rPr>
              <a:t>GHS: The Purple Book, Retrieved </a:t>
            </a:r>
            <a:r>
              <a:rPr lang="en-US" sz="2400" dirty="0">
                <a:latin typeface="Times New Roman" pitchFamily="18" charset="0"/>
                <a:cs typeface="Times New Roman" pitchFamily="18" charset="0"/>
              </a:rPr>
              <a:t>from:</a:t>
            </a:r>
            <a:endParaRPr lang="en-US" sz="2400" dirty="0">
              <a:latin typeface="Times New Roman" pitchFamily="18" charset="0"/>
              <a:cs typeface="Times New Roman" pitchFamily="18" charset="0"/>
              <a:hlinkClick r:id="rId2"/>
            </a:endParaRPr>
          </a:p>
          <a:p>
            <a:pPr lvl="1"/>
            <a:r>
              <a:rPr lang="en-US" sz="2400" dirty="0">
                <a:latin typeface="Times New Roman" pitchFamily="18" charset="0"/>
                <a:cs typeface="Times New Roman" pitchFamily="18" charset="0"/>
                <a:hlinkClick r:id="rId3"/>
              </a:rPr>
              <a:t>https://</a:t>
            </a:r>
            <a:r>
              <a:rPr lang="en-US" sz="2400" dirty="0" smtClean="0">
                <a:latin typeface="Times New Roman" pitchFamily="18" charset="0"/>
                <a:cs typeface="Times New Roman" pitchFamily="18" charset="0"/>
                <a:hlinkClick r:id="rId3"/>
              </a:rPr>
              <a:t>www.osha.gov/dsg/hazcom/ghs.html</a:t>
            </a:r>
            <a:endParaRPr lang="en-US" sz="2400" dirty="0" smtClean="0">
              <a:latin typeface="Times New Roman" panose="02020603050405020304" pitchFamily="18" charset="0"/>
              <a:cs typeface="Times New Roman" panose="02020603050405020304" pitchFamily="18" charset="0"/>
            </a:endParaRPr>
          </a:p>
          <a:p>
            <a:pPr marL="411163" lvl="1" indent="0">
              <a:buNone/>
            </a:pP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Modification </a:t>
            </a:r>
            <a:r>
              <a:rPr lang="en-US" sz="2400" dirty="0">
                <a:latin typeface="Times New Roman" panose="02020603050405020304" pitchFamily="18" charset="0"/>
                <a:cs typeface="Times New Roman" panose="02020603050405020304" pitchFamily="18" charset="0"/>
              </a:rPr>
              <a:t>of the Hazard Communication Standard (HCS) to conform with the United Nations' (UN) Globally Harmonized System of Classification and Labeling of Chemicals (GHS</a:t>
            </a:r>
            <a:r>
              <a:rPr lang="en-US" sz="2400" dirty="0" smtClean="0">
                <a:latin typeface="Times New Roman" panose="02020603050405020304" pitchFamily="18" charset="0"/>
                <a:cs typeface="Times New Roman" panose="02020603050405020304" pitchFamily="18" charset="0"/>
              </a:rPr>
              <a:t>), Retrieved from:</a:t>
            </a:r>
            <a:endParaRPr lang="en-US" sz="2400" dirty="0" smtClean="0">
              <a:latin typeface="Times New Roman" panose="02020603050405020304" pitchFamily="18" charset="0"/>
              <a:cs typeface="Times New Roman" panose="02020603050405020304" pitchFamily="18" charset="0"/>
              <a:hlinkClick r:id="rId4"/>
            </a:endParaRPr>
          </a:p>
          <a:p>
            <a:pPr lvl="1"/>
            <a:r>
              <a:rPr lang="en-US" sz="2400" dirty="0">
                <a:latin typeface="Times New Roman" panose="02020603050405020304" pitchFamily="18" charset="0"/>
                <a:cs typeface="Times New Roman" panose="02020603050405020304" pitchFamily="18" charset="0"/>
                <a:hlinkClick r:id="rId5"/>
              </a:rPr>
              <a:t>https://www.osha.gov/dsg/hazcom/hazcom-faq.html</a:t>
            </a:r>
            <a:r>
              <a:rPr lang="en-US" sz="2400" dirty="0" smtClean="0"/>
              <a:t/>
            </a:r>
            <a:br>
              <a:rPr lang="en-US" sz="2400" dirty="0" smtClean="0"/>
            </a:br>
            <a:r>
              <a:rPr lang="en-US" sz="2400" dirty="0" smtClean="0"/>
              <a:t/>
            </a:r>
            <a:br>
              <a:rPr lang="en-US" sz="2400" dirty="0" smtClean="0"/>
            </a:br>
            <a:endParaRPr lang="en-US" sz="2400" dirty="0"/>
          </a:p>
          <a:p>
            <a:pPr marL="114300" indent="0">
              <a:buNone/>
            </a:pPr>
            <a:endParaRPr lang="en-US" sz="2400" dirty="0" smtClean="0"/>
          </a:p>
          <a:p>
            <a:endParaRPr lang="en-US" sz="2400" dirty="0"/>
          </a:p>
        </p:txBody>
      </p:sp>
      <p:cxnSp>
        <p:nvCxnSpPr>
          <p:cNvPr id="4" name="Straight Connector 3"/>
          <p:cNvCxnSpPr/>
          <p:nvPr/>
        </p:nvCxnSpPr>
        <p:spPr>
          <a:xfrm flipH="1">
            <a:off x="228600" y="1295400"/>
            <a:ext cx="8035224"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612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3388" y="533400"/>
            <a:ext cx="7981950" cy="1143000"/>
          </a:xfrm>
        </p:spPr>
        <p:txBody>
          <a:bodyPr/>
          <a:lstStyle/>
          <a:p>
            <a:pPr eaLnBrk="1" fontAlgn="auto" hangingPunct="1">
              <a:spcAft>
                <a:spcPts val="0"/>
              </a:spcAft>
              <a:defRPr/>
            </a:pPr>
            <a:r>
              <a:rPr lang="en-US" sz="3200" b="1" dirty="0" smtClean="0">
                <a:solidFill>
                  <a:schemeClr val="tx1"/>
                </a:solidFill>
                <a:latin typeface="Times New Roman" pitchFamily="18" charset="0"/>
                <a:ea typeface="+mj-ea"/>
                <a:cs typeface="Times New Roman" pitchFamily="18" charset="0"/>
              </a:rPr>
              <a:t>Institute of Occupational Safety and Health</a:t>
            </a:r>
            <a:br>
              <a:rPr lang="en-US" sz="3200" b="1" dirty="0" smtClean="0">
                <a:solidFill>
                  <a:schemeClr val="tx1"/>
                </a:solidFill>
                <a:latin typeface="Times New Roman" pitchFamily="18" charset="0"/>
                <a:ea typeface="+mj-ea"/>
                <a:cs typeface="Times New Roman" pitchFamily="18" charset="0"/>
              </a:rPr>
            </a:br>
            <a:endParaRPr lang="en-US" sz="3200" b="1" dirty="0" smtClean="0">
              <a:solidFill>
                <a:schemeClr val="tx1"/>
              </a:solidFill>
              <a:latin typeface="Times New Roman" pitchFamily="18" charset="0"/>
              <a:ea typeface="+mj-ea"/>
              <a:cs typeface="Times New Roman" pitchFamily="18" charset="0"/>
            </a:endParaRPr>
          </a:p>
        </p:txBody>
      </p:sp>
      <p:sp>
        <p:nvSpPr>
          <p:cNvPr id="56323" name="Rectangle 3"/>
          <p:cNvSpPr>
            <a:spLocks noGrp="1" noChangeArrowheads="1"/>
          </p:cNvSpPr>
          <p:nvPr>
            <p:ph type="body" sz="half" idx="1"/>
          </p:nvPr>
        </p:nvSpPr>
        <p:spPr>
          <a:xfrm>
            <a:off x="609600" y="1865313"/>
            <a:ext cx="3771900" cy="4038600"/>
          </a:xfrm>
        </p:spPr>
        <p:txBody>
          <a:bodyPr/>
          <a:lstStyle/>
          <a:p>
            <a:pPr eaLnBrk="1" hangingPunct="1">
              <a:buFont typeface="Wingdings" charset="0"/>
              <a:buNone/>
            </a:pPr>
            <a:r>
              <a:rPr lang="en-US" sz="4500" b="1" dirty="0" smtClean="0">
                <a:latin typeface="Times New Roman" pitchFamily="18" charset="0"/>
                <a:cs typeface="Times New Roman" pitchFamily="18" charset="0"/>
              </a:rPr>
              <a:t>Questions &amp; Answers</a:t>
            </a:r>
            <a:endParaRPr lang="en-US" sz="4500" b="1" dirty="0">
              <a:latin typeface="Times New Roman" pitchFamily="18" charset="0"/>
              <a:cs typeface="Times New Roman" pitchFamily="18" charset="0"/>
            </a:endParaRPr>
          </a:p>
        </p:txBody>
      </p:sp>
      <p:pic>
        <p:nvPicPr>
          <p:cNvPr id="56324" name="Picture 4" descr="j0263356[1]"/>
          <p:cNvPicPr>
            <a:picLocks noGrp="1" noChangeAspect="1" noChangeArrowheads="1"/>
          </p:cNvPicPr>
          <p:nvPr>
            <p:ph sz="quarter" idx="2"/>
          </p:nvPr>
        </p:nvPicPr>
        <p:blipFill>
          <a:blip r:embed="rId4" cstate="email">
            <a:extLst>
              <a:ext uri="{28A0092B-C50C-407E-A947-70E740481C1C}">
                <a14:useLocalDpi xmlns:a14="http://schemas.microsoft.com/office/drawing/2010/main" val="0"/>
              </a:ext>
            </a:extLst>
          </a:blip>
          <a:srcRect/>
          <a:stretch>
            <a:fillRect/>
          </a:stretch>
        </p:blipFill>
        <p:spPr>
          <a:xfrm>
            <a:off x="3276600" y="2819400"/>
            <a:ext cx="4485384" cy="1600200"/>
          </a:xfrm>
        </p:spPr>
      </p:pic>
      <p:graphicFrame>
        <p:nvGraphicFramePr>
          <p:cNvPr id="56327" name="Object 7"/>
          <p:cNvGraphicFramePr>
            <a:graphicFrameLocks noGrp="1" noChangeAspect="1"/>
          </p:cNvGraphicFramePr>
          <p:nvPr>
            <p:ph sz="quarter" idx="3"/>
            <p:extLst>
              <p:ext uri="{D42A27DB-BD31-4B8C-83A1-F6EECF244321}">
                <p14:modId xmlns:p14="http://schemas.microsoft.com/office/powerpoint/2010/main" val="3054932120"/>
              </p:ext>
            </p:extLst>
          </p:nvPr>
        </p:nvGraphicFramePr>
        <p:xfrm>
          <a:off x="3805237" y="3276600"/>
          <a:ext cx="161925" cy="228600"/>
        </p:xfrm>
        <a:graphic>
          <a:graphicData uri="http://schemas.openxmlformats.org/presentationml/2006/ole">
            <mc:AlternateContent xmlns:mc="http://schemas.openxmlformats.org/markup-compatibility/2006">
              <mc:Choice xmlns:v="urn:schemas-microsoft-com:vml" Requires="v">
                <p:oleObj spid="_x0000_s32904" name="Photo Editor Photo" r:id="rId5" imgW="2980952" imgH="4229690" progId="">
                  <p:embed/>
                </p:oleObj>
              </mc:Choice>
              <mc:Fallback>
                <p:oleObj name="Photo Editor Photo" r:id="rId5" imgW="2980952" imgH="4229690" progId="">
                  <p:embed/>
                  <p:pic>
                    <p:nvPicPr>
                      <p:cNvPr id="0" name="Picture 61"/>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5237" y="3276600"/>
                        <a:ext cx="1619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5" name="Text Box 5"/>
          <p:cNvSpPr txBox="1">
            <a:spLocks noChangeArrowheads="1"/>
          </p:cNvSpPr>
          <p:nvPr/>
        </p:nvSpPr>
        <p:spPr bwMode="auto">
          <a:xfrm>
            <a:off x="381000" y="5029200"/>
            <a:ext cx="7620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pPr>
            <a:r>
              <a:rPr lang="en-US" sz="2400" dirty="0" smtClean="0"/>
              <a:t>Let’s not meet again . . . by </a:t>
            </a:r>
            <a:r>
              <a:rPr lang="en-US" sz="2400" b="1" u="sng" dirty="0"/>
              <a:t>accident</a:t>
            </a:r>
            <a:r>
              <a:rPr lang="en-US" sz="2400" dirty="0"/>
              <a:t>!</a:t>
            </a:r>
          </a:p>
          <a:p>
            <a:pPr eaLnBrk="1" hangingPunct="1">
              <a:spcBef>
                <a:spcPct val="50000"/>
              </a:spcBef>
            </a:pPr>
            <a:endParaRPr lang="en-US" sz="2400" dirty="0"/>
          </a:p>
        </p:txBody>
      </p:sp>
      <p:sp>
        <p:nvSpPr>
          <p:cNvPr id="56326" name="WordArt 6"/>
          <p:cNvSpPr>
            <a:spLocks noChangeArrowheads="1" noChangeShapeType="1" noTextEdit="1"/>
          </p:cNvSpPr>
          <p:nvPr/>
        </p:nvSpPr>
        <p:spPr bwMode="auto">
          <a:xfrm>
            <a:off x="3581400" y="3657600"/>
            <a:ext cx="609600" cy="1889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336699"/>
                </a:solidFill>
                <a:effectLst>
                  <a:outerShdw blurRad="63500" dist="46662" dir="2115817" algn="ctr" rotWithShape="0">
                    <a:srgbClr val="B2B2B2">
                      <a:alpha val="79999"/>
                    </a:srgbClr>
                  </a:outerShdw>
                </a:effectLst>
                <a:latin typeface="Times New Roman"/>
                <a:ea typeface="Times New Roman"/>
                <a:cs typeface="Times New Roman"/>
              </a:rPr>
              <a:t>IOSH</a:t>
            </a:r>
          </a:p>
        </p:txBody>
      </p:sp>
      <p:cxnSp>
        <p:nvCxnSpPr>
          <p:cNvPr id="9" name="Straight Connector 8"/>
          <p:cNvCxnSpPr/>
          <p:nvPr/>
        </p:nvCxnSpPr>
        <p:spPr>
          <a:xfrm flipH="1">
            <a:off x="173388" y="1447800"/>
            <a:ext cx="8035224"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sp>
        <p:nvSpPr>
          <p:cNvPr id="10" name="WordArt 6"/>
          <p:cNvSpPr>
            <a:spLocks noChangeArrowheads="1" noChangeShapeType="1" noTextEdit="1"/>
          </p:cNvSpPr>
          <p:nvPr/>
        </p:nvSpPr>
        <p:spPr bwMode="auto">
          <a:xfrm>
            <a:off x="8534400" y="5715000"/>
            <a:ext cx="609600" cy="1889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336699"/>
                </a:solidFill>
                <a:effectLst>
                  <a:outerShdw blurRad="63500" dist="46662" dir="2115817" algn="ctr" rotWithShape="0">
                    <a:srgbClr val="B2B2B2">
                      <a:alpha val="79999"/>
                    </a:srgbClr>
                  </a:outerShdw>
                </a:effectLst>
                <a:latin typeface="Times New Roman"/>
                <a:ea typeface="Times New Roman"/>
                <a:cs typeface="Times New Roman"/>
              </a:rPr>
              <a:t>IOSH</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63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533400" y="457200"/>
            <a:ext cx="7620000" cy="1143000"/>
          </a:xfrm>
        </p:spPr>
        <p:txBody>
          <a:bodyPr/>
          <a:lstStyle/>
          <a:p>
            <a:r>
              <a:rPr lang="en-US" altLang="en-US" dirty="0" smtClean="0"/>
              <a:t>OSHA Cares</a:t>
            </a:r>
            <a:br>
              <a:rPr lang="en-US" altLang="en-US" dirty="0" smtClean="0"/>
            </a:br>
            <a:endParaRPr lang="en-US" altLang="en-US" dirty="0" smtClean="0"/>
          </a:p>
        </p:txBody>
      </p:sp>
      <p:pic>
        <p:nvPicPr>
          <p:cNvPr id="4099" name="Occupational-Safety-and-Health-Administration-40-Year-History-Video-2011-OSHA[www.savevid.com].3gp">
            <a:hlinkClick r:id="" action="ppaction://media"/>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219200"/>
            <a:ext cx="6769100" cy="5076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4" name="Straight Connector 3"/>
          <p:cNvCxnSpPr/>
          <p:nvPr/>
        </p:nvCxnSpPr>
        <p:spPr>
          <a:xfrm flipH="1">
            <a:off x="228600" y="1066800"/>
            <a:ext cx="7696200" cy="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426997"/>
      </p:ext>
    </p:extLst>
  </p:cSld>
  <p:clrMapOvr>
    <a:masterClrMapping/>
  </p:clrMapOvr>
  <p:transition>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381000"/>
            <a:ext cx="7696200" cy="685800"/>
          </a:xfrm>
        </p:spPr>
        <p:txBody>
          <a:bodyPr/>
          <a:lstStyle/>
          <a:p>
            <a:pPr eaLnBrk="1" fontAlgn="auto" hangingPunct="1">
              <a:spcAft>
                <a:spcPts val="0"/>
              </a:spcAft>
              <a:defRPr/>
            </a:pPr>
            <a:r>
              <a:rPr lang="en-US" sz="4000" dirty="0" smtClean="0">
                <a:solidFill>
                  <a:schemeClr val="tx1"/>
                </a:solidFill>
                <a:latin typeface="Times New Roman" pitchFamily="18" charset="0"/>
                <a:ea typeface="+mj-ea"/>
                <a:cs typeface="Times New Roman" pitchFamily="18" charset="0"/>
              </a:rPr>
              <a:t>Objectives: Participants will:</a:t>
            </a:r>
          </a:p>
        </p:txBody>
      </p:sp>
      <p:sp>
        <p:nvSpPr>
          <p:cNvPr id="3075" name="Rectangle 3"/>
          <p:cNvSpPr>
            <a:spLocks noGrp="1" noChangeArrowheads="1"/>
          </p:cNvSpPr>
          <p:nvPr>
            <p:ph idx="1"/>
          </p:nvPr>
        </p:nvSpPr>
        <p:spPr>
          <a:xfrm>
            <a:off x="-228600" y="1143000"/>
            <a:ext cx="8763000" cy="3276600"/>
          </a:xfrm>
        </p:spPr>
        <p:txBody>
          <a:bodyPr rtlCol="0">
            <a:noAutofit/>
          </a:bodyPr>
          <a:lstStyle/>
          <a:p>
            <a:pPr marL="811213" lvl="1" indent="-514350">
              <a:buClr>
                <a:schemeClr val="accent1">
                  <a:lumMod val="50000"/>
                </a:schemeClr>
              </a:buClr>
              <a:buFont typeface="Arial" pitchFamily="34" charset="0"/>
              <a:buChar char="•"/>
            </a:pPr>
            <a:endParaRPr lang="en-US" sz="2400" dirty="0" smtClean="0">
              <a:solidFill>
                <a:schemeClr val="accent5">
                  <a:lumMod val="50000"/>
                </a:schemeClr>
              </a:solidFill>
              <a:latin typeface="Times New Roman" pitchFamily="18" charset="0"/>
              <a:ea typeface="ＭＳ Ｐゴシック" pitchFamily="34" charset="-128"/>
              <a:cs typeface="Times New Roman" pitchFamily="18" charset="0"/>
            </a:endParaRPr>
          </a:p>
          <a:p>
            <a:pPr marL="811213" lvl="1" indent="-514350">
              <a:buClr>
                <a:schemeClr val="accent1">
                  <a:lumMod val="50000"/>
                </a:schemeClr>
              </a:buClr>
              <a:buFont typeface="Arial" pitchFamily="34" charset="0"/>
              <a:buChar char="•"/>
            </a:pPr>
            <a:r>
              <a:rPr lang="en-US" sz="2400" dirty="0">
                <a:latin typeface="Times New Roman" pitchFamily="18" charset="0"/>
                <a:ea typeface="ＭＳ Ｐゴシック" pitchFamily="34" charset="-128"/>
                <a:cs typeface="Times New Roman" pitchFamily="18" charset="0"/>
              </a:rPr>
              <a:t>Define </a:t>
            </a:r>
            <a:r>
              <a:rPr lang="en-US" sz="2400" dirty="0" smtClean="0">
                <a:latin typeface="Times New Roman" pitchFamily="18" charset="0"/>
                <a:ea typeface="ＭＳ Ｐゴシック" pitchFamily="34" charset="-128"/>
                <a:cs typeface="Times New Roman" pitchFamily="18" charset="0"/>
              </a:rPr>
              <a:t>the background of the Global Harmonization System, GHS </a:t>
            </a:r>
            <a:endParaRPr lang="en-US" sz="2400" dirty="0">
              <a:latin typeface="Times New Roman" pitchFamily="18" charset="0"/>
              <a:ea typeface="ＭＳ Ｐゴシック" pitchFamily="34" charset="-128"/>
              <a:cs typeface="Times New Roman" pitchFamily="18" charset="0"/>
            </a:endParaRPr>
          </a:p>
          <a:p>
            <a:pPr marL="811213" lvl="1" indent="-514350">
              <a:buClr>
                <a:schemeClr val="accent1">
                  <a:lumMod val="50000"/>
                </a:schemeClr>
              </a:buClr>
              <a:buFont typeface="Arial" pitchFamily="34" charset="0"/>
              <a:buChar char="•"/>
            </a:pPr>
            <a:r>
              <a:rPr lang="en-US" sz="2400" dirty="0" smtClean="0">
                <a:latin typeface="Times New Roman" pitchFamily="18" charset="0"/>
                <a:ea typeface="ＭＳ Ｐゴシック" pitchFamily="34" charset="-128"/>
                <a:cs typeface="Times New Roman" pitchFamily="18" charset="0"/>
              </a:rPr>
              <a:t>Explain how the GHS will be applied </a:t>
            </a:r>
          </a:p>
          <a:p>
            <a:pPr marL="811213" lvl="1" indent="-514350">
              <a:buClr>
                <a:schemeClr val="accent1">
                  <a:lumMod val="50000"/>
                </a:schemeClr>
              </a:buClr>
              <a:buFont typeface="Arial" pitchFamily="34" charset="0"/>
              <a:buChar char="•"/>
            </a:pPr>
            <a:r>
              <a:rPr lang="en-US" sz="2400" dirty="0" smtClean="0">
                <a:latin typeface="Times New Roman" pitchFamily="18" charset="0"/>
                <a:ea typeface="ＭＳ Ｐゴシック" pitchFamily="34" charset="-128"/>
                <a:cs typeface="Times New Roman" pitchFamily="18" charset="0"/>
              </a:rPr>
              <a:t>Describe OSHA’s modifications to the Hazard Communication Standard, HCS</a:t>
            </a:r>
          </a:p>
          <a:p>
            <a:pPr marL="811213" lvl="1" indent="-514350">
              <a:buClr>
                <a:schemeClr val="accent1">
                  <a:lumMod val="50000"/>
                </a:schemeClr>
              </a:buClr>
              <a:buFont typeface="Arial" pitchFamily="34" charset="0"/>
              <a:buChar char="•"/>
            </a:pPr>
            <a:r>
              <a:rPr lang="en-US" sz="2400" dirty="0" smtClean="0">
                <a:latin typeface="Times New Roman" pitchFamily="18" charset="0"/>
                <a:ea typeface="ＭＳ Ｐゴシック" pitchFamily="34" charset="-128"/>
                <a:cs typeface="Times New Roman" pitchFamily="18" charset="0"/>
              </a:rPr>
              <a:t>Identify OSHA’s timeline for GHS implementation</a:t>
            </a:r>
          </a:p>
          <a:p>
            <a:pPr marL="811213" lvl="1" indent="-514350">
              <a:buClr>
                <a:schemeClr val="accent1">
                  <a:lumMod val="50000"/>
                </a:schemeClr>
              </a:buClr>
              <a:buFont typeface="Arial" pitchFamily="34" charset="0"/>
              <a:buChar char="•"/>
            </a:pPr>
            <a:r>
              <a:rPr lang="en-US" sz="2400" dirty="0" smtClean="0">
                <a:latin typeface="Times New Roman" pitchFamily="18" charset="0"/>
                <a:ea typeface="ＭＳ Ｐゴシック" pitchFamily="34" charset="-128"/>
                <a:cs typeface="Times New Roman" pitchFamily="18" charset="0"/>
              </a:rPr>
              <a:t>Compare, Contrast &amp; Identify OSHA GHS Labeling </a:t>
            </a:r>
            <a:r>
              <a:rPr lang="en-US" sz="2400" dirty="0">
                <a:latin typeface="Times New Roman" pitchFamily="18" charset="0"/>
                <a:ea typeface="ＭＳ Ｐゴシック" pitchFamily="34" charset="-128"/>
                <a:cs typeface="Times New Roman" pitchFamily="18" charset="0"/>
              </a:rPr>
              <a:t>and </a:t>
            </a:r>
            <a:r>
              <a:rPr lang="en-US" sz="2400" dirty="0" smtClean="0">
                <a:latin typeface="Times New Roman" pitchFamily="18" charset="0"/>
                <a:ea typeface="ＭＳ Ｐゴシック" pitchFamily="34" charset="-128"/>
                <a:cs typeface="Times New Roman" pitchFamily="18" charset="0"/>
              </a:rPr>
              <a:t>Warning systems </a:t>
            </a:r>
          </a:p>
          <a:p>
            <a:pPr marL="811213" lvl="1" indent="-514350">
              <a:buClr>
                <a:schemeClr val="accent1">
                  <a:lumMod val="50000"/>
                </a:schemeClr>
              </a:buClr>
              <a:buFont typeface="Arial" pitchFamily="34" charset="0"/>
              <a:buChar char="•"/>
            </a:pPr>
            <a:r>
              <a:rPr lang="en-US" sz="2400" dirty="0" smtClean="0">
                <a:latin typeface="Times New Roman" pitchFamily="18" charset="0"/>
                <a:ea typeface="ＭＳ Ｐゴシック" pitchFamily="34" charset="-128"/>
                <a:cs typeface="Times New Roman" pitchFamily="18" charset="0"/>
              </a:rPr>
              <a:t>Distinguish the differences between the MSDS &amp; the GHS Safety Data Sheet, SDS</a:t>
            </a:r>
            <a:endParaRPr lang="en-US" sz="2400" dirty="0">
              <a:latin typeface="Times New Roman" pitchFamily="18" charset="0"/>
              <a:ea typeface="ＭＳ Ｐゴシック" pitchFamily="34" charset="-128"/>
              <a:cs typeface="Times New Roman" pitchFamily="18" charset="0"/>
            </a:endParaRPr>
          </a:p>
          <a:p>
            <a:pPr marL="296863" lvl="1" indent="0">
              <a:spcBef>
                <a:spcPts val="0"/>
              </a:spcBef>
              <a:buClr>
                <a:schemeClr val="accent1">
                  <a:lumMod val="50000"/>
                </a:schemeClr>
              </a:buClr>
              <a:buNone/>
            </a:pPr>
            <a:endParaRPr lang="en-US" dirty="0" smtClean="0"/>
          </a:p>
          <a:p>
            <a:pPr marL="296863" lvl="1" indent="0">
              <a:buClr>
                <a:schemeClr val="accent1">
                  <a:lumMod val="50000"/>
                </a:schemeClr>
              </a:buClr>
              <a:buNone/>
            </a:pPr>
            <a:endParaRPr lang="en-US" sz="2400" dirty="0">
              <a:solidFill>
                <a:schemeClr val="accent5">
                  <a:lumMod val="50000"/>
                </a:schemeClr>
              </a:solidFill>
              <a:latin typeface="Times New Roman" pitchFamily="18" charset="0"/>
              <a:ea typeface="ＭＳ Ｐゴシック" pitchFamily="34" charset="-128"/>
              <a:cs typeface="Times New Roman" pitchFamily="18" charset="0"/>
            </a:endParaRPr>
          </a:p>
          <a:p>
            <a:pPr marL="296863" lvl="1" indent="0">
              <a:buClr>
                <a:schemeClr val="accent1">
                  <a:lumMod val="50000"/>
                </a:schemeClr>
              </a:buClr>
              <a:buNone/>
            </a:pPr>
            <a:endParaRPr lang="en-US" sz="2800" dirty="0" smtClean="0">
              <a:solidFill>
                <a:schemeClr val="accent5">
                  <a:lumMod val="50000"/>
                </a:schemeClr>
              </a:solidFill>
              <a:latin typeface="Times New Roman" pitchFamily="18" charset="0"/>
              <a:ea typeface="ＭＳ Ｐゴシック" pitchFamily="34" charset="-128"/>
              <a:cs typeface="Times New Roman" pitchFamily="18" charset="0"/>
            </a:endParaRPr>
          </a:p>
          <a:p>
            <a:pPr marL="0" indent="0">
              <a:buNone/>
            </a:pPr>
            <a:endParaRPr lang="en-US" sz="2600" dirty="0" smtClean="0">
              <a:ea typeface="+mn-ea"/>
            </a:endParaRPr>
          </a:p>
        </p:txBody>
      </p:sp>
      <p:cxnSp>
        <p:nvCxnSpPr>
          <p:cNvPr id="5" name="Straight Connector 4"/>
          <p:cNvCxnSpPr/>
          <p:nvPr/>
        </p:nvCxnSpPr>
        <p:spPr>
          <a:xfrm flipH="1">
            <a:off x="152400" y="1143000"/>
            <a:ext cx="7772400" cy="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965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3" y="533400"/>
            <a:ext cx="7620000" cy="1143000"/>
          </a:xfrm>
        </p:spPr>
        <p:txBody>
          <a:bodyPr/>
          <a:lstStyle/>
          <a:p>
            <a:r>
              <a:rPr lang="en-US" dirty="0" smtClean="0">
                <a:solidFill>
                  <a:schemeClr val="tx1"/>
                </a:solidFill>
              </a:rPr>
              <a:t>What is the GHS?</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76200" y="1447800"/>
            <a:ext cx="8153400" cy="4800600"/>
          </a:xfrm>
        </p:spPr>
        <p:txBody>
          <a:bodyPr/>
          <a:lstStyle/>
          <a:p>
            <a:r>
              <a:rPr lang="en-US" sz="2800" dirty="0">
                <a:latin typeface="Times New Roman" panose="02020603050405020304" pitchFamily="18" charset="0"/>
                <a:cs typeface="Times New Roman" panose="02020603050405020304" pitchFamily="18" charset="0"/>
              </a:rPr>
              <a:t>"Globally Harmonized System of Classification and Labeling of Chemicals," commonly referred to as </a:t>
            </a:r>
            <a:r>
              <a:rPr lang="en-US" sz="2800" dirty="0">
                <a:solidFill>
                  <a:srgbClr val="7030A0"/>
                </a:solidFill>
                <a:latin typeface="Times New Roman" panose="02020603050405020304" pitchFamily="18" charset="0"/>
                <a:cs typeface="Times New Roman" panose="02020603050405020304" pitchFamily="18" charset="0"/>
              </a:rPr>
              <a:t>The Purple Book</a:t>
            </a:r>
            <a:r>
              <a:rPr lang="en-US" sz="2800" dirty="0">
                <a:latin typeface="Times New Roman" panose="02020603050405020304" pitchFamily="18" charset="0"/>
                <a:cs typeface="Times New Roman" panose="02020603050405020304" pitchFamily="18" charset="0"/>
              </a:rPr>
              <a:t>. </a:t>
            </a:r>
            <a:endParaRPr lang="en-US" sz="2800" dirty="0" smtClean="0">
              <a:solidFill>
                <a:prstClr val="black"/>
              </a:solidFill>
              <a:latin typeface="Times New Roman" panose="02020603050405020304" pitchFamily="18" charset="0"/>
              <a:cs typeface="Times New Roman" panose="02020603050405020304" pitchFamily="18" charset="0"/>
            </a:endParaRPr>
          </a:p>
          <a:p>
            <a:pPr lvl="1"/>
            <a:endParaRPr lang="en-US" sz="2600" dirty="0" smtClean="0">
              <a:latin typeface="Times New Roman" panose="02020603050405020304" pitchFamily="18" charset="0"/>
              <a:cs typeface="Times New Roman" panose="02020603050405020304" pitchFamily="18" charset="0"/>
            </a:endParaRPr>
          </a:p>
          <a:p>
            <a:pPr lvl="1"/>
            <a:endParaRPr lang="en-US" sz="2600" dirty="0" smtClean="0">
              <a:latin typeface="Times New Roman" panose="02020603050405020304" pitchFamily="18" charset="0"/>
              <a:cs typeface="Times New Roman" panose="02020603050405020304" pitchFamily="18" charset="0"/>
            </a:endParaRPr>
          </a:p>
          <a:p>
            <a:endParaRPr lang="en-US" dirty="0"/>
          </a:p>
        </p:txBody>
      </p:sp>
      <p:cxnSp>
        <p:nvCxnSpPr>
          <p:cNvPr id="4" name="Straight Connector 3"/>
          <p:cNvCxnSpPr/>
          <p:nvPr/>
        </p:nvCxnSpPr>
        <p:spPr>
          <a:xfrm flipH="1">
            <a:off x="228600" y="1219200"/>
            <a:ext cx="7696200" cy="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pic>
        <p:nvPicPr>
          <p:cNvPr id="41986" name="Picture 2" descr="http://www.labeline.com/store_uk/media/ecom/prodlg/GHS_5th_revised_edition_201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62200" y="28575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694545"/>
      </p:ext>
    </p:extLst>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7620000" cy="152400"/>
          </a:xfrm>
        </p:spPr>
        <p:txBody>
          <a:bodyPr/>
          <a:lstStyle/>
          <a:p>
            <a:r>
              <a:rPr lang="en-US" dirty="0">
                <a:solidFill>
                  <a:schemeClr val="tx1"/>
                </a:solidFill>
              </a:rPr>
              <a:t>What is the GHS</a:t>
            </a:r>
            <a:r>
              <a:rPr lang="en-US" dirty="0" smtClean="0">
                <a:solidFill>
                  <a:schemeClr val="tx1"/>
                </a:solidFill>
              </a:rPr>
              <a:t>?</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228600" y="1600200"/>
            <a:ext cx="8077200" cy="4800600"/>
          </a:xfrm>
        </p:spPr>
        <p:txBody>
          <a:bodyPr/>
          <a:lstStyle/>
          <a:p>
            <a:r>
              <a:rPr lang="en-US" sz="2800" dirty="0">
                <a:latin typeface="Times New Roman" panose="02020603050405020304" pitchFamily="18" charset="0"/>
                <a:cs typeface="Times New Roman" panose="02020603050405020304" pitchFamily="18" charset="0"/>
              </a:rPr>
              <a:t>Based on major existing worldwide systems, including the OSHA HAZCOM </a:t>
            </a:r>
          </a:p>
          <a:p>
            <a:pPr lvl="1"/>
            <a:r>
              <a:rPr lang="en-US" sz="2800" dirty="0">
                <a:latin typeface="Times New Roman" panose="02020603050405020304" pitchFamily="18" charset="0"/>
                <a:cs typeface="Times New Roman" panose="02020603050405020304" pitchFamily="18" charset="0"/>
              </a:rPr>
              <a:t>Harmonized classification criteria for health, physical, and environmental hazards of chemicals</a:t>
            </a:r>
          </a:p>
          <a:p>
            <a:pPr lvl="1"/>
            <a:r>
              <a:rPr lang="en-US" sz="2800" dirty="0">
                <a:latin typeface="Times New Roman" panose="02020603050405020304" pitchFamily="18" charset="0"/>
                <a:cs typeface="Times New Roman" panose="02020603050405020304" pitchFamily="18" charset="0"/>
              </a:rPr>
              <a:t>Standardized labelling </a:t>
            </a:r>
          </a:p>
          <a:p>
            <a:pPr lvl="1"/>
            <a:r>
              <a:rPr lang="en-US" sz="2800" dirty="0">
                <a:latin typeface="Times New Roman" panose="02020603050405020304" pitchFamily="18" charset="0"/>
                <a:cs typeface="Times New Roman" panose="02020603050405020304" pitchFamily="18" charset="0"/>
              </a:rPr>
              <a:t>Signal words, pictograms, precautionary statements</a:t>
            </a:r>
          </a:p>
          <a:p>
            <a:pPr lvl="1"/>
            <a:r>
              <a:rPr lang="en-US" sz="2800" dirty="0">
                <a:latin typeface="Times New Roman" panose="02020603050405020304" pitchFamily="18" charset="0"/>
                <a:cs typeface="Times New Roman" panose="02020603050405020304" pitchFamily="18" charset="0"/>
              </a:rPr>
              <a:t>A standardized order of information for safety data sheets, SDS </a:t>
            </a:r>
          </a:p>
          <a:p>
            <a:endParaRPr lang="en-US" sz="2800" dirty="0"/>
          </a:p>
        </p:txBody>
      </p:sp>
      <p:cxnSp>
        <p:nvCxnSpPr>
          <p:cNvPr id="4" name="Straight Connector 3"/>
          <p:cNvCxnSpPr/>
          <p:nvPr/>
        </p:nvCxnSpPr>
        <p:spPr>
          <a:xfrm>
            <a:off x="457200" y="1295400"/>
            <a:ext cx="7543800" cy="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264992"/>
      </p:ext>
    </p:extLst>
  </p:cSld>
  <p:clrMapOvr>
    <a:masterClrMapping/>
  </p:clrMapOvr>
  <p:transition>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76200" y="152400"/>
            <a:ext cx="8610600" cy="990600"/>
          </a:xfrm>
        </p:spPr>
        <p:txBody>
          <a:bodyPr/>
          <a:lstStyle/>
          <a:p>
            <a:pPr eaLnBrk="1" hangingPunct="1">
              <a:defRPr/>
            </a:pPr>
            <a:r>
              <a:rPr lang="en-US" sz="3600" dirty="0">
                <a:solidFill>
                  <a:schemeClr val="tx1"/>
                </a:solidFill>
              </a:rPr>
              <a:t>How is the GHS to be applied?</a:t>
            </a:r>
            <a:endParaRPr lang="en-US" sz="3600" dirty="0" smtClean="0">
              <a:solidFill>
                <a:schemeClr val="tx1"/>
              </a:solidFill>
            </a:endParaRPr>
          </a:p>
        </p:txBody>
      </p:sp>
      <p:sp>
        <p:nvSpPr>
          <p:cNvPr id="8195" name="Rectangle 3"/>
          <p:cNvSpPr>
            <a:spLocks noGrp="1" noChangeArrowheads="1"/>
          </p:cNvSpPr>
          <p:nvPr>
            <p:ph type="body" idx="1"/>
          </p:nvPr>
        </p:nvSpPr>
        <p:spPr>
          <a:xfrm>
            <a:off x="94478" y="1210733"/>
            <a:ext cx="8229600" cy="4495800"/>
          </a:xfrm>
        </p:spPr>
        <p:txBody>
          <a:bodyPr/>
          <a:lstStyle/>
          <a:p>
            <a:pPr algn="ctr" eaLnBrk="1" hangingPunct="1">
              <a:lnSpc>
                <a:spcPct val="80000"/>
              </a:lnSpc>
              <a:buFontTx/>
              <a:buNone/>
            </a:pPr>
            <a:r>
              <a:rPr lang="en-US" sz="1700" dirty="0" smtClean="0">
                <a:effectLst/>
              </a:rPr>
              <a:t/>
            </a:r>
            <a:br>
              <a:rPr lang="en-US" sz="1700" dirty="0" smtClean="0">
                <a:effectLst/>
              </a:rPr>
            </a:br>
            <a:endParaRPr lang="en-US" sz="400" dirty="0" smtClean="0">
              <a:solidFill>
                <a:srgbClr val="497183"/>
              </a:solidFill>
              <a:effectLst/>
            </a:endParaRPr>
          </a:p>
          <a:p>
            <a:pPr eaLnBrk="1" hangingPunct="1">
              <a:lnSpc>
                <a:spcPct val="80000"/>
              </a:lnSpc>
            </a:pPr>
            <a:r>
              <a:rPr lang="en-US" sz="2800" dirty="0" smtClean="0">
                <a:effectLst/>
                <a:latin typeface="Times New Roman" pitchFamily="18" charset="0"/>
                <a:cs typeface="Times New Roman" pitchFamily="18" charset="0"/>
              </a:rPr>
              <a:t>Are all chemical covered under the GHS?</a:t>
            </a:r>
          </a:p>
          <a:p>
            <a:pPr eaLnBrk="1" hangingPunct="1">
              <a:lnSpc>
                <a:spcPct val="80000"/>
              </a:lnSpc>
            </a:pPr>
            <a:endParaRPr lang="en-US" sz="1700" dirty="0" smtClean="0">
              <a:effectLst/>
            </a:endParaRPr>
          </a:p>
        </p:txBody>
      </p:sp>
      <p:cxnSp>
        <p:nvCxnSpPr>
          <p:cNvPr id="5" name="Straight Connector 4"/>
          <p:cNvCxnSpPr/>
          <p:nvPr/>
        </p:nvCxnSpPr>
        <p:spPr>
          <a:xfrm flipH="1">
            <a:off x="323078" y="1219200"/>
            <a:ext cx="7772400" cy="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pic>
        <p:nvPicPr>
          <p:cNvPr id="34818" name="Picture 2" descr="Figure 2.1 - Safe Use of Chemicals, Risk Management Systems - Hazard Commun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2477" y="2209800"/>
            <a:ext cx="4798421" cy="3905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62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620000" cy="1143000"/>
          </a:xfrm>
        </p:spPr>
        <p:txBody>
          <a:bodyPr/>
          <a:lstStyle/>
          <a:p>
            <a:pPr lvl="1"/>
            <a:r>
              <a:rPr lang="en-US" sz="3600" dirty="0">
                <a:solidFill>
                  <a:schemeClr val="tx1"/>
                </a:solidFill>
              </a:rPr>
              <a:t>How is the GHS to be applied?</a:t>
            </a:r>
            <a:endParaRPr lang="en-US" sz="3600" i="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266700" y="1447800"/>
            <a:ext cx="7620000" cy="4800600"/>
          </a:xfrm>
        </p:spPr>
        <p:txBody>
          <a:bodyPr/>
          <a:lstStyle/>
          <a:p>
            <a:pPr marL="571500" lvl="1" indent="-457200">
              <a:buClr>
                <a:schemeClr val="accent1">
                  <a:lumMod val="50000"/>
                </a:schemeClr>
              </a:buClr>
              <a:buFont typeface="Arial" pitchFamily="34" charset="0"/>
              <a:buChar char="•"/>
            </a:pPr>
            <a:r>
              <a:rPr lang="en-US" sz="2800" dirty="0">
                <a:latin typeface="Times New Roman" panose="02020603050405020304" pitchFamily="18" charset="0"/>
                <a:cs typeface="Times New Roman" panose="02020603050405020304" pitchFamily="18" charset="0"/>
              </a:rPr>
              <a:t>Will all hazardous chemicals require a GHS label and Safety Data Sheet?</a:t>
            </a:r>
            <a:r>
              <a:rPr lang="en-US" sz="2800" dirty="0">
                <a:solidFill>
                  <a:schemeClr val="accent5">
                    <a:lumMod val="50000"/>
                  </a:schemeClr>
                </a:solidFill>
                <a:latin typeface="Times New Roman" pitchFamily="18" charset="0"/>
                <a:ea typeface="ＭＳ Ｐゴシック" pitchFamily="34" charset="-128"/>
                <a:cs typeface="Times New Roman" pitchFamily="18" charset="0"/>
              </a:rPr>
              <a:t/>
            </a:r>
            <a:br>
              <a:rPr lang="en-US" sz="2800" dirty="0">
                <a:solidFill>
                  <a:schemeClr val="accent5">
                    <a:lumMod val="50000"/>
                  </a:schemeClr>
                </a:solidFill>
                <a:latin typeface="Times New Roman" pitchFamily="18" charset="0"/>
                <a:ea typeface="ＭＳ Ｐゴシック" pitchFamily="34" charset="-128"/>
                <a:cs typeface="Times New Roman" pitchFamily="18" charset="0"/>
              </a:rPr>
            </a:br>
            <a:endParaRPr lang="en-US" sz="2800"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H="1">
            <a:off x="228600" y="1219200"/>
            <a:ext cx="7696200" cy="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pic>
        <p:nvPicPr>
          <p:cNvPr id="6" name="Picture 2" descr="http://ecx.images-amazon.com/images/I/41jaY3L7PDL._SL500_AA300_.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19600" y="4301068"/>
            <a:ext cx="2552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5842" name="Picture 2" descr="Product Lifecycl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2700866"/>
            <a:ext cx="3346198" cy="3014133"/>
          </a:xfrm>
          <a:prstGeom prst="rect">
            <a:avLst/>
          </a:prstGeom>
          <a:noFill/>
          <a:extLst>
            <a:ext uri="{909E8E84-426E-40DD-AFC4-6F175D3DCCD1}">
              <a14:hiddenFill xmlns:a14="http://schemas.microsoft.com/office/drawing/2010/main">
                <a:solidFill>
                  <a:srgbClr val="FFFFFF"/>
                </a:solidFill>
              </a14:hiddenFill>
            </a:ext>
          </a:extLst>
        </p:spPr>
      </p:pic>
      <p:sp>
        <p:nvSpPr>
          <p:cNvPr id="8" name="Oval Callout 7"/>
          <p:cNvSpPr/>
          <p:nvPr/>
        </p:nvSpPr>
        <p:spPr>
          <a:xfrm>
            <a:off x="5541962" y="2527054"/>
            <a:ext cx="2475971" cy="1600200"/>
          </a:xfrm>
          <a:prstGeom prst="wedgeEllipse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Baskerville Old Face" panose="02020602080505020303" pitchFamily="18" charset="0"/>
              </a:rPr>
              <a:t>Now called a</a:t>
            </a:r>
          </a:p>
          <a:p>
            <a:pPr algn="ctr"/>
            <a:r>
              <a:rPr lang="en-US" sz="2400" b="1" dirty="0" smtClean="0">
                <a:latin typeface="Baskerville Old Face" panose="02020602080505020303" pitchFamily="18" charset="0"/>
              </a:rPr>
              <a:t> Safety Data Sheet</a:t>
            </a:r>
            <a:endParaRPr lang="en-US" sz="2400" b="1" dirty="0">
              <a:latin typeface="Baskerville Old Face" panose="02020602080505020303" pitchFamily="18" charset="0"/>
            </a:endParaRPr>
          </a:p>
        </p:txBody>
      </p:sp>
    </p:spTree>
    <p:extLst>
      <p:ext uri="{BB962C8B-B14F-4D97-AF65-F5344CB8AC3E}">
        <p14:creationId xmlns:p14="http://schemas.microsoft.com/office/powerpoint/2010/main" val="3873226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620000" cy="1143000"/>
          </a:xfrm>
        </p:spPr>
        <p:txBody>
          <a:bodyPr/>
          <a:lstStyle/>
          <a:p>
            <a:pPr lvl="1"/>
            <a:r>
              <a:rPr lang="en-US" sz="3600" dirty="0">
                <a:solidFill>
                  <a:schemeClr val="tx1"/>
                </a:solidFill>
              </a:rPr>
              <a:t>How is the GHS to be applied?</a:t>
            </a:r>
            <a:endParaRPr lang="en-US" sz="3600" i="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524000"/>
            <a:ext cx="7620000" cy="4800600"/>
          </a:xfrm>
        </p:spPr>
        <p:txBody>
          <a:bodyPr/>
          <a:lstStyle/>
          <a:p>
            <a:pPr marL="571500" lvl="1" indent="-457200">
              <a:buClr>
                <a:schemeClr val="accent1">
                  <a:lumMod val="50000"/>
                </a:schemeClr>
              </a:buClr>
              <a:buFont typeface="Arial" pitchFamily="34" charset="0"/>
              <a:buChar char="•"/>
            </a:pPr>
            <a:r>
              <a:rPr lang="en-US" sz="2800" dirty="0">
                <a:latin typeface="Times New Roman" panose="02020603050405020304" pitchFamily="18" charset="0"/>
                <a:cs typeface="Times New Roman" panose="02020603050405020304" pitchFamily="18" charset="0"/>
              </a:rPr>
              <a:t>How will the </a:t>
            </a:r>
            <a:r>
              <a:rPr lang="en-US" sz="2800" dirty="0" smtClean="0">
                <a:latin typeface="Times New Roman" panose="02020603050405020304" pitchFamily="18" charset="0"/>
                <a:cs typeface="Times New Roman" panose="02020603050405020304" pitchFamily="18" charset="0"/>
              </a:rPr>
              <a:t>GHS </a:t>
            </a:r>
            <a:r>
              <a:rPr lang="en-US" sz="2800" dirty="0">
                <a:latin typeface="Times New Roman" panose="02020603050405020304" pitchFamily="18" charset="0"/>
                <a:cs typeface="Times New Roman" panose="02020603050405020304" pitchFamily="18" charset="0"/>
              </a:rPr>
              <a:t>impact existing regulations</a:t>
            </a:r>
            <a:r>
              <a:rPr lang="en-US" sz="2800" dirty="0" smtClean="0">
                <a:latin typeface="Times New Roman" panose="02020603050405020304" pitchFamily="18" charset="0"/>
                <a:cs typeface="Times New Roman" panose="02020603050405020304" pitchFamily="18" charset="0"/>
              </a:rPr>
              <a:t>?</a:t>
            </a:r>
          </a:p>
          <a:p>
            <a:pPr marL="571500" lvl="1" indent="-457200">
              <a:buClr>
                <a:schemeClr val="accent1">
                  <a:lumMod val="50000"/>
                </a:schemeClr>
              </a:buClr>
              <a:buFont typeface="Arial" pitchFamily="34" charset="0"/>
              <a:buChar char="•"/>
            </a:pPr>
            <a:r>
              <a:rPr lang="en-US" sz="2800" dirty="0" smtClean="0">
                <a:latin typeface="Times New Roman" panose="02020603050405020304" pitchFamily="18" charset="0"/>
                <a:cs typeface="Times New Roman" panose="02020603050405020304" pitchFamily="18" charset="0"/>
              </a:rPr>
              <a:t>GHS building blocks</a:t>
            </a:r>
          </a:p>
          <a:p>
            <a:pPr marL="571500" lvl="1" indent="-457200">
              <a:buClr>
                <a:schemeClr val="accent1">
                  <a:lumMod val="50000"/>
                </a:schemeClr>
              </a:buClr>
              <a:buFont typeface="Arial" pitchFamily="34" charset="0"/>
              <a:buChar char="•"/>
            </a:pPr>
            <a:endParaRPr lang="en-US" b="1" dirty="0" smtClean="0"/>
          </a:p>
          <a:p>
            <a:pPr marL="571500" lvl="1" indent="-457200">
              <a:buClr>
                <a:schemeClr val="accent1">
                  <a:lumMod val="50000"/>
                </a:schemeClr>
              </a:buClr>
              <a:buFont typeface="Arial" pitchFamily="34" charset="0"/>
              <a:buChar char="•"/>
            </a:pPr>
            <a:endParaRPr lang="en-US" b="1" dirty="0"/>
          </a:p>
          <a:p>
            <a:pPr marL="114300" lvl="1" indent="0">
              <a:buClr>
                <a:schemeClr val="accent1">
                  <a:lumMod val="50000"/>
                </a:schemeClr>
              </a:buClr>
              <a:buNone/>
            </a:pPr>
            <a:endParaRPr lang="en-US" dirty="0"/>
          </a:p>
        </p:txBody>
      </p:sp>
      <p:cxnSp>
        <p:nvCxnSpPr>
          <p:cNvPr id="4" name="Straight Connector 3"/>
          <p:cNvCxnSpPr/>
          <p:nvPr/>
        </p:nvCxnSpPr>
        <p:spPr>
          <a:xfrm flipH="1">
            <a:off x="228600" y="1219200"/>
            <a:ext cx="7696200" cy="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pic>
        <p:nvPicPr>
          <p:cNvPr id="36866" name="Picture 2" descr="GHS Building Block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44356" y="2819400"/>
            <a:ext cx="5022374"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290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1">
      <a:dk1>
        <a:sysClr val="windowText" lastClr="000000"/>
      </a:dk1>
      <a:lt1>
        <a:sysClr val="window" lastClr="FFFFFF"/>
      </a:lt1>
      <a:dk2>
        <a:srgbClr val="205867"/>
      </a:dk2>
      <a:lt2>
        <a:srgbClr val="EEECE1"/>
      </a:lt2>
      <a:accent1>
        <a:srgbClr val="31859B"/>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4563</TotalTime>
  <Words>3475</Words>
  <Application>Microsoft Office PowerPoint</Application>
  <PresentationFormat>On-screen Show (4:3)</PresentationFormat>
  <Paragraphs>320</Paragraphs>
  <Slides>25</Slides>
  <Notes>22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28" baseType="lpstr">
      <vt:lpstr>Adjacency</vt:lpstr>
      <vt:lpstr>Studio</vt:lpstr>
      <vt:lpstr>Photo Editor Photo</vt:lpstr>
      <vt:lpstr>Introduction to the  Global Harmonization System, GHS   </vt:lpstr>
      <vt:lpstr>FY-13 OSHA Susan Harwood Grant Program</vt:lpstr>
      <vt:lpstr>OSHA Cares </vt:lpstr>
      <vt:lpstr>Objectives: Participants will:</vt:lpstr>
      <vt:lpstr>What is the GHS? </vt:lpstr>
      <vt:lpstr>What is the GHS? </vt:lpstr>
      <vt:lpstr>How is the GHS to be applied?</vt:lpstr>
      <vt:lpstr>How is the GHS to be applied?</vt:lpstr>
      <vt:lpstr>How is the GHS to be applied?</vt:lpstr>
      <vt:lpstr>How is the GHS to be applied?</vt:lpstr>
      <vt:lpstr>Phase-in period in the revised Hazard Communication Standard</vt:lpstr>
      <vt:lpstr>Revised OSHA HAZCOM Standard, HCS</vt:lpstr>
      <vt:lpstr>Major changes to the Hazard Communication Standard </vt:lpstr>
      <vt:lpstr>HCS Pictograms and Hazards  </vt:lpstr>
      <vt:lpstr>HCS Pictograms and Hazards  </vt:lpstr>
      <vt:lpstr>Updating Label Information </vt:lpstr>
      <vt:lpstr>Safety Data Sheet (SDS) changes under the revised Hazard Communication Standard </vt:lpstr>
      <vt:lpstr>HCS Pictograms and Hazards Quiz  </vt:lpstr>
      <vt:lpstr>Estimated Impact by the Revised HCS</vt:lpstr>
      <vt:lpstr>Estimated benefits attributable to the revised Hazard Communication Standard</vt:lpstr>
      <vt:lpstr>Team Activity   </vt:lpstr>
      <vt:lpstr>Summary  </vt:lpstr>
      <vt:lpstr>OSHA Contact Numbers</vt:lpstr>
      <vt:lpstr>Reference List</vt:lpstr>
      <vt:lpstr>Institute of Occupational Safety and Health </vt:lpstr>
    </vt:vector>
  </TitlesOfParts>
  <Company>FCCJ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 Communication Training</dc:title>
  <dc:creator>alscott</dc:creator>
  <cp:lastModifiedBy>Dupaix, Ariane N. OSHA CTR</cp:lastModifiedBy>
  <cp:revision>247</cp:revision>
  <cp:lastPrinted>2011-11-02T19:51:25Z</cp:lastPrinted>
  <dcterms:created xsi:type="dcterms:W3CDTF">2003-07-24T12:38:26Z</dcterms:created>
  <dcterms:modified xsi:type="dcterms:W3CDTF">2015-03-19T20:37:13Z</dcterms:modified>
</cp:coreProperties>
</file>